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handoutMasterIdLst>
    <p:handoutMasterId r:id="rId149"/>
  </p:handoutMasterIdLst>
  <p:sldIdLst>
    <p:sldId id="649" r:id="rId2"/>
    <p:sldId id="650" r:id="rId3"/>
    <p:sldId id="651" r:id="rId4"/>
    <p:sldId id="674" r:id="rId5"/>
    <p:sldId id="652" r:id="rId6"/>
    <p:sldId id="653" r:id="rId7"/>
    <p:sldId id="654" r:id="rId8"/>
    <p:sldId id="655" r:id="rId9"/>
    <p:sldId id="656" r:id="rId10"/>
    <p:sldId id="657" r:id="rId11"/>
    <p:sldId id="658" r:id="rId12"/>
    <p:sldId id="659" r:id="rId13"/>
    <p:sldId id="660" r:id="rId14"/>
    <p:sldId id="661" r:id="rId15"/>
    <p:sldId id="662" r:id="rId16"/>
    <p:sldId id="663" r:id="rId17"/>
    <p:sldId id="672" r:id="rId18"/>
    <p:sldId id="272" r:id="rId19"/>
    <p:sldId id="563" r:id="rId20"/>
    <p:sldId id="625" r:id="rId21"/>
    <p:sldId id="582" r:id="rId22"/>
    <p:sldId id="583" r:id="rId23"/>
    <p:sldId id="584" r:id="rId24"/>
    <p:sldId id="585" r:id="rId25"/>
    <p:sldId id="598" r:id="rId26"/>
    <p:sldId id="621" r:id="rId27"/>
    <p:sldId id="622" r:id="rId28"/>
    <p:sldId id="623" r:id="rId29"/>
    <p:sldId id="624" r:id="rId30"/>
    <p:sldId id="626" r:id="rId31"/>
    <p:sldId id="627" r:id="rId32"/>
    <p:sldId id="628" r:id="rId33"/>
    <p:sldId id="629" r:id="rId34"/>
    <p:sldId id="573" r:id="rId35"/>
    <p:sldId id="632" r:id="rId36"/>
    <p:sldId id="574" r:id="rId37"/>
    <p:sldId id="575" r:id="rId38"/>
    <p:sldId id="576" r:id="rId39"/>
    <p:sldId id="577" r:id="rId40"/>
    <p:sldId id="578" r:id="rId41"/>
    <p:sldId id="579" r:id="rId42"/>
    <p:sldId id="580" r:id="rId43"/>
    <p:sldId id="581" r:id="rId44"/>
    <p:sldId id="673" r:id="rId45"/>
    <p:sldId id="647" r:id="rId46"/>
    <p:sldId id="648" r:id="rId47"/>
    <p:sldId id="633" r:id="rId48"/>
    <p:sldId id="634" r:id="rId49"/>
    <p:sldId id="297" r:id="rId50"/>
    <p:sldId id="298" r:id="rId51"/>
    <p:sldId id="299" r:id="rId52"/>
    <p:sldId id="300" r:id="rId53"/>
    <p:sldId id="301" r:id="rId54"/>
    <p:sldId id="302" r:id="rId55"/>
    <p:sldId id="304" r:id="rId56"/>
    <p:sldId id="305" r:id="rId57"/>
    <p:sldId id="306" r:id="rId58"/>
    <p:sldId id="307" r:id="rId59"/>
    <p:sldId id="308" r:id="rId60"/>
    <p:sldId id="309" r:id="rId61"/>
    <p:sldId id="310" r:id="rId62"/>
    <p:sldId id="311" r:id="rId63"/>
    <p:sldId id="312" r:id="rId64"/>
    <p:sldId id="313" r:id="rId65"/>
    <p:sldId id="314" r:id="rId66"/>
    <p:sldId id="316" r:id="rId67"/>
    <p:sldId id="342" r:id="rId68"/>
    <p:sldId id="317" r:id="rId69"/>
    <p:sldId id="318" r:id="rId70"/>
    <p:sldId id="319" r:id="rId71"/>
    <p:sldId id="320" r:id="rId72"/>
    <p:sldId id="321" r:id="rId73"/>
    <p:sldId id="322" r:id="rId74"/>
    <p:sldId id="323" r:id="rId75"/>
    <p:sldId id="324" r:id="rId76"/>
    <p:sldId id="325" r:id="rId77"/>
    <p:sldId id="353" r:id="rId78"/>
    <p:sldId id="354" r:id="rId79"/>
    <p:sldId id="355" r:id="rId80"/>
    <p:sldId id="356" r:id="rId81"/>
    <p:sldId id="357" r:id="rId82"/>
    <p:sldId id="358" r:id="rId83"/>
    <p:sldId id="359" r:id="rId84"/>
    <p:sldId id="360" r:id="rId85"/>
    <p:sldId id="361" r:id="rId86"/>
    <p:sldId id="362" r:id="rId87"/>
    <p:sldId id="363" r:id="rId88"/>
    <p:sldId id="328" r:id="rId89"/>
    <p:sldId id="667" r:id="rId90"/>
    <p:sldId id="668" r:id="rId91"/>
    <p:sldId id="669" r:id="rId92"/>
    <p:sldId id="670" r:id="rId93"/>
    <p:sldId id="340" r:id="rId94"/>
    <p:sldId id="341" r:id="rId95"/>
    <p:sldId id="344" r:id="rId96"/>
    <p:sldId id="664" r:id="rId97"/>
    <p:sldId id="665" r:id="rId98"/>
    <p:sldId id="666" r:id="rId99"/>
    <p:sldId id="352" r:id="rId100"/>
    <p:sldId id="345" r:id="rId101"/>
    <p:sldId id="351" r:id="rId102"/>
    <p:sldId id="347" r:id="rId103"/>
    <p:sldId id="348" r:id="rId104"/>
    <p:sldId id="349" r:id="rId105"/>
    <p:sldId id="350" r:id="rId106"/>
    <p:sldId id="683" r:id="rId107"/>
    <p:sldId id="688" r:id="rId108"/>
    <p:sldId id="685" r:id="rId109"/>
    <p:sldId id="687" r:id="rId110"/>
    <p:sldId id="686" r:id="rId111"/>
    <p:sldId id="338" r:id="rId112"/>
    <p:sldId id="339" r:id="rId113"/>
    <p:sldId id="671" r:id="rId114"/>
    <p:sldId id="640" r:id="rId115"/>
    <p:sldId id="635" r:id="rId116"/>
    <p:sldId id="637" r:id="rId117"/>
    <p:sldId id="638" r:id="rId118"/>
    <p:sldId id="641" r:id="rId119"/>
    <p:sldId id="639" r:id="rId120"/>
    <p:sldId id="675" r:id="rId121"/>
    <p:sldId id="676" r:id="rId122"/>
    <p:sldId id="677" r:id="rId123"/>
    <p:sldId id="678" r:id="rId124"/>
    <p:sldId id="679" r:id="rId125"/>
    <p:sldId id="680" r:id="rId126"/>
    <p:sldId id="681" r:id="rId127"/>
    <p:sldId id="682" r:id="rId128"/>
    <p:sldId id="274" r:id="rId129"/>
    <p:sldId id="369" r:id="rId130"/>
    <p:sldId id="370" r:id="rId131"/>
    <p:sldId id="371" r:id="rId132"/>
    <p:sldId id="373" r:id="rId133"/>
    <p:sldId id="374" r:id="rId134"/>
    <p:sldId id="375" r:id="rId135"/>
    <p:sldId id="376" r:id="rId136"/>
    <p:sldId id="377" r:id="rId137"/>
    <p:sldId id="378" r:id="rId138"/>
    <p:sldId id="372" r:id="rId139"/>
    <p:sldId id="267" r:id="rId140"/>
    <p:sldId id="642" r:id="rId141"/>
    <p:sldId id="643" r:id="rId142"/>
    <p:sldId id="644" r:id="rId143"/>
    <p:sldId id="364" r:id="rId144"/>
    <p:sldId id="265" r:id="rId145"/>
    <p:sldId id="366" r:id="rId146"/>
    <p:sldId id="380" r:id="rId1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0" autoAdjust="0"/>
    <p:restoredTop sz="94660"/>
  </p:normalViewPr>
  <p:slideViewPr>
    <p:cSldViewPr>
      <p:cViewPr>
        <p:scale>
          <a:sx n="66" d="100"/>
          <a:sy n="66" d="100"/>
        </p:scale>
        <p:origin x="-1280" y="-48"/>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C01BBC-BABE-40BE-89C2-975B058AB534}" type="datetime1">
              <a:rPr lang="en-US" smtClean="0"/>
              <a:t>6/20/2022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423996904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8EB98-1EF7-4622-965A-17B6D7D58A2C}" type="datetime1">
              <a:rPr lang="en-US" smtClean="0"/>
              <a:t>6/20/2022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44322034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183291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C14641BC-1398-4997-9495-56E030ECADA5}" type="slidenum">
              <a:rPr lang="en-US" smtClean="0"/>
              <a:pPr/>
              <a:t>28</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w="9525"/>
        </p:spPr>
        <p:txBody>
          <a:bodyPr/>
          <a:lstStyle/>
          <a:p>
            <a:endParaRPr lang="el-GR"/>
          </a:p>
        </p:txBody>
      </p:sp>
      <p:sp>
        <p:nvSpPr>
          <p:cNvPr id="5" name="Date Placeholder 4"/>
          <p:cNvSpPr>
            <a:spLocks noGrp="1"/>
          </p:cNvSpPr>
          <p:nvPr>
            <p:ph type="dt" idx="10"/>
          </p:nvPr>
        </p:nvSpPr>
        <p:spPr/>
        <p:txBody>
          <a:bodyPr/>
          <a:lstStyle/>
          <a:p>
            <a:fld id="{37201F54-519D-4EFA-97B2-EE623F9E5E24}" type="datetime1">
              <a:rPr lang="en-US" smtClean="0"/>
              <a:t>6/20/2022</a:t>
            </a:fld>
            <a:endParaRPr lang="en-US"/>
          </a:p>
        </p:txBody>
      </p:sp>
    </p:spTree>
    <p:extLst>
      <p:ext uri="{BB962C8B-B14F-4D97-AF65-F5344CB8AC3E}">
        <p14:creationId xmlns:p14="http://schemas.microsoft.com/office/powerpoint/2010/main" val="4248520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9658E96-6CD6-4FAC-B964-E2115D8CEB3F}" type="slidenum">
              <a:rPr lang="en-US" smtClean="0"/>
              <a:pPr/>
              <a:t>29</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w="9525"/>
        </p:spPr>
        <p:txBody>
          <a:bodyPr/>
          <a:lstStyle/>
          <a:p>
            <a:endParaRPr lang="el-GR"/>
          </a:p>
        </p:txBody>
      </p:sp>
      <p:sp>
        <p:nvSpPr>
          <p:cNvPr id="5" name="Date Placeholder 4"/>
          <p:cNvSpPr>
            <a:spLocks noGrp="1"/>
          </p:cNvSpPr>
          <p:nvPr>
            <p:ph type="dt" idx="10"/>
          </p:nvPr>
        </p:nvSpPr>
        <p:spPr/>
        <p:txBody>
          <a:bodyPr/>
          <a:lstStyle/>
          <a:p>
            <a:fld id="{989E56E9-7168-45D2-92AD-C1E8C3CC3F6D}" type="datetime1">
              <a:rPr lang="en-US" smtClean="0"/>
              <a:t>6/20/2022</a:t>
            </a:fld>
            <a:endParaRPr lang="en-US"/>
          </a:p>
        </p:txBody>
      </p:sp>
    </p:spTree>
    <p:extLst>
      <p:ext uri="{BB962C8B-B14F-4D97-AF65-F5344CB8AC3E}">
        <p14:creationId xmlns:p14="http://schemas.microsoft.com/office/powerpoint/2010/main" val="4116363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CF031DF-9EE8-43CC-BEA2-B163543C73E9}" type="slidenum">
              <a:rPr lang="en-US" smtClean="0"/>
              <a:pPr/>
              <a:t>34</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w="9525"/>
        </p:spPr>
        <p:txBody>
          <a:bodyPr/>
          <a:lstStyle/>
          <a:p>
            <a:endParaRPr lang="el-GR"/>
          </a:p>
        </p:txBody>
      </p:sp>
      <p:sp>
        <p:nvSpPr>
          <p:cNvPr id="5" name="Date Placeholder 4"/>
          <p:cNvSpPr>
            <a:spLocks noGrp="1"/>
          </p:cNvSpPr>
          <p:nvPr>
            <p:ph type="dt" idx="10"/>
          </p:nvPr>
        </p:nvSpPr>
        <p:spPr/>
        <p:txBody>
          <a:bodyPr/>
          <a:lstStyle/>
          <a:p>
            <a:fld id="{F5530244-1B11-4C03-B866-186382A1B706}" type="datetime1">
              <a:rPr lang="en-US" smtClean="0"/>
              <a:t>6/20/2022</a:t>
            </a:fld>
            <a:endParaRPr lang="en-US"/>
          </a:p>
        </p:txBody>
      </p:sp>
    </p:spTree>
    <p:extLst>
      <p:ext uri="{BB962C8B-B14F-4D97-AF65-F5344CB8AC3E}">
        <p14:creationId xmlns:p14="http://schemas.microsoft.com/office/powerpoint/2010/main" val="251047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w="9525"/>
        </p:spPr>
        <p:txBody>
          <a:bodyPr/>
          <a:lstStyle/>
          <a:p>
            <a:endParaRPr lang="en-US"/>
          </a:p>
        </p:txBody>
      </p:sp>
      <p:sp>
        <p:nvSpPr>
          <p:cNvPr id="28676" name="Slide Number Placeholder 3"/>
          <p:cNvSpPr>
            <a:spLocks noGrp="1"/>
          </p:cNvSpPr>
          <p:nvPr>
            <p:ph type="sldNum" sz="quarter" idx="5"/>
          </p:nvPr>
        </p:nvSpPr>
        <p:spPr>
          <a:noFill/>
        </p:spPr>
        <p:txBody>
          <a:bodyPr/>
          <a:lstStyle/>
          <a:p>
            <a:fld id="{9B85523D-5039-43F4-8EE7-B781A4605434}" type="slidenum">
              <a:rPr lang="en-US" smtClean="0"/>
              <a:pPr/>
              <a:t>35</a:t>
            </a:fld>
            <a:endParaRPr lang="en-US"/>
          </a:p>
        </p:txBody>
      </p:sp>
      <p:sp>
        <p:nvSpPr>
          <p:cNvPr id="5" name="Date Placeholder 4"/>
          <p:cNvSpPr>
            <a:spLocks noGrp="1"/>
          </p:cNvSpPr>
          <p:nvPr>
            <p:ph type="dt" idx="10"/>
          </p:nvPr>
        </p:nvSpPr>
        <p:spPr/>
        <p:txBody>
          <a:bodyPr/>
          <a:lstStyle/>
          <a:p>
            <a:fld id="{99BF57CC-945D-4059-8AED-E05C8059B247}" type="datetime1">
              <a:rPr lang="en-US" smtClean="0"/>
              <a:t>6/20/2022</a:t>
            </a:fld>
            <a:endParaRPr lang="en-US"/>
          </a:p>
        </p:txBody>
      </p:sp>
    </p:spTree>
    <p:extLst>
      <p:ext uri="{BB962C8B-B14F-4D97-AF65-F5344CB8AC3E}">
        <p14:creationId xmlns:p14="http://schemas.microsoft.com/office/powerpoint/2010/main" val="3920270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w="9525"/>
        </p:spPr>
        <p:txBody>
          <a:bodyPr/>
          <a:lstStyle/>
          <a:p>
            <a:endParaRPr lang="en-US"/>
          </a:p>
        </p:txBody>
      </p:sp>
      <p:sp>
        <p:nvSpPr>
          <p:cNvPr id="28676" name="Slide Number Placeholder 3"/>
          <p:cNvSpPr>
            <a:spLocks noGrp="1"/>
          </p:cNvSpPr>
          <p:nvPr>
            <p:ph type="sldNum" sz="quarter" idx="5"/>
          </p:nvPr>
        </p:nvSpPr>
        <p:spPr>
          <a:noFill/>
        </p:spPr>
        <p:txBody>
          <a:bodyPr/>
          <a:lstStyle/>
          <a:p>
            <a:fld id="{9B85523D-5039-43F4-8EE7-B781A4605434}" type="slidenum">
              <a:rPr lang="en-US" smtClean="0"/>
              <a:pPr/>
              <a:t>36</a:t>
            </a:fld>
            <a:endParaRPr lang="en-US"/>
          </a:p>
        </p:txBody>
      </p:sp>
      <p:sp>
        <p:nvSpPr>
          <p:cNvPr id="5" name="Date Placeholder 4"/>
          <p:cNvSpPr>
            <a:spLocks noGrp="1"/>
          </p:cNvSpPr>
          <p:nvPr>
            <p:ph type="dt" idx="10"/>
          </p:nvPr>
        </p:nvSpPr>
        <p:spPr/>
        <p:txBody>
          <a:bodyPr/>
          <a:lstStyle/>
          <a:p>
            <a:fld id="{DA203BAF-82B6-4BE6-B3C1-045D339348D1}" type="datetime1">
              <a:rPr lang="en-US" smtClean="0"/>
              <a:t>6/20/2022</a:t>
            </a:fld>
            <a:endParaRPr lang="en-US"/>
          </a:p>
        </p:txBody>
      </p:sp>
    </p:spTree>
    <p:extLst>
      <p:ext uri="{BB962C8B-B14F-4D97-AF65-F5344CB8AC3E}">
        <p14:creationId xmlns:p14="http://schemas.microsoft.com/office/powerpoint/2010/main" val="2195080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w="9525"/>
        </p:spPr>
        <p:txBody>
          <a:bodyPr/>
          <a:lstStyle/>
          <a:p>
            <a:endParaRPr lang="en-US"/>
          </a:p>
        </p:txBody>
      </p:sp>
      <p:sp>
        <p:nvSpPr>
          <p:cNvPr id="29700" name="Slide Number Placeholder 3"/>
          <p:cNvSpPr>
            <a:spLocks noGrp="1"/>
          </p:cNvSpPr>
          <p:nvPr>
            <p:ph type="sldNum" sz="quarter" idx="5"/>
          </p:nvPr>
        </p:nvSpPr>
        <p:spPr>
          <a:noFill/>
        </p:spPr>
        <p:txBody>
          <a:bodyPr/>
          <a:lstStyle/>
          <a:p>
            <a:fld id="{8B73660F-BBCB-469F-8293-D8490CE1686C}" type="slidenum">
              <a:rPr lang="en-US" smtClean="0"/>
              <a:pPr/>
              <a:t>37</a:t>
            </a:fld>
            <a:endParaRPr lang="en-US"/>
          </a:p>
        </p:txBody>
      </p:sp>
      <p:sp>
        <p:nvSpPr>
          <p:cNvPr id="5" name="Date Placeholder 4"/>
          <p:cNvSpPr>
            <a:spLocks noGrp="1"/>
          </p:cNvSpPr>
          <p:nvPr>
            <p:ph type="dt" idx="10"/>
          </p:nvPr>
        </p:nvSpPr>
        <p:spPr/>
        <p:txBody>
          <a:bodyPr/>
          <a:lstStyle/>
          <a:p>
            <a:fld id="{8C9DD636-FB8B-41C6-83E2-BECE048A0D81}" type="datetime1">
              <a:rPr lang="en-US" smtClean="0"/>
              <a:t>6/20/2022</a:t>
            </a:fld>
            <a:endParaRPr lang="en-US"/>
          </a:p>
        </p:txBody>
      </p:sp>
    </p:spTree>
    <p:extLst>
      <p:ext uri="{BB962C8B-B14F-4D97-AF65-F5344CB8AC3E}">
        <p14:creationId xmlns:p14="http://schemas.microsoft.com/office/powerpoint/2010/main" val="19881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w="9525"/>
        </p:spPr>
        <p:txBody>
          <a:bodyPr/>
          <a:lstStyle/>
          <a:p>
            <a:endParaRPr lang="en-US"/>
          </a:p>
        </p:txBody>
      </p:sp>
      <p:sp>
        <p:nvSpPr>
          <p:cNvPr id="30724" name="Slide Number Placeholder 3"/>
          <p:cNvSpPr>
            <a:spLocks noGrp="1"/>
          </p:cNvSpPr>
          <p:nvPr>
            <p:ph type="sldNum" sz="quarter" idx="5"/>
          </p:nvPr>
        </p:nvSpPr>
        <p:spPr>
          <a:noFill/>
        </p:spPr>
        <p:txBody>
          <a:bodyPr/>
          <a:lstStyle/>
          <a:p>
            <a:fld id="{DEE2E997-7665-4FD1-9BA8-4B4201F62DEA}" type="slidenum">
              <a:rPr lang="en-US" smtClean="0"/>
              <a:pPr/>
              <a:t>38</a:t>
            </a:fld>
            <a:endParaRPr lang="en-US"/>
          </a:p>
        </p:txBody>
      </p:sp>
      <p:sp>
        <p:nvSpPr>
          <p:cNvPr id="5" name="Date Placeholder 4"/>
          <p:cNvSpPr>
            <a:spLocks noGrp="1"/>
          </p:cNvSpPr>
          <p:nvPr>
            <p:ph type="dt" idx="10"/>
          </p:nvPr>
        </p:nvSpPr>
        <p:spPr/>
        <p:txBody>
          <a:bodyPr/>
          <a:lstStyle/>
          <a:p>
            <a:fld id="{B161FE69-0549-455C-AA74-6823C995D3EA}" type="datetime1">
              <a:rPr lang="en-US" smtClean="0"/>
              <a:t>6/20/2022</a:t>
            </a:fld>
            <a:endParaRPr lang="en-US"/>
          </a:p>
        </p:txBody>
      </p:sp>
    </p:spTree>
    <p:extLst>
      <p:ext uri="{BB962C8B-B14F-4D97-AF65-F5344CB8AC3E}">
        <p14:creationId xmlns:p14="http://schemas.microsoft.com/office/powerpoint/2010/main" val="3385900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w="9525"/>
        </p:spPr>
        <p:txBody>
          <a:bodyPr/>
          <a:lstStyle/>
          <a:p>
            <a:endParaRPr lang="en-US"/>
          </a:p>
        </p:txBody>
      </p:sp>
      <p:sp>
        <p:nvSpPr>
          <p:cNvPr id="31748" name="Slide Number Placeholder 3"/>
          <p:cNvSpPr>
            <a:spLocks noGrp="1"/>
          </p:cNvSpPr>
          <p:nvPr>
            <p:ph type="sldNum" sz="quarter" idx="5"/>
          </p:nvPr>
        </p:nvSpPr>
        <p:spPr>
          <a:noFill/>
        </p:spPr>
        <p:txBody>
          <a:bodyPr/>
          <a:lstStyle/>
          <a:p>
            <a:fld id="{D33201A3-3EE3-46BD-98E2-97A0EACB09A7}" type="slidenum">
              <a:rPr lang="en-US" smtClean="0"/>
              <a:pPr/>
              <a:t>39</a:t>
            </a:fld>
            <a:endParaRPr lang="en-US"/>
          </a:p>
        </p:txBody>
      </p:sp>
      <p:sp>
        <p:nvSpPr>
          <p:cNvPr id="5" name="Date Placeholder 4"/>
          <p:cNvSpPr>
            <a:spLocks noGrp="1"/>
          </p:cNvSpPr>
          <p:nvPr>
            <p:ph type="dt" idx="10"/>
          </p:nvPr>
        </p:nvSpPr>
        <p:spPr/>
        <p:txBody>
          <a:bodyPr/>
          <a:lstStyle/>
          <a:p>
            <a:fld id="{17001030-3742-4943-837C-4608790004F6}" type="datetime1">
              <a:rPr lang="en-US" smtClean="0"/>
              <a:t>6/20/2022</a:t>
            </a:fld>
            <a:endParaRPr lang="en-US"/>
          </a:p>
        </p:txBody>
      </p:sp>
    </p:spTree>
    <p:extLst>
      <p:ext uri="{BB962C8B-B14F-4D97-AF65-F5344CB8AC3E}">
        <p14:creationId xmlns:p14="http://schemas.microsoft.com/office/powerpoint/2010/main" val="3823573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xmlns="" id="{D247776E-F2E2-416B-9559-EAF80BE6AA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xmlns="" id="{2C1EA6F8-950B-405C-925E-4F5F58186D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8612" name="Slide Number Placeholder 3">
            <a:extLst>
              <a:ext uri="{FF2B5EF4-FFF2-40B4-BE49-F238E27FC236}">
                <a16:creationId xmlns:a16="http://schemas.microsoft.com/office/drawing/2014/main" xmlns="" id="{89613A11-9426-4FE8-B1D1-20E2E090EBE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BC4D84-CCA4-40F6-BDBB-A9AAA6011EE5}" type="slidenum">
              <a:rPr lang="en-US" altLang="en-US">
                <a:latin typeface="Calibri" panose="020F0502020204030204" pitchFamily="34" charset="0"/>
              </a:rPr>
              <a:pPr eaLnBrk="1" hangingPunct="1"/>
              <a:t>47</a:t>
            </a:fld>
            <a:endParaRPr lang="en-US" altLang="en-US">
              <a:latin typeface="Calibri" panose="020F0502020204030204" pitchFamily="34" charset="0"/>
            </a:endParaRPr>
          </a:p>
        </p:txBody>
      </p:sp>
    </p:spTree>
    <p:extLst>
      <p:ext uri="{BB962C8B-B14F-4D97-AF65-F5344CB8AC3E}">
        <p14:creationId xmlns:p14="http://schemas.microsoft.com/office/powerpoint/2010/main" val="553609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xmlns="" id="{1AB9D9E4-CE18-4289-9089-0C7745258E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xmlns="" id="{315BADE0-86E8-400E-9DB3-F8F73CC1B2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xmlns="" id="{176D592A-8198-497C-BA07-206664FF75A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B8FC30-562B-4859-B672-7E83BCDD1586}" type="slidenum">
              <a:rPr lang="en-US" altLang="en-US">
                <a:latin typeface="Calibri" panose="020F0502020204030204" pitchFamily="34" charset="0"/>
              </a:rPr>
              <a:pPr eaLnBrk="1" hangingPunct="1"/>
              <a:t>76</a:t>
            </a:fld>
            <a:endParaRPr lang="en-US" altLang="en-US">
              <a:latin typeface="Calibri" panose="020F0502020204030204" pitchFamily="34" charset="0"/>
            </a:endParaRPr>
          </a:p>
        </p:txBody>
      </p:sp>
    </p:spTree>
    <p:extLst>
      <p:ext uri="{BB962C8B-B14F-4D97-AF65-F5344CB8AC3E}">
        <p14:creationId xmlns:p14="http://schemas.microsoft.com/office/powerpoint/2010/main" val="150044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1028790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xmlns="" id="{A6CC0695-FEB2-44B0-840D-DF9F03431B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xmlns="" id="{93E0CE69-6A21-4A1A-8A45-02F59AE8D8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EC0CCB60-72A2-404E-9062-E2713900AAC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42A6F7-3B53-4C47-9A3B-F9EC988532FD}" type="slidenum">
              <a:rPr lang="en-US" altLang="en-US">
                <a:latin typeface="Calibri" panose="020F0502020204030204" pitchFamily="34" charset="0"/>
              </a:rPr>
              <a:pPr eaLnBrk="1" hangingPunct="1"/>
              <a:t>77</a:t>
            </a:fld>
            <a:endParaRPr lang="en-US" altLang="en-US">
              <a:latin typeface="Calibri" panose="020F0502020204030204" pitchFamily="34" charset="0"/>
            </a:endParaRPr>
          </a:p>
        </p:txBody>
      </p:sp>
    </p:spTree>
    <p:extLst>
      <p:ext uri="{BB962C8B-B14F-4D97-AF65-F5344CB8AC3E}">
        <p14:creationId xmlns:p14="http://schemas.microsoft.com/office/powerpoint/2010/main" val="2647837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xmlns="" id="{1BE9A3AF-6AFA-426B-A609-20A070BEE5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xmlns="" id="{EC8BFD36-261F-4F16-B19B-38FF791233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BD87299C-C973-414C-895A-0B3DD5BAC5C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13D3F42-AF43-46AF-AF2F-5AB1F7BD0D11}" type="slidenum">
              <a:rPr lang="en-US" altLang="en-US">
                <a:latin typeface="Calibri" panose="020F0502020204030204" pitchFamily="34" charset="0"/>
              </a:rPr>
              <a:pPr eaLnBrk="1" hangingPunct="1"/>
              <a:t>78</a:t>
            </a:fld>
            <a:endParaRPr lang="en-US" altLang="en-US">
              <a:latin typeface="Calibri" panose="020F0502020204030204" pitchFamily="34" charset="0"/>
            </a:endParaRPr>
          </a:p>
        </p:txBody>
      </p:sp>
    </p:spTree>
    <p:extLst>
      <p:ext uri="{BB962C8B-B14F-4D97-AF65-F5344CB8AC3E}">
        <p14:creationId xmlns:p14="http://schemas.microsoft.com/office/powerpoint/2010/main" val="3591683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xmlns="" id="{EA8E8B30-7DC2-44D2-8DB4-D4DF39B98C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xmlns="" id="{514E9589-A757-4373-844B-EB3FDB6DAA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C8644405-7B47-48E1-B519-6EF84933E65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95A33DB-A533-4B87-B35F-8793C696FDA7}" type="slidenum">
              <a:rPr lang="en-US" altLang="en-US">
                <a:latin typeface="Calibri" panose="020F0502020204030204" pitchFamily="34" charset="0"/>
              </a:rPr>
              <a:pPr eaLnBrk="1" hangingPunct="1"/>
              <a:t>79</a:t>
            </a:fld>
            <a:endParaRPr lang="en-US" altLang="en-US">
              <a:latin typeface="Calibri" panose="020F0502020204030204" pitchFamily="34" charset="0"/>
            </a:endParaRPr>
          </a:p>
        </p:txBody>
      </p:sp>
    </p:spTree>
    <p:extLst>
      <p:ext uri="{BB962C8B-B14F-4D97-AF65-F5344CB8AC3E}">
        <p14:creationId xmlns:p14="http://schemas.microsoft.com/office/powerpoint/2010/main" val="1543371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xmlns="" id="{48DFDE48-AF23-4519-9111-927E373380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xmlns="" id="{42EF447D-1781-42FF-88E3-3E60D5398A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373FB4E1-7CBC-424D-A71C-877C47A2917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7277FE6-C914-4121-88F4-3E84DE495D54}" type="slidenum">
              <a:rPr lang="en-US" altLang="en-US">
                <a:latin typeface="Calibri" panose="020F0502020204030204" pitchFamily="34" charset="0"/>
              </a:rPr>
              <a:pPr eaLnBrk="1" hangingPunct="1"/>
              <a:t>80</a:t>
            </a:fld>
            <a:endParaRPr lang="en-US" altLang="en-US">
              <a:latin typeface="Calibri" panose="020F0502020204030204" pitchFamily="34" charset="0"/>
            </a:endParaRPr>
          </a:p>
        </p:txBody>
      </p:sp>
    </p:spTree>
    <p:extLst>
      <p:ext uri="{BB962C8B-B14F-4D97-AF65-F5344CB8AC3E}">
        <p14:creationId xmlns:p14="http://schemas.microsoft.com/office/powerpoint/2010/main" val="1459772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xmlns="" id="{1C2E0DF0-E58F-4007-AE1B-7582386427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xmlns="" id="{155CF90A-1817-4962-9689-DD85767D26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D9ED3930-5684-43D8-9B4B-A6ECCE5C7FB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2405C94-6346-4ED1-A66B-A01257D37617}" type="slidenum">
              <a:rPr lang="en-US" altLang="en-US">
                <a:latin typeface="Calibri" panose="020F0502020204030204" pitchFamily="34" charset="0"/>
              </a:rPr>
              <a:pPr eaLnBrk="1" hangingPunct="1"/>
              <a:t>81</a:t>
            </a:fld>
            <a:endParaRPr lang="en-US" altLang="en-US">
              <a:latin typeface="Calibri" panose="020F0502020204030204" pitchFamily="34" charset="0"/>
            </a:endParaRPr>
          </a:p>
        </p:txBody>
      </p:sp>
    </p:spTree>
    <p:extLst>
      <p:ext uri="{BB962C8B-B14F-4D97-AF65-F5344CB8AC3E}">
        <p14:creationId xmlns:p14="http://schemas.microsoft.com/office/powerpoint/2010/main" val="1756297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xmlns="" id="{3CD0160A-D36C-4A93-950F-E2660AC627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xmlns="" id="{62EB6374-FB2C-4904-BAB4-62BA3C3480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3D1DD5D2-1C58-4431-86F0-A8EC76EE3E5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710126-42B1-448E-A515-4A0AA4956CD9}" type="slidenum">
              <a:rPr lang="en-US" altLang="en-US">
                <a:latin typeface="Calibri" panose="020F0502020204030204" pitchFamily="34" charset="0"/>
              </a:rPr>
              <a:pPr eaLnBrk="1" hangingPunct="1"/>
              <a:t>82</a:t>
            </a:fld>
            <a:endParaRPr lang="en-US" altLang="en-US">
              <a:latin typeface="Calibri" panose="020F0502020204030204" pitchFamily="34" charset="0"/>
            </a:endParaRPr>
          </a:p>
        </p:txBody>
      </p:sp>
    </p:spTree>
    <p:extLst>
      <p:ext uri="{BB962C8B-B14F-4D97-AF65-F5344CB8AC3E}">
        <p14:creationId xmlns:p14="http://schemas.microsoft.com/office/powerpoint/2010/main" val="2982871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xmlns="" id="{F27405E9-90AC-4D87-BE92-F1A717644B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xmlns="" id="{89B25B95-3B13-40A6-82C2-862A4F31ED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BF93566C-2339-403B-8862-D44ECACCC09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0D099F-7743-4D9A-AD38-44A4667B09C0}" type="slidenum">
              <a:rPr lang="en-US" altLang="en-US">
                <a:latin typeface="Calibri" panose="020F0502020204030204" pitchFamily="34" charset="0"/>
              </a:rPr>
              <a:pPr eaLnBrk="1" hangingPunct="1"/>
              <a:t>83</a:t>
            </a:fld>
            <a:endParaRPr lang="en-US" altLang="en-US">
              <a:latin typeface="Calibri" panose="020F0502020204030204" pitchFamily="34" charset="0"/>
            </a:endParaRPr>
          </a:p>
        </p:txBody>
      </p:sp>
    </p:spTree>
    <p:extLst>
      <p:ext uri="{BB962C8B-B14F-4D97-AF65-F5344CB8AC3E}">
        <p14:creationId xmlns:p14="http://schemas.microsoft.com/office/powerpoint/2010/main" val="3391160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xmlns="" id="{270773C7-9561-4F7E-9E2A-A7E62AFC5E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xmlns="" id="{CA67465B-BA4D-4997-8346-783CE675E6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C5555CC9-410C-445A-B1B7-D6DCB492F68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641358-9E18-418A-BF2D-D62C57224756}" type="slidenum">
              <a:rPr lang="en-US" altLang="en-US">
                <a:latin typeface="Calibri" panose="020F0502020204030204" pitchFamily="34" charset="0"/>
              </a:rPr>
              <a:pPr eaLnBrk="1" hangingPunct="1"/>
              <a:t>84</a:t>
            </a:fld>
            <a:endParaRPr lang="en-US" altLang="en-US">
              <a:latin typeface="Calibri" panose="020F0502020204030204" pitchFamily="34" charset="0"/>
            </a:endParaRPr>
          </a:p>
        </p:txBody>
      </p:sp>
    </p:spTree>
    <p:extLst>
      <p:ext uri="{BB962C8B-B14F-4D97-AF65-F5344CB8AC3E}">
        <p14:creationId xmlns:p14="http://schemas.microsoft.com/office/powerpoint/2010/main" val="2949951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xmlns="" id="{DD595695-3B72-4C32-A007-1238C4BAFD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xmlns="" id="{CDDBAC60-6954-412D-9EDF-39B2F8DD97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6A57D07B-4FAE-4FE5-86CB-A829B52F6A6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CE511A-B546-4870-B97B-B8D486D793D1}" type="slidenum">
              <a:rPr lang="en-US" altLang="en-US">
                <a:latin typeface="Calibri" panose="020F0502020204030204" pitchFamily="34" charset="0"/>
              </a:rPr>
              <a:pPr eaLnBrk="1" hangingPunct="1"/>
              <a:t>85</a:t>
            </a:fld>
            <a:endParaRPr lang="en-US" altLang="en-US">
              <a:latin typeface="Calibri" panose="020F0502020204030204" pitchFamily="34" charset="0"/>
            </a:endParaRPr>
          </a:p>
        </p:txBody>
      </p:sp>
    </p:spTree>
    <p:extLst>
      <p:ext uri="{BB962C8B-B14F-4D97-AF65-F5344CB8AC3E}">
        <p14:creationId xmlns:p14="http://schemas.microsoft.com/office/powerpoint/2010/main" val="3753859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xmlns="" id="{D928885B-30E0-45BF-A71B-358CA07126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xmlns="" id="{589D4E60-5812-4870-8270-BE99BD1932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F221B765-6B36-42DE-921D-16697D34B19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AD73BD-8879-4AF0-A1B7-14CA7BF91D23}" type="slidenum">
              <a:rPr lang="en-US" altLang="en-US">
                <a:latin typeface="Calibri" panose="020F0502020204030204" pitchFamily="34" charset="0"/>
              </a:rPr>
              <a:pPr eaLnBrk="1" hangingPunct="1"/>
              <a:t>86</a:t>
            </a:fld>
            <a:endParaRPr lang="en-US" altLang="en-US">
              <a:latin typeface="Calibri" panose="020F0502020204030204" pitchFamily="34" charset="0"/>
            </a:endParaRPr>
          </a:p>
        </p:txBody>
      </p:sp>
    </p:spTree>
    <p:extLst>
      <p:ext uri="{BB962C8B-B14F-4D97-AF65-F5344CB8AC3E}">
        <p14:creationId xmlns:p14="http://schemas.microsoft.com/office/powerpoint/2010/main" val="304972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828EB98-1EF7-4622-965A-17B6D7D58A2C}" type="datetime1">
              <a:rPr lang="en-US" smtClean="0"/>
              <a:t>6/20/2022</a:t>
            </a:fld>
            <a:endParaRPr lang="en-US"/>
          </a:p>
        </p:txBody>
      </p:sp>
      <p:sp>
        <p:nvSpPr>
          <p:cNvPr id="5" name="Slide Number Placeholder 4"/>
          <p:cNvSpPr>
            <a:spLocks noGrp="1"/>
          </p:cNvSpPr>
          <p:nvPr>
            <p:ph type="sldNum" sz="quarter" idx="11"/>
          </p:nvPr>
        </p:nvSpPr>
        <p:spPr/>
        <p:txBody>
          <a:bodyPr/>
          <a:lstStyle/>
          <a:p>
            <a:fld id="{1635F52E-BA8C-4FAB-BCFA-C67A14D9CE22}" type="slidenum">
              <a:rPr lang="en-US" smtClean="0"/>
              <a:pPr/>
              <a:t>4</a:t>
            </a:fld>
            <a:endParaRPr lang="en-US"/>
          </a:p>
        </p:txBody>
      </p:sp>
    </p:spTree>
    <p:extLst>
      <p:ext uri="{BB962C8B-B14F-4D97-AF65-F5344CB8AC3E}">
        <p14:creationId xmlns:p14="http://schemas.microsoft.com/office/powerpoint/2010/main" val="1480160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xmlns="" id="{05B656BF-3257-49BE-BFEE-8ADC0E5CE1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xmlns="" id="{E945848D-D223-44CE-AF99-709A202E50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xmlns="" id="{CB8BE2F9-FF95-4632-A478-94BCB782A62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46C5378-F00E-41F0-B76B-B289C108CB1B}" type="slidenum">
              <a:rPr lang="en-US" altLang="en-US">
                <a:latin typeface="Calibri" panose="020F0502020204030204" pitchFamily="34" charset="0"/>
              </a:rPr>
              <a:pPr eaLnBrk="1" hangingPunct="1"/>
              <a:t>87</a:t>
            </a:fld>
            <a:endParaRPr lang="en-US" altLang="en-US">
              <a:latin typeface="Calibri" panose="020F0502020204030204" pitchFamily="34" charset="0"/>
            </a:endParaRPr>
          </a:p>
        </p:txBody>
      </p:sp>
    </p:spTree>
    <p:extLst>
      <p:ext uri="{BB962C8B-B14F-4D97-AF65-F5344CB8AC3E}">
        <p14:creationId xmlns:p14="http://schemas.microsoft.com/office/powerpoint/2010/main" val="3925203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xmlns="" id="{0F665C25-5912-45B4-98D6-502840703D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xmlns="" id="{199EFEF9-E40A-40D1-8401-6D3DBBC8FC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2708" name="Slide Number Placeholder 3">
            <a:extLst>
              <a:ext uri="{FF2B5EF4-FFF2-40B4-BE49-F238E27FC236}">
                <a16:creationId xmlns:a16="http://schemas.microsoft.com/office/drawing/2014/main" xmlns="" id="{00E58EA6-2F53-45E5-B706-A41D2ECBE55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6B19F5-3176-4FE6-BD1B-00062F24E270}" type="slidenum">
              <a:rPr lang="en-US" altLang="en-US">
                <a:latin typeface="Calibri" panose="020F0502020204030204" pitchFamily="34" charset="0"/>
              </a:rPr>
              <a:pPr eaLnBrk="1" hangingPunct="1"/>
              <a:t>88</a:t>
            </a:fld>
            <a:endParaRPr lang="en-US" altLang="en-US">
              <a:latin typeface="Calibri" panose="020F0502020204030204" pitchFamily="34" charset="0"/>
            </a:endParaRPr>
          </a:p>
        </p:txBody>
      </p:sp>
    </p:spTree>
    <p:extLst>
      <p:ext uri="{BB962C8B-B14F-4D97-AF65-F5344CB8AC3E}">
        <p14:creationId xmlns:p14="http://schemas.microsoft.com/office/powerpoint/2010/main" val="325980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xmlns="" id="{E301CDE3-D7E0-4F3E-90E6-BE2450BB8C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xmlns="" id="{F9335F79-BF35-4FF1-AA3C-16B2137AD1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0900" name="Slide Number Placeholder 3">
            <a:extLst>
              <a:ext uri="{FF2B5EF4-FFF2-40B4-BE49-F238E27FC236}">
                <a16:creationId xmlns:a16="http://schemas.microsoft.com/office/drawing/2014/main" xmlns="" id="{6509E4A3-9C6C-4B64-9020-7453CE64B00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2B5955-B7BA-4857-B2B7-8E34D979D7D6}" type="slidenum">
              <a:rPr lang="en-US" altLang="en-US">
                <a:latin typeface="Calibri" panose="020F0502020204030204" pitchFamily="34" charset="0"/>
              </a:rPr>
              <a:pPr eaLnBrk="1" hangingPunct="1"/>
              <a:t>93</a:t>
            </a:fld>
            <a:endParaRPr lang="en-US" altLang="en-US">
              <a:latin typeface="Calibri" panose="020F0502020204030204" pitchFamily="34" charset="0"/>
            </a:endParaRPr>
          </a:p>
        </p:txBody>
      </p:sp>
    </p:spTree>
    <p:extLst>
      <p:ext uri="{BB962C8B-B14F-4D97-AF65-F5344CB8AC3E}">
        <p14:creationId xmlns:p14="http://schemas.microsoft.com/office/powerpoint/2010/main" val="2399555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xmlns="" id="{B5F14E01-561E-411E-A502-FBF33623B2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a:extLst>
              <a:ext uri="{FF2B5EF4-FFF2-40B4-BE49-F238E27FC236}">
                <a16:creationId xmlns:a16="http://schemas.microsoft.com/office/drawing/2014/main" xmlns="" id="{91C7ABE2-F98A-4262-8CD4-FAE4D79F65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24" name="Slide Number Placeholder 3">
            <a:extLst>
              <a:ext uri="{FF2B5EF4-FFF2-40B4-BE49-F238E27FC236}">
                <a16:creationId xmlns:a16="http://schemas.microsoft.com/office/drawing/2014/main" xmlns="" id="{8D22B485-0C81-4229-B315-DCD62DDEE7A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BDF7CEA-61FA-4E51-9D18-9E50CCBCF03E}" type="slidenum">
              <a:rPr lang="en-US" altLang="en-US">
                <a:latin typeface="Calibri" panose="020F0502020204030204" pitchFamily="34" charset="0"/>
              </a:rPr>
              <a:pPr eaLnBrk="1" hangingPunct="1"/>
              <a:t>94</a:t>
            </a:fld>
            <a:endParaRPr lang="en-US" altLang="en-US">
              <a:latin typeface="Calibri" panose="020F0502020204030204" pitchFamily="34" charset="0"/>
            </a:endParaRPr>
          </a:p>
        </p:txBody>
      </p:sp>
    </p:spTree>
    <p:extLst>
      <p:ext uri="{BB962C8B-B14F-4D97-AF65-F5344CB8AC3E}">
        <p14:creationId xmlns:p14="http://schemas.microsoft.com/office/powerpoint/2010/main" val="834355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xmlns="" id="{D12A30F7-EBE4-4600-B7AD-5E18ED2ADC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xmlns="" id="{84E97D2E-BA8E-458D-BD7F-E56660F39C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2948" name="Slide Number Placeholder 3">
            <a:extLst>
              <a:ext uri="{FF2B5EF4-FFF2-40B4-BE49-F238E27FC236}">
                <a16:creationId xmlns:a16="http://schemas.microsoft.com/office/drawing/2014/main" xmlns="" id="{637B526D-5EEE-47D3-BED5-E760D742111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010346-0A10-4FFE-B43F-A1BE8CA4C541}" type="slidenum">
              <a:rPr lang="en-US" altLang="en-US">
                <a:latin typeface="Calibri" panose="020F0502020204030204" pitchFamily="34" charset="0"/>
              </a:rPr>
              <a:pPr eaLnBrk="1" hangingPunct="1"/>
              <a:t>95</a:t>
            </a:fld>
            <a:endParaRPr lang="en-US" altLang="en-US">
              <a:latin typeface="Calibri" panose="020F0502020204030204" pitchFamily="34" charset="0"/>
            </a:endParaRPr>
          </a:p>
        </p:txBody>
      </p:sp>
    </p:spTree>
    <p:extLst>
      <p:ext uri="{BB962C8B-B14F-4D97-AF65-F5344CB8AC3E}">
        <p14:creationId xmlns:p14="http://schemas.microsoft.com/office/powerpoint/2010/main" val="180131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xmlns="" id="{8944ADCB-A1EA-410A-A3EB-C1C7AC812F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xmlns="" id="{4C882F90-F566-4FBD-B81F-82C00CFE48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BSBSwh	hwhhdwhw    kq1kedbfceJCQK ;DW[</a:t>
            </a:r>
          </a:p>
          <a:p>
            <a:pPr eaLnBrk="1" hangingPunct="1">
              <a:spcBef>
                <a:spcPct val="0"/>
              </a:spcBef>
            </a:pPr>
            <a:r>
              <a:rPr lang="en-US" altLang="en-US"/>
              <a:t>LMHYI;’</a:t>
            </a:r>
          </a:p>
          <a:p>
            <a:pPr eaLnBrk="1" hangingPunct="1">
              <a:spcBef>
                <a:spcPct val="0"/>
              </a:spcBef>
            </a:pPr>
            <a:r>
              <a:rPr lang="en-US" altLang="en-US"/>
              <a:t>;LI</a:t>
            </a:r>
          </a:p>
        </p:txBody>
      </p:sp>
      <p:sp>
        <p:nvSpPr>
          <p:cNvPr id="83972" name="Slide Number Placeholder 3">
            <a:extLst>
              <a:ext uri="{FF2B5EF4-FFF2-40B4-BE49-F238E27FC236}">
                <a16:creationId xmlns:a16="http://schemas.microsoft.com/office/drawing/2014/main" xmlns="" id="{3A1489AC-8817-438B-B680-14203746647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3AC844-CD55-4DD8-9739-82435E175577}" type="slidenum">
              <a:rPr lang="en-US" altLang="en-US">
                <a:latin typeface="Calibri" panose="020F0502020204030204" pitchFamily="34" charset="0"/>
              </a:rPr>
              <a:pPr eaLnBrk="1" hangingPunct="1"/>
              <a:t>99</a:t>
            </a:fld>
            <a:endParaRPr lang="en-US" altLang="en-US">
              <a:latin typeface="Calibri" panose="020F0502020204030204" pitchFamily="34" charset="0"/>
            </a:endParaRPr>
          </a:p>
        </p:txBody>
      </p:sp>
    </p:spTree>
    <p:extLst>
      <p:ext uri="{BB962C8B-B14F-4D97-AF65-F5344CB8AC3E}">
        <p14:creationId xmlns:p14="http://schemas.microsoft.com/office/powerpoint/2010/main" val="139052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xmlns="" id="{3C79B292-56E9-4D23-8615-568685947D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a:extLst>
              <a:ext uri="{FF2B5EF4-FFF2-40B4-BE49-F238E27FC236}">
                <a16:creationId xmlns:a16="http://schemas.microsoft.com/office/drawing/2014/main" xmlns="" id="{43573AD0-C1F1-4F27-8B85-1D39E4585D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xmlns="" id="{6260BDE3-CCBE-4C11-BBDD-4613D033B7D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6EE6AAD-BF7A-480D-840E-FE721B82B3B1}" type="slidenum">
              <a:rPr lang="en-US" altLang="en-US">
                <a:latin typeface="Calibri" panose="020F0502020204030204" pitchFamily="34" charset="0"/>
              </a:rPr>
              <a:pPr eaLnBrk="1" hangingPunct="1"/>
              <a:t>100</a:t>
            </a:fld>
            <a:endParaRPr lang="en-US" altLang="en-US">
              <a:latin typeface="Calibri" panose="020F0502020204030204" pitchFamily="34" charset="0"/>
            </a:endParaRPr>
          </a:p>
        </p:txBody>
      </p:sp>
    </p:spTree>
    <p:extLst>
      <p:ext uri="{BB962C8B-B14F-4D97-AF65-F5344CB8AC3E}">
        <p14:creationId xmlns:p14="http://schemas.microsoft.com/office/powerpoint/2010/main" val="3012203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xmlns="" id="{F4DAB03C-24D2-458F-BE9E-742C0FA0FD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xmlns="" id="{D51C3B83-D41D-4265-8630-E361D62741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xmlns="" id="{3D34EB43-9439-4BC0-9B33-AE002B8DF9E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1955E6-60D1-4F3C-90FF-FBEAD9699A43}" type="slidenum">
              <a:rPr lang="en-US" altLang="en-US">
                <a:latin typeface="Calibri" panose="020F0502020204030204" pitchFamily="34" charset="0"/>
              </a:rPr>
              <a:pPr eaLnBrk="1" hangingPunct="1"/>
              <a:t>101</a:t>
            </a:fld>
            <a:endParaRPr lang="en-US" altLang="en-US">
              <a:latin typeface="Calibri" panose="020F0502020204030204" pitchFamily="34" charset="0"/>
            </a:endParaRPr>
          </a:p>
        </p:txBody>
      </p:sp>
    </p:spTree>
    <p:extLst>
      <p:ext uri="{BB962C8B-B14F-4D97-AF65-F5344CB8AC3E}">
        <p14:creationId xmlns:p14="http://schemas.microsoft.com/office/powerpoint/2010/main" val="1910940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xmlns="" id="{195F8F85-7B0C-4031-A167-39F357A636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a:extLst>
              <a:ext uri="{FF2B5EF4-FFF2-40B4-BE49-F238E27FC236}">
                <a16:creationId xmlns:a16="http://schemas.microsoft.com/office/drawing/2014/main" xmlns="" id="{DFCD1DAE-DE30-408E-A3A9-4D105109AF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xmlns="" id="{1AC648C7-AA4D-41C5-8BC5-A7A5FC2C268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09F7CFE-D6FA-422A-A239-C8A50A6BCDE4}" type="slidenum">
              <a:rPr lang="en-US" altLang="en-US">
                <a:latin typeface="Calibri" panose="020F0502020204030204" pitchFamily="34" charset="0"/>
              </a:rPr>
              <a:pPr eaLnBrk="1" hangingPunct="1"/>
              <a:t>102</a:t>
            </a:fld>
            <a:endParaRPr lang="en-US" altLang="en-US">
              <a:latin typeface="Calibri" panose="020F0502020204030204" pitchFamily="34" charset="0"/>
            </a:endParaRPr>
          </a:p>
        </p:txBody>
      </p:sp>
    </p:spTree>
    <p:extLst>
      <p:ext uri="{BB962C8B-B14F-4D97-AF65-F5344CB8AC3E}">
        <p14:creationId xmlns:p14="http://schemas.microsoft.com/office/powerpoint/2010/main" val="148938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xmlns="" id="{D7A1729D-B711-4B7C-817B-7D544AF190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a:extLst>
              <a:ext uri="{FF2B5EF4-FFF2-40B4-BE49-F238E27FC236}">
                <a16:creationId xmlns:a16="http://schemas.microsoft.com/office/drawing/2014/main" xmlns="" id="{C846971E-9064-4294-9DCD-F43711E9E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xmlns="" id="{90D2786A-F0FD-41C2-926C-32127C25006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050376-D719-401F-9A3C-AD0F4FADDFA1}" type="slidenum">
              <a:rPr lang="en-US" altLang="en-US">
                <a:latin typeface="Calibri" panose="020F0502020204030204" pitchFamily="34" charset="0"/>
              </a:rPr>
              <a:pPr eaLnBrk="1" hangingPunct="1"/>
              <a:t>103</a:t>
            </a:fld>
            <a:endParaRPr lang="en-US" altLang="en-US">
              <a:latin typeface="Calibri" panose="020F0502020204030204" pitchFamily="34" charset="0"/>
            </a:endParaRPr>
          </a:p>
        </p:txBody>
      </p:sp>
    </p:spTree>
    <p:extLst>
      <p:ext uri="{BB962C8B-B14F-4D97-AF65-F5344CB8AC3E}">
        <p14:creationId xmlns:p14="http://schemas.microsoft.com/office/powerpoint/2010/main" val="1772263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1569577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xmlns="" id="{525720AD-F43B-41AE-AD4C-D338544DB8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xmlns="" id="{EE10DCBA-422E-4CC0-837A-DBD48961A0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xmlns="" id="{AC1F8E47-33C6-4E54-B569-521BB573708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26F478-1CBD-4E87-8DA9-0A29D478D11C}" type="slidenum">
              <a:rPr lang="en-US" altLang="en-US">
                <a:latin typeface="Calibri" panose="020F0502020204030204" pitchFamily="34" charset="0"/>
              </a:rPr>
              <a:pPr eaLnBrk="1" hangingPunct="1"/>
              <a:t>104</a:t>
            </a:fld>
            <a:endParaRPr lang="en-US" altLang="en-US">
              <a:latin typeface="Calibri" panose="020F0502020204030204" pitchFamily="34" charset="0"/>
            </a:endParaRPr>
          </a:p>
        </p:txBody>
      </p:sp>
    </p:spTree>
    <p:extLst>
      <p:ext uri="{BB962C8B-B14F-4D97-AF65-F5344CB8AC3E}">
        <p14:creationId xmlns:p14="http://schemas.microsoft.com/office/powerpoint/2010/main" val="1681829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xmlns="" id="{63EBB403-2024-427E-8C50-111DBDCDB4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a:extLst>
              <a:ext uri="{FF2B5EF4-FFF2-40B4-BE49-F238E27FC236}">
                <a16:creationId xmlns:a16="http://schemas.microsoft.com/office/drawing/2014/main" xmlns="" id="{B50A6778-4D6F-4043-AF61-4A7309563D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xmlns="" id="{C40B293F-0049-404D-8F19-7DA76454222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8CF2D4-85FD-460A-8795-3CE8E236B9E7}" type="slidenum">
              <a:rPr lang="en-US" altLang="en-US">
                <a:latin typeface="Calibri" panose="020F0502020204030204" pitchFamily="34" charset="0"/>
              </a:rPr>
              <a:pPr eaLnBrk="1" hangingPunct="1"/>
              <a:t>105</a:t>
            </a:fld>
            <a:endParaRPr lang="en-US" altLang="en-US">
              <a:latin typeface="Calibri" panose="020F0502020204030204" pitchFamily="34" charset="0"/>
            </a:endParaRPr>
          </a:p>
        </p:txBody>
      </p:sp>
    </p:spTree>
    <p:extLst>
      <p:ext uri="{BB962C8B-B14F-4D97-AF65-F5344CB8AC3E}">
        <p14:creationId xmlns:p14="http://schemas.microsoft.com/office/powerpoint/2010/main" val="2824309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xmlns="" id="{81F9FE90-F26A-4B95-8DD5-60D0DDD421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xmlns="" id="{4CDF7BAF-50ED-4607-9F5F-FB4259FC0D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a:extLst>
              <a:ext uri="{FF2B5EF4-FFF2-40B4-BE49-F238E27FC236}">
                <a16:creationId xmlns:a16="http://schemas.microsoft.com/office/drawing/2014/main" xmlns="" id="{45F83FAA-5976-435E-8420-1F515968FAF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AF37F1A-1BDB-496F-8154-CFF3B94F1EEE}" type="slidenum">
              <a:rPr lang="en-US" altLang="en-US">
                <a:latin typeface="Calibri" panose="020F0502020204030204" pitchFamily="34" charset="0"/>
              </a:rPr>
              <a:pPr eaLnBrk="1" hangingPunct="1"/>
              <a:t>111</a:t>
            </a:fld>
            <a:endParaRPr lang="en-US" altLang="en-US">
              <a:latin typeface="Calibri" panose="020F0502020204030204" pitchFamily="34" charset="0"/>
            </a:endParaRPr>
          </a:p>
        </p:txBody>
      </p:sp>
    </p:spTree>
    <p:extLst>
      <p:ext uri="{BB962C8B-B14F-4D97-AF65-F5344CB8AC3E}">
        <p14:creationId xmlns:p14="http://schemas.microsoft.com/office/powerpoint/2010/main" val="1957409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xmlns="" id="{1B53E739-0382-43B9-BE5F-0267FC5F48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xmlns="" id="{4374A1C8-6410-4A87-8134-20BFC52476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6020" name="Slide Number Placeholder 3">
            <a:extLst>
              <a:ext uri="{FF2B5EF4-FFF2-40B4-BE49-F238E27FC236}">
                <a16:creationId xmlns:a16="http://schemas.microsoft.com/office/drawing/2014/main" xmlns="" id="{E57A1CC8-24B9-4273-A0DD-C101912D47B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C496B7-5C9D-4F36-9566-607CC1AB15B0}" type="slidenum">
              <a:rPr lang="en-US" altLang="en-US">
                <a:latin typeface="Calibri" panose="020F0502020204030204" pitchFamily="34" charset="0"/>
              </a:rPr>
              <a:pPr eaLnBrk="1" hangingPunct="1"/>
              <a:t>112</a:t>
            </a:fld>
            <a:endParaRPr lang="en-US" altLang="en-US">
              <a:latin typeface="Calibri" panose="020F0502020204030204" pitchFamily="34" charset="0"/>
            </a:endParaRPr>
          </a:p>
        </p:txBody>
      </p:sp>
    </p:spTree>
    <p:extLst>
      <p:ext uri="{BB962C8B-B14F-4D97-AF65-F5344CB8AC3E}">
        <p14:creationId xmlns:p14="http://schemas.microsoft.com/office/powerpoint/2010/main" val="2832389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21</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1512D60E-930F-4C84-971F-9F3893BDD61E}" type="datetime1">
              <a:rPr lang="en-US" smtClean="0"/>
              <a:t>6/20/2022</a:t>
            </a:fld>
            <a:endParaRPr lang="en-US"/>
          </a:p>
        </p:txBody>
      </p:sp>
    </p:spTree>
    <p:extLst>
      <p:ext uri="{BB962C8B-B14F-4D97-AF65-F5344CB8AC3E}">
        <p14:creationId xmlns:p14="http://schemas.microsoft.com/office/powerpoint/2010/main" val="3651711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miter lim="800000"/>
            <a:headEnd/>
            <a:tailEnd/>
          </a:ln>
        </p:spPr>
        <p:txBody>
          <a:bodyPr/>
          <a:lstStyle/>
          <a:p>
            <a:fld id="{0C48B712-6D53-429C-8D73-58C0A4396BF9}" type="slidenum">
              <a:rPr lang="en-US" smtClean="0"/>
              <a:pPr/>
              <a:t>22</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A0942291-FD9B-4125-83AD-FAF8098C4093}" type="datetime1">
              <a:rPr lang="en-US" smtClean="0"/>
              <a:t>6/20/2022</a:t>
            </a:fld>
            <a:endParaRPr lang="en-US"/>
          </a:p>
        </p:txBody>
      </p:sp>
    </p:spTree>
    <p:extLst>
      <p:ext uri="{BB962C8B-B14F-4D97-AF65-F5344CB8AC3E}">
        <p14:creationId xmlns:p14="http://schemas.microsoft.com/office/powerpoint/2010/main" val="3254573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miter lim="800000"/>
            <a:headEnd/>
            <a:tailEnd/>
          </a:ln>
        </p:spPr>
        <p:txBody>
          <a:bodyPr/>
          <a:lstStyle/>
          <a:p>
            <a:fld id="{D6F1DDD9-3BA4-4B9B-BF31-E4F1703E0A07}" type="slidenum">
              <a:rPr lang="en-US" smtClean="0"/>
              <a:pPr/>
              <a:t>23</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0F2DBD15-33A1-4A91-8512-A27F45B98796}" type="datetime1">
              <a:rPr lang="en-US" smtClean="0"/>
              <a:t>6/20/2022</a:t>
            </a:fld>
            <a:endParaRPr lang="en-US"/>
          </a:p>
        </p:txBody>
      </p:sp>
    </p:spTree>
    <p:extLst>
      <p:ext uri="{BB962C8B-B14F-4D97-AF65-F5344CB8AC3E}">
        <p14:creationId xmlns:p14="http://schemas.microsoft.com/office/powerpoint/2010/main" val="3452748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miter lim="800000"/>
            <a:headEnd/>
            <a:tailEnd/>
          </a:ln>
        </p:spPr>
        <p:txBody>
          <a:bodyPr/>
          <a:lstStyle/>
          <a:p>
            <a:fld id="{71C2CA6B-4A0C-4D22-9E34-9DF621EE4A12}" type="slidenum">
              <a:rPr lang="en-US" smtClean="0"/>
              <a:pPr/>
              <a:t>24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5F3D7C0F-A124-43CD-ADAC-A0AC4E897103}" type="datetime1">
              <a:rPr lang="en-US" smtClean="0"/>
              <a:t>6/20/2022</a:t>
            </a:fld>
            <a:endParaRPr lang="en-US"/>
          </a:p>
        </p:txBody>
      </p:sp>
    </p:spTree>
    <p:extLst>
      <p:ext uri="{BB962C8B-B14F-4D97-AF65-F5344CB8AC3E}">
        <p14:creationId xmlns:p14="http://schemas.microsoft.com/office/powerpoint/2010/main" val="3736099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miter lim="800000"/>
            <a:headEnd/>
            <a:tailEnd/>
          </a:ln>
        </p:spPr>
        <p:txBody>
          <a:bodyPr/>
          <a:lstStyle/>
          <a:p>
            <a:fld id="{B8E0B2DC-CA46-4465-8050-63B9910B1081}" type="slidenum">
              <a:rPr lang="en-US" smtClean="0"/>
              <a:pPr/>
              <a:t>25</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58613F84-F4AA-47AE-910C-5A2B5921BFA7}" type="datetime1">
              <a:rPr lang="en-US" smtClean="0"/>
              <a:t>6/20/2022</a:t>
            </a:fld>
            <a:endParaRPr lang="en-US"/>
          </a:p>
        </p:txBody>
      </p:sp>
    </p:spTree>
    <p:extLst>
      <p:ext uri="{BB962C8B-B14F-4D97-AF65-F5344CB8AC3E}">
        <p14:creationId xmlns:p14="http://schemas.microsoft.com/office/powerpoint/2010/main" val="1463473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E62597-839B-4721-A432-E36283A5F37A}"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460417-7B0C-4C58-964B-79705D10D029}"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98F377-379F-4F32-99B2-691AB2340B94}"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41313" y="100013"/>
            <a:ext cx="8229600" cy="906462"/>
          </a:xfrm>
        </p:spPr>
        <p:txBody>
          <a:bodyPr/>
          <a:lstStyle/>
          <a:p>
            <a:r>
              <a:rPr lang="en-US"/>
              <a:t>Click to edit Master title style</a:t>
            </a:r>
          </a:p>
        </p:txBody>
      </p:sp>
      <p:sp>
        <p:nvSpPr>
          <p:cNvPr id="3" name="Table Placeholder 2"/>
          <p:cNvSpPr>
            <a:spLocks noGrp="1"/>
          </p:cNvSpPr>
          <p:nvPr>
            <p:ph type="tbl" idx="1"/>
          </p:nvPr>
        </p:nvSpPr>
        <p:spPr>
          <a:xfrm>
            <a:off x="350838" y="1214438"/>
            <a:ext cx="8229600" cy="5076825"/>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A6DC72A7-2D20-40F0-833B-484C38987A49}" type="datetime1">
              <a:rPr lang="en-US" smtClean="0"/>
              <a:t>6/20/2022</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9C473016-C8E8-4932-912D-2FE21D39D0A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FD5C4F-84E4-4E73-8B67-6DD759C289EF}"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E30BA6-5765-4FDC-BECF-75605AE03A6D}" type="datetime1">
              <a:rPr lang="en-US" smtClean="0"/>
              <a:t>6/20/2022</a:t>
            </a:fld>
            <a:endParaRPr lang="en-US"/>
          </a:p>
        </p:txBody>
      </p:sp>
      <p:sp>
        <p:nvSpPr>
          <p:cNvPr id="6" name="Footer Placeholder 5"/>
          <p:cNvSpPr>
            <a:spLocks noGrp="1"/>
          </p:cNvSpPr>
          <p:nvPr>
            <p:ph type="ftr" sz="quarter" idx="11"/>
          </p:nvPr>
        </p:nvSpPr>
        <p:spPr/>
        <p:txBody>
          <a:bodyPr/>
          <a:lstStyle/>
          <a:p>
            <a:r>
              <a:rPr lang="en-IN" smtClean="0"/>
              <a:t>Sachin Singh   DAA        Unit III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DF9C-F933-4BF6-8F03-551E0E9EC28A}" type="datetime1">
              <a:rPr lang="en-US" smtClean="0"/>
              <a:t>6/20/2022</a:t>
            </a:fld>
            <a:endParaRPr lang="en-US"/>
          </a:p>
        </p:txBody>
      </p:sp>
      <p:sp>
        <p:nvSpPr>
          <p:cNvPr id="8" name="Footer Placeholder 7"/>
          <p:cNvSpPr>
            <a:spLocks noGrp="1"/>
          </p:cNvSpPr>
          <p:nvPr>
            <p:ph type="ftr" sz="quarter" idx="11"/>
          </p:nvPr>
        </p:nvSpPr>
        <p:spPr/>
        <p:txBody>
          <a:bodyPr/>
          <a:lstStyle/>
          <a:p>
            <a:r>
              <a:rPr lang="en-IN" smtClean="0"/>
              <a:t>Sachin Singh   DAA        Unit III</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FF89D4-882A-428C-9A42-1F2EBD4DDEE8}" type="datetime1">
              <a:rPr lang="en-US" smtClean="0"/>
              <a:t>6/20/2022</a:t>
            </a:fld>
            <a:endParaRPr lang="en-US"/>
          </a:p>
        </p:txBody>
      </p:sp>
      <p:sp>
        <p:nvSpPr>
          <p:cNvPr id="4" name="Footer Placeholder 3"/>
          <p:cNvSpPr>
            <a:spLocks noGrp="1"/>
          </p:cNvSpPr>
          <p:nvPr>
            <p:ph type="ftr" sz="quarter" idx="11"/>
          </p:nvPr>
        </p:nvSpPr>
        <p:spPr/>
        <p:txBody>
          <a:bodyPr/>
          <a:lstStyle/>
          <a:p>
            <a:r>
              <a:rPr lang="en-IN" smtClean="0"/>
              <a:t>Sachin Singh   DAA        Unit III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A9ACB2-EA76-4524-99A3-126EEED1E7E5}" type="datetime1">
              <a:rPr lang="en-US" smtClean="0"/>
              <a:t>6/20/2022</a:t>
            </a:fld>
            <a:endParaRPr lang="en-US"/>
          </a:p>
        </p:txBody>
      </p:sp>
      <p:sp>
        <p:nvSpPr>
          <p:cNvPr id="3" name="Footer Placeholder 2"/>
          <p:cNvSpPr>
            <a:spLocks noGrp="1"/>
          </p:cNvSpPr>
          <p:nvPr>
            <p:ph type="ftr" sz="quarter" idx="11"/>
          </p:nvPr>
        </p:nvSpPr>
        <p:spPr/>
        <p:txBody>
          <a:bodyPr/>
          <a:lstStyle/>
          <a:p>
            <a:r>
              <a:rPr lang="en-IN" smtClean="0"/>
              <a:t>Sachin Singh   DAA        Unit III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A8FBF3-6DD4-4B21-B07E-16F4B2B6493F}" type="datetime1">
              <a:rPr lang="en-US" smtClean="0"/>
              <a:t>6/20/2022</a:t>
            </a:fld>
            <a:endParaRPr lang="en-US"/>
          </a:p>
        </p:txBody>
      </p:sp>
      <p:sp>
        <p:nvSpPr>
          <p:cNvPr id="6" name="Footer Placeholder 5"/>
          <p:cNvSpPr>
            <a:spLocks noGrp="1"/>
          </p:cNvSpPr>
          <p:nvPr>
            <p:ph type="ftr" sz="quarter" idx="11"/>
          </p:nvPr>
        </p:nvSpPr>
        <p:spPr/>
        <p:txBody>
          <a:bodyPr/>
          <a:lstStyle/>
          <a:p>
            <a:r>
              <a:rPr lang="en-IN" smtClean="0"/>
              <a:t>Sachin Singh   DAA        Unit III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A7099A-F50A-4CF6-B30F-F48BFF1F03D8}" type="datetime1">
              <a:rPr lang="en-US" smtClean="0"/>
              <a:t>6/20/2022</a:t>
            </a:fld>
            <a:endParaRPr lang="en-US"/>
          </a:p>
        </p:txBody>
      </p:sp>
      <p:sp>
        <p:nvSpPr>
          <p:cNvPr id="6" name="Footer Placeholder 5"/>
          <p:cNvSpPr>
            <a:spLocks noGrp="1"/>
          </p:cNvSpPr>
          <p:nvPr>
            <p:ph type="ftr" sz="quarter" idx="11"/>
          </p:nvPr>
        </p:nvSpPr>
        <p:spPr/>
        <p:txBody>
          <a:bodyPr/>
          <a:lstStyle/>
          <a:p>
            <a:r>
              <a:rPr lang="en-IN" smtClean="0"/>
              <a:t>Sachin Singh   DAA        Unit III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05232D-4B18-4AFD-8712-49E00436F28C}" type="datetime1">
              <a:rPr lang="en-US" smtClean="0"/>
              <a:t>6/20/2022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Sachin Singh   DAA        Unit III</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youtube.com/watch?v=FtN3BYH2Zes" TargetMode="External"/><Relationship Id="rId2" Type="http://schemas.openxmlformats.org/officeDocument/2006/relationships/hyperlink" Target="https://www.youtube.com/watch?v=XB4MIexjvY0"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youtube.com/watch?v=co4_ahEDCho" TargetMode="External"/><Relationship Id="rId4" Type="http://schemas.openxmlformats.org/officeDocument/2006/relationships/hyperlink" Target="https://www.youtube.com/watch?v=4ZlRH0eK-qQ"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youtube.com/watch?v=yOl-EpY39kM" TargetMode="External"/><Relationship Id="rId5" Type="http://schemas.openxmlformats.org/officeDocument/2006/relationships/hyperlink" Target="https://www.youtube.com/watch?v=0IAPZzGSbM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0oJyNmEbS4w" TargetMode="External"/><Relationship Id="rId2" Type="http://schemas.openxmlformats.org/officeDocument/2006/relationships/hyperlink" Target="https://www.geeksforgeeks.org/analysis-algorithm-set-4-master-method-solving-recurrence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61CB2048-3333-4ED1-95DE-AC3BC2F12209}" type="datetime1">
              <a:rPr lang="en-US" smtClean="0"/>
              <a:t>6/20/2022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3" name="Footer Placeholder 12"/>
          <p:cNvSpPr>
            <a:spLocks noGrp="1"/>
          </p:cNvSpPr>
          <p:nvPr>
            <p:ph type="ftr" sz="quarter" idx="11"/>
          </p:nvPr>
        </p:nvSpPr>
        <p:spPr>
          <a:xfrm>
            <a:off x="2286000" y="6248400"/>
            <a:ext cx="5029200" cy="365125"/>
          </a:xfrm>
        </p:spPr>
        <p:txBody>
          <a:bodyPr/>
          <a:lstStyle/>
          <a:p>
            <a:r>
              <a:rPr lang="en-US" smtClean="0"/>
              <a:t>Sachin Singh   DAA        Unit III</a:t>
            </a:r>
            <a:endParaRPr lang="en-US" dirty="0"/>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Sachin</a:t>
            </a:r>
            <a:r>
              <a:rPr lang="en-US" sz="2400" dirty="0" smtClean="0">
                <a:solidFill>
                  <a:schemeClr val="tx1"/>
                </a:solidFill>
              </a:rPr>
              <a:t> Singh</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Assistant Professor   CS(AI)</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Subtitle 2"/>
          <p:cNvSpPr txBox="1">
            <a:spLocks/>
          </p:cNvSpPr>
          <p:nvPr/>
        </p:nvSpPr>
        <p:spPr>
          <a:xfrm>
            <a:off x="178777" y="3824654"/>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Design &amp; Analysis of </a:t>
            </a:r>
            <a:r>
              <a:rPr kumimoji="0" lang="en-US" sz="2000" b="1" i="0" u="none" strike="noStrike" kern="1200" cap="none" spc="0" normalizeH="0" baseline="0" noProof="0" dirty="0" smtClean="0">
                <a:ln>
                  <a:noFill/>
                </a:ln>
                <a:solidFill>
                  <a:schemeClr val="tx1"/>
                </a:solidFill>
                <a:effectLst/>
                <a:uLnTx/>
                <a:uFillTx/>
                <a:latin typeface="+mn-lt"/>
                <a:ea typeface="+mn-ea"/>
                <a:cs typeface="+mn-cs"/>
              </a:rPr>
              <a:t>Algorithms</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sp>
        <p:nvSpPr>
          <p:cNvPr id="18" name="Subtitle 2"/>
          <p:cNvSpPr txBox="1">
            <a:spLocks/>
          </p:cNvSpPr>
          <p:nvPr/>
        </p:nvSpPr>
        <p:spPr>
          <a:xfrm>
            <a:off x="178777" y="4891454"/>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a:ln>
                  <a:noFill/>
                </a:ln>
                <a:solidFill>
                  <a:schemeClr val="tx1"/>
                </a:solidFill>
                <a:effectLst/>
                <a:uLnTx/>
                <a:uFillTx/>
                <a:latin typeface="+mn-lt"/>
                <a:ea typeface="+mn-ea"/>
                <a:cs typeface="+mn-cs"/>
              </a:rPr>
              <a:t/>
            </a:r>
            <a:br>
              <a:rPr kumimoji="0" lang="en-US" sz="2000" b="0" i="0" u="none" strike="noStrike" kern="1200" cap="none" spc="0" normalizeH="0" noProof="0" dirty="0">
                <a:ln>
                  <a:noFill/>
                </a:ln>
                <a:solidFill>
                  <a:schemeClr val="tx1"/>
                </a:solidFill>
                <a:effectLst/>
                <a:uLnTx/>
                <a:uFillTx/>
                <a:latin typeface="+mn-lt"/>
                <a:ea typeface="+mn-ea"/>
                <a:cs typeface="+mn-cs"/>
              </a:rPr>
            </a:b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9" name="Title 1"/>
          <p:cNvSpPr txBox="1">
            <a:spLocks/>
          </p:cNvSpPr>
          <p:nvPr/>
        </p:nvSpPr>
        <p:spPr>
          <a:xfrm>
            <a:off x="1403839" y="-293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smtClean="0"/>
              <a:t>Noida Institute of Engineering and Technology, Greater Noida</a:t>
            </a:r>
            <a:endParaRPr lang="en-US" sz="2400" dirty="0"/>
          </a:p>
        </p:txBody>
      </p:sp>
      <p:sp>
        <p:nvSpPr>
          <p:cNvPr id="20" name="Subtitle 2"/>
          <p:cNvSpPr txBox="1">
            <a:spLocks/>
          </p:cNvSpPr>
          <p:nvPr/>
        </p:nvSpPr>
        <p:spPr>
          <a:xfrm>
            <a:off x="1556239" y="876255"/>
            <a:ext cx="64008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2800" b="1" dirty="0" smtClean="0">
              <a:solidFill>
                <a:schemeClr val="tx1"/>
              </a:solidFill>
            </a:endParaRPr>
          </a:p>
          <a:p>
            <a:pPr>
              <a:defRPr/>
            </a:pPr>
            <a:r>
              <a:rPr lang="en-US" sz="2800" b="1" dirty="0" smtClean="0">
                <a:solidFill>
                  <a:schemeClr val="tx1"/>
                </a:solidFill>
              </a:rPr>
              <a:t>Divide and Conquer and Greedy Method</a:t>
            </a:r>
            <a:endParaRPr lang="en-US" sz="2800" b="1" dirty="0">
              <a:solidFill>
                <a:schemeClr val="tx1"/>
              </a:solidFill>
            </a:endParaRPr>
          </a:p>
        </p:txBody>
      </p:sp>
      <p:pic>
        <p:nvPicPr>
          <p:cNvPr id="21" name="Picture 2" descr="E:\NIET\Project\xLogo11.png.pagespeed.ic.pydHLuCQEZ.png"/>
          <p:cNvPicPr>
            <a:picLocks noChangeAspect="1" noChangeArrowheads="1"/>
          </p:cNvPicPr>
          <p:nvPr/>
        </p:nvPicPr>
        <p:blipFill>
          <a:blip r:embed="rId4" cstate="print"/>
          <a:srcRect/>
          <a:stretch>
            <a:fillRect/>
          </a:stretch>
        </p:blipFill>
        <p:spPr bwMode="auto">
          <a:xfrm>
            <a:off x="32239" y="-2931"/>
            <a:ext cx="1447800" cy="817163"/>
          </a:xfrm>
          <a:prstGeom prst="rect">
            <a:avLst/>
          </a:prstGeom>
          <a:noFill/>
        </p:spPr>
      </p:pic>
      <p:sp>
        <p:nvSpPr>
          <p:cNvPr id="22" name="Subtitle 2"/>
          <p:cNvSpPr txBox="1">
            <a:spLocks/>
          </p:cNvSpPr>
          <p:nvPr/>
        </p:nvSpPr>
        <p:spPr>
          <a:xfrm>
            <a:off x="184639" y="2968869"/>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a:t>
            </a:r>
            <a:r>
              <a:rPr kumimoji="0" lang="en-US" sz="2500" b="1" i="0" u="none" strike="noStrike" kern="1200" cap="none" spc="0" normalizeH="0" noProof="0" dirty="0" smtClean="0">
                <a:ln>
                  <a:noFill/>
                </a:ln>
                <a:solidFill>
                  <a:schemeClr val="tx1"/>
                </a:solidFill>
                <a:effectLst/>
                <a:uLnTx/>
                <a:uFillTx/>
                <a:latin typeface="+mn-lt"/>
                <a:ea typeface="+mn-ea"/>
                <a:cs typeface="+mn-cs"/>
              </a:rPr>
              <a:t>1</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7199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E3A529-12D3-4369-A3AF-BABB7A166179}" type="datetime1">
              <a:rPr lang="en-US" smtClean="0"/>
              <a:t>6/20/2022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2" name="Content Placeholder 11">
            <a:extLst>
              <a:ext uri="{FF2B5EF4-FFF2-40B4-BE49-F238E27FC236}">
                <a16:creationId xmlns:a16="http://schemas.microsoft.com/office/drawing/2014/main" xmlns="" id="{97E10CFE-F886-4849-8ED2-2A4FB0811591}"/>
              </a:ext>
            </a:extLst>
          </p:cNvPr>
          <p:cNvGraphicFramePr>
            <a:graphicFrameLocks noGrp="1"/>
          </p:cNvGraphicFramePr>
          <p:nvPr>
            <p:ph idx="1"/>
            <p:extLst>
              <p:ext uri="{D42A27DB-BD31-4B8C-83A1-F6EECF244321}">
                <p14:modId xmlns:p14="http://schemas.microsoft.com/office/powerpoint/2010/main" val="26916843"/>
              </p:ext>
            </p:extLst>
          </p:nvPr>
        </p:nvGraphicFramePr>
        <p:xfrm>
          <a:off x="304800" y="1219200"/>
          <a:ext cx="8153402" cy="4572000"/>
        </p:xfrm>
        <a:graphic>
          <a:graphicData uri="http://schemas.openxmlformats.org/drawingml/2006/table">
            <a:tbl>
              <a:tblPr>
                <a:tableStyleId>{5C22544A-7EE6-4342-B048-85BDC9FD1C3A}</a:tableStyleId>
              </a:tblPr>
              <a:tblGrid>
                <a:gridCol w="1202470">
                  <a:extLst>
                    <a:ext uri="{9D8B030D-6E8A-4147-A177-3AD203B41FA5}">
                      <a16:colId xmlns:a16="http://schemas.microsoft.com/office/drawing/2014/main" xmlns="" val="336454987"/>
                    </a:ext>
                  </a:extLst>
                </a:gridCol>
                <a:gridCol w="669097">
                  <a:extLst>
                    <a:ext uri="{9D8B030D-6E8A-4147-A177-3AD203B41FA5}">
                      <a16:colId xmlns:a16="http://schemas.microsoft.com/office/drawing/2014/main" xmlns="" val="2419786324"/>
                    </a:ext>
                  </a:extLst>
                </a:gridCol>
                <a:gridCol w="428619">
                  <a:extLst>
                    <a:ext uri="{9D8B030D-6E8A-4147-A177-3AD203B41FA5}">
                      <a16:colId xmlns:a16="http://schemas.microsoft.com/office/drawing/2014/main" xmlns="" val="2116179407"/>
                    </a:ext>
                  </a:extLst>
                </a:gridCol>
                <a:gridCol w="593065">
                  <a:extLst>
                    <a:ext uri="{9D8B030D-6E8A-4147-A177-3AD203B41FA5}">
                      <a16:colId xmlns:a16="http://schemas.microsoft.com/office/drawing/2014/main" xmlns="" val="4150870881"/>
                    </a:ext>
                  </a:extLst>
                </a:gridCol>
                <a:gridCol w="593065">
                  <a:extLst>
                    <a:ext uri="{9D8B030D-6E8A-4147-A177-3AD203B41FA5}">
                      <a16:colId xmlns:a16="http://schemas.microsoft.com/office/drawing/2014/main" xmlns="" val="1959501051"/>
                    </a:ext>
                  </a:extLst>
                </a:gridCol>
                <a:gridCol w="593065">
                  <a:extLst>
                    <a:ext uri="{9D8B030D-6E8A-4147-A177-3AD203B41FA5}">
                      <a16:colId xmlns:a16="http://schemas.microsoft.com/office/drawing/2014/main" xmlns="" val="714186528"/>
                    </a:ext>
                  </a:extLst>
                </a:gridCol>
                <a:gridCol w="593065">
                  <a:extLst>
                    <a:ext uri="{9D8B030D-6E8A-4147-A177-3AD203B41FA5}">
                      <a16:colId xmlns:a16="http://schemas.microsoft.com/office/drawing/2014/main" xmlns="" val="1947496999"/>
                    </a:ext>
                  </a:extLst>
                </a:gridCol>
                <a:gridCol w="593065">
                  <a:extLst>
                    <a:ext uri="{9D8B030D-6E8A-4147-A177-3AD203B41FA5}">
                      <a16:colId xmlns:a16="http://schemas.microsoft.com/office/drawing/2014/main" xmlns="" val="1278955555"/>
                    </a:ext>
                  </a:extLst>
                </a:gridCol>
                <a:gridCol w="593065">
                  <a:extLst>
                    <a:ext uri="{9D8B030D-6E8A-4147-A177-3AD203B41FA5}">
                      <a16:colId xmlns:a16="http://schemas.microsoft.com/office/drawing/2014/main" xmlns="" val="293989632"/>
                    </a:ext>
                  </a:extLst>
                </a:gridCol>
                <a:gridCol w="517030">
                  <a:extLst>
                    <a:ext uri="{9D8B030D-6E8A-4147-A177-3AD203B41FA5}">
                      <a16:colId xmlns:a16="http://schemas.microsoft.com/office/drawing/2014/main" xmlns="" val="2587493755"/>
                    </a:ext>
                  </a:extLst>
                </a:gridCol>
                <a:gridCol w="593065">
                  <a:extLst>
                    <a:ext uri="{9D8B030D-6E8A-4147-A177-3AD203B41FA5}">
                      <a16:colId xmlns:a16="http://schemas.microsoft.com/office/drawing/2014/main" xmlns="" val="3619800553"/>
                    </a:ext>
                  </a:extLst>
                </a:gridCol>
                <a:gridCol w="517030">
                  <a:extLst>
                    <a:ext uri="{9D8B030D-6E8A-4147-A177-3AD203B41FA5}">
                      <a16:colId xmlns:a16="http://schemas.microsoft.com/office/drawing/2014/main" xmlns="" val="3634469593"/>
                    </a:ext>
                  </a:extLst>
                </a:gridCol>
                <a:gridCol w="632776">
                  <a:extLst>
                    <a:ext uri="{9D8B030D-6E8A-4147-A177-3AD203B41FA5}">
                      <a16:colId xmlns:a16="http://schemas.microsoft.com/office/drawing/2014/main" xmlns="" val="1787714184"/>
                    </a:ext>
                  </a:extLst>
                </a:gridCol>
                <a:gridCol w="34925">
                  <a:extLst>
                    <a:ext uri="{9D8B030D-6E8A-4147-A177-3AD203B41FA5}">
                      <a16:colId xmlns:a16="http://schemas.microsoft.com/office/drawing/2014/main" xmlns="" val="2421800470"/>
                    </a:ext>
                  </a:extLst>
                </a:gridCol>
              </a:tblGrid>
              <a:tr h="688113">
                <a:tc gridSpan="14">
                  <a:txBody>
                    <a:bodyPr/>
                    <a:lstStyle/>
                    <a:p>
                      <a:pPr algn="ctr">
                        <a:lnSpc>
                          <a:spcPct val="106000"/>
                        </a:lnSpc>
                        <a:spcAft>
                          <a:spcPts val="0"/>
                        </a:spcAft>
                      </a:pPr>
                      <a:r>
                        <a:rPr lang="en-US" sz="1800" b="1" kern="1200" dirty="0">
                          <a:effectLst/>
                          <a:latin typeface="+mn-lt"/>
                          <a:cs typeface="Times New Roman" panose="02020603050405020304" pitchFamily="18" charset="0"/>
                        </a:rPr>
                        <a:t>Design and Analysis of Algorithm </a:t>
                      </a:r>
                      <a:r>
                        <a:rPr lang="en-US" sz="1800" b="1" kern="1200" dirty="0" smtClean="0">
                          <a:effectLst/>
                          <a:latin typeface="+mn-lt"/>
                          <a:cs typeface="Times New Roman" panose="02020603050405020304" pitchFamily="18" charset="0"/>
                        </a:rPr>
                        <a:t>(kCS-502</a:t>
                      </a:r>
                      <a:r>
                        <a:rPr lang="en-US" sz="1800" b="1" kern="1200" dirty="0">
                          <a:effectLst/>
                          <a:latin typeface="+mn-lt"/>
                          <a:cs typeface="Times New Roman" panose="02020603050405020304" pitchFamily="18" charset="0"/>
                        </a:rPr>
                        <a:t>)</a:t>
                      </a:r>
                      <a:endParaRPr lang="en-IN" sz="1800" b="1" dirty="0">
                        <a:effectLst/>
                        <a:latin typeface="+mn-lt"/>
                        <a:ea typeface="Calibri" panose="020F0502020204030204" pitchFamily="34" charset="0"/>
                        <a:cs typeface="Times New Roman" panose="02020603050405020304"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807401935"/>
                  </a:ext>
                </a:extLst>
              </a:tr>
              <a:tr h="782978">
                <a:tc>
                  <a:txBody>
                    <a:bodyPr/>
                    <a:lstStyle/>
                    <a:p>
                      <a:pPr algn="ctr">
                        <a:lnSpc>
                          <a:spcPct val="106000"/>
                        </a:lnSpc>
                        <a:spcAft>
                          <a:spcPts val="0"/>
                        </a:spcAft>
                      </a:pPr>
                      <a:r>
                        <a:rPr lang="en-US" sz="1800" b="0" kern="1200" dirty="0">
                          <a:effectLst/>
                        </a:rPr>
                        <a:t>CO.K</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PO9</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PO10</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1403446412"/>
                  </a:ext>
                </a:extLst>
              </a:tr>
              <a:tr h="510040">
                <a:tc>
                  <a:txBody>
                    <a:bodyPr/>
                    <a:lstStyle/>
                    <a:p>
                      <a:pPr algn="ctr">
                        <a:lnSpc>
                          <a:spcPct val="106000"/>
                        </a:lnSpc>
                        <a:spcAft>
                          <a:spcPts val="0"/>
                        </a:spcAft>
                      </a:pPr>
                      <a:r>
                        <a:rPr lang="en-US" sz="1800" b="0" kern="1200" dirty="0" smtClean="0">
                          <a:solidFill>
                            <a:srgbClr val="FF0000"/>
                          </a:solidFill>
                          <a:effectLst/>
                        </a:rPr>
                        <a:t>ACSE0401.1</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kern="1200" dirty="0">
                          <a:solidFill>
                            <a:srgbClr val="FF0000"/>
                          </a:solidFill>
                          <a:effectLst/>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solidFill>
                            <a:srgbClr val="FF0000"/>
                          </a:solidFill>
                          <a:effectLst/>
                        </a:rPr>
                        <a:t>-</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solidFill>
                            <a:srgbClr val="FF0000"/>
                          </a:solidFill>
                          <a:effectLst/>
                        </a:rPr>
                        <a:t>2</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solidFill>
                            <a:srgbClr val="FF0000"/>
                          </a:solidFill>
                          <a:effectLst/>
                        </a:rPr>
                        <a:t>-</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rgbClr val="FF0000"/>
                          </a:solidFill>
                          <a:effectLst/>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1785205472"/>
                  </a:ext>
                </a:extLst>
              </a:tr>
              <a:tr h="499048">
                <a:tc>
                  <a:txBody>
                    <a:bodyPr/>
                    <a:lstStyle/>
                    <a:p>
                      <a:pPr algn="ctr">
                        <a:lnSpc>
                          <a:spcPct val="106000"/>
                        </a:lnSpc>
                        <a:spcAft>
                          <a:spcPts val="0"/>
                        </a:spcAft>
                      </a:pPr>
                      <a:r>
                        <a:rPr lang="en-US" sz="1800" b="0" kern="1200" dirty="0" smtClean="0">
                          <a:solidFill>
                            <a:schemeClr val="tx1"/>
                          </a:solidFill>
                          <a:effectLst/>
                        </a:rPr>
                        <a:t>ACSE0401.2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71837788"/>
                  </a:ext>
                </a:extLst>
              </a:tr>
              <a:tr h="488054">
                <a:tc>
                  <a:txBody>
                    <a:bodyPr/>
                    <a:lstStyle/>
                    <a:p>
                      <a:pPr algn="ctr">
                        <a:lnSpc>
                          <a:spcPct val="106000"/>
                        </a:lnSpc>
                        <a:spcAft>
                          <a:spcPts val="0"/>
                        </a:spcAft>
                      </a:pPr>
                      <a:r>
                        <a:rPr lang="en-US" sz="1800" b="0" kern="1200" dirty="0" smtClean="0">
                          <a:solidFill>
                            <a:schemeClr val="tx1"/>
                          </a:solidFill>
                          <a:effectLst/>
                        </a:rPr>
                        <a:t>ACSE0401.3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2653856071"/>
                  </a:ext>
                </a:extLst>
              </a:tr>
              <a:tr h="510040">
                <a:tc>
                  <a:txBody>
                    <a:bodyPr/>
                    <a:lstStyle/>
                    <a:p>
                      <a:pPr algn="ctr">
                        <a:lnSpc>
                          <a:spcPct val="106000"/>
                        </a:lnSpc>
                        <a:spcAft>
                          <a:spcPts val="0"/>
                        </a:spcAft>
                      </a:pPr>
                      <a:r>
                        <a:rPr lang="en-US" sz="1800" b="0" kern="1200" dirty="0" smtClean="0">
                          <a:solidFill>
                            <a:schemeClr val="tx1"/>
                          </a:solidFill>
                          <a:effectLst/>
                        </a:rPr>
                        <a:t>ACSE0401.4</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2433960778"/>
                  </a:ext>
                </a:extLst>
              </a:tr>
              <a:tr h="499048">
                <a:tc>
                  <a:txBody>
                    <a:bodyPr/>
                    <a:lstStyle/>
                    <a:p>
                      <a:pPr algn="ctr">
                        <a:lnSpc>
                          <a:spcPct val="106000"/>
                        </a:lnSpc>
                        <a:spcAft>
                          <a:spcPts val="0"/>
                        </a:spcAft>
                      </a:pPr>
                      <a:r>
                        <a:rPr lang="en-US" sz="1800" b="0" kern="1200" smtClean="0">
                          <a:solidFill>
                            <a:schemeClr val="tx1"/>
                          </a:solidFill>
                          <a:effectLst/>
                        </a:rPr>
                        <a:t>ACSE0401.5</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156706185"/>
                  </a:ext>
                </a:extLst>
              </a:tr>
              <a:tr h="594679">
                <a:tc>
                  <a:txBody>
                    <a:bodyPr/>
                    <a:lstStyle/>
                    <a:p>
                      <a:pPr algn="ctr">
                        <a:lnSpc>
                          <a:spcPct val="106000"/>
                        </a:lnSpc>
                        <a:spcAft>
                          <a:spcPts val="0"/>
                        </a:spcAft>
                      </a:pPr>
                      <a:r>
                        <a:rPr lang="en-US" sz="1800" b="0" kern="1200">
                          <a:effectLst/>
                        </a:rPr>
                        <a:t>Average</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2.6</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1763174887"/>
                  </a:ext>
                </a:extLst>
              </a:tr>
            </a:tbl>
          </a:graphicData>
        </a:graphic>
      </p:graphicFrame>
    </p:spTree>
    <p:extLst>
      <p:ext uri="{BB962C8B-B14F-4D97-AF65-F5344CB8AC3E}">
        <p14:creationId xmlns:p14="http://schemas.microsoft.com/office/powerpoint/2010/main" val="3195506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a:extLst>
              <a:ext uri="{FF2B5EF4-FFF2-40B4-BE49-F238E27FC236}">
                <a16:creationId xmlns:a16="http://schemas.microsoft.com/office/drawing/2014/main" xmlns="" id="{789572A0-2FA9-4F20-809C-EA7001FEE429}"/>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endParaRPr lang="en-US" altLang="en-US" sz="2400" dirty="0"/>
          </a:p>
          <a:p>
            <a:pPr algn="just" eaLnBrk="1" hangingPunct="1"/>
            <a:endParaRPr lang="en-US" altLang="en-US" dirty="0"/>
          </a:p>
        </p:txBody>
      </p:sp>
      <p:sp>
        <p:nvSpPr>
          <p:cNvPr id="4" name="Date Placeholder 3">
            <a:extLst>
              <a:ext uri="{FF2B5EF4-FFF2-40B4-BE49-F238E27FC236}">
                <a16:creationId xmlns:a16="http://schemas.microsoft.com/office/drawing/2014/main" xmlns="" id="{17B79EEF-8D3A-48A6-80AF-82ED5E5E14E9}"/>
              </a:ext>
            </a:extLst>
          </p:cNvPr>
          <p:cNvSpPr>
            <a:spLocks noGrp="1"/>
          </p:cNvSpPr>
          <p:nvPr>
            <p:ph type="dt" sz="quarter" idx="10"/>
          </p:nvPr>
        </p:nvSpPr>
        <p:spPr/>
        <p:txBody>
          <a:bodyPr/>
          <a:lstStyle/>
          <a:p>
            <a:pPr>
              <a:defRPr/>
            </a:pPr>
            <a:fld id="{1C352F46-60A0-4F14-B602-A68D622FF6D0}" type="datetime1">
              <a:rPr lang="en-US" smtClean="0"/>
              <a:t>6/20/2022</a:t>
            </a:fld>
            <a:endParaRPr lang="en-US"/>
          </a:p>
        </p:txBody>
      </p:sp>
      <p:sp>
        <p:nvSpPr>
          <p:cNvPr id="5" name="Footer Placeholder 4">
            <a:extLst>
              <a:ext uri="{FF2B5EF4-FFF2-40B4-BE49-F238E27FC236}">
                <a16:creationId xmlns:a16="http://schemas.microsoft.com/office/drawing/2014/main" xmlns="" id="{492C0527-42EC-4D50-86DA-5BEC91BCC5F0}"/>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D27D4482-C38D-47AE-AD04-63DE9793E8E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7A8DF6-4E67-40BC-A0E7-7FE2934ED2AB}" type="slidenum">
              <a:rPr lang="en-US" altLang="en-US">
                <a:solidFill>
                  <a:srgbClr val="898989"/>
                </a:solidFill>
                <a:latin typeface="Calibri" panose="020F0502020204030204" pitchFamily="34" charset="0"/>
              </a:rPr>
              <a:pPr eaLnBrk="1" hangingPunct="1"/>
              <a:t>100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2B545FE3-26A2-4729-8F09-EE600E2085B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4279" name="Picture 2" descr="E:\NIET\Project\xLogo11.png.pagespeed.ic.pydHLuCQEZ.png">
            <a:extLst>
              <a:ext uri="{FF2B5EF4-FFF2-40B4-BE49-F238E27FC236}">
                <a16:creationId xmlns:a16="http://schemas.microsoft.com/office/drawing/2014/main" xmlns="" id="{575936FF-BE3B-40BC-A38A-707913E1B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xmlns="" id="{35A7C391-E719-4D36-B302-63981AFA5B61}"/>
              </a:ext>
            </a:extLst>
          </p:cNvPr>
          <p:cNvSpPr/>
          <p:nvPr/>
        </p:nvSpPr>
        <p:spPr>
          <a:xfrm>
            <a:off x="241300" y="914400"/>
            <a:ext cx="8445500" cy="3805657"/>
          </a:xfrm>
          <a:prstGeom prst="rect">
            <a:avLst/>
          </a:prstGeom>
        </p:spPr>
        <p:txBody>
          <a:bodyPr>
            <a:spAutoFit/>
          </a:bodyPr>
          <a:lstStyle/>
          <a:p>
            <a:pPr fontAlgn="auto">
              <a:lnSpc>
                <a:spcPct val="95000"/>
              </a:lnSpc>
              <a:spcAft>
                <a:spcPts val="0"/>
              </a:spcAft>
              <a:defRPr/>
            </a:pPr>
            <a:r>
              <a:rPr lang="en-US" sz="2800" b="1" dirty="0">
                <a:solidFill>
                  <a:srgbClr val="3B62AF"/>
                </a:solidFill>
                <a:latin typeface="Arial" charset="0"/>
                <a:cs typeface="+mn-cs"/>
              </a:rPr>
              <a:t>Huffman (C)</a:t>
            </a:r>
          </a:p>
          <a:p>
            <a:pPr fontAlgn="auto">
              <a:lnSpc>
                <a:spcPct val="95000"/>
              </a:lnSpc>
              <a:spcAft>
                <a:spcPts val="0"/>
              </a:spcAft>
              <a:defRPr/>
            </a:pPr>
            <a:endParaRPr lang="en-US" sz="2800" b="1" dirty="0">
              <a:solidFill>
                <a:srgbClr val="3B62AF"/>
              </a:solidFill>
              <a:latin typeface="Arial" charset="0"/>
              <a:cs typeface="+mn-cs"/>
            </a:endParaRPr>
          </a:p>
          <a:p>
            <a:pPr marL="514350" indent="-514350" fontAlgn="auto">
              <a:lnSpc>
                <a:spcPct val="95000"/>
              </a:lnSpc>
              <a:spcAft>
                <a:spcPts val="0"/>
              </a:spcAft>
              <a:buFont typeface="+mj-lt"/>
              <a:buAutoNum type="arabicPeriod"/>
              <a:defRPr/>
            </a:pPr>
            <a:r>
              <a:rPr lang="en-US" sz="2200" b="1" dirty="0">
                <a:solidFill>
                  <a:srgbClr val="674EA7"/>
                </a:solidFill>
                <a:latin typeface="Constantia" pitchFamily="18" charset="0"/>
                <a:cs typeface="+mn-cs"/>
              </a:rPr>
              <a:t>n</a:t>
            </a:r>
            <a:r>
              <a:rPr lang="en-US" sz="2200" dirty="0">
                <a:solidFill>
                  <a:srgbClr val="674EA7"/>
                </a:solidFill>
                <a:latin typeface="Constantia" pitchFamily="18" charset="0"/>
                <a:cs typeface="+mn-cs"/>
              </a:rPr>
              <a:t> ←[C]</a:t>
            </a:r>
            <a:endParaRPr lang="en-US" sz="2200" b="1" dirty="0">
              <a:latin typeface="+mn-lt"/>
              <a:cs typeface="+mn-cs"/>
            </a:endParaRP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Q ←C</a:t>
            </a:r>
          </a:p>
          <a:p>
            <a:pPr marL="514350" indent="-514350" fontAlgn="auto">
              <a:lnSpc>
                <a:spcPct val="95000"/>
              </a:lnSpc>
              <a:spcAft>
                <a:spcPts val="0"/>
              </a:spcAft>
              <a:buFont typeface="+mj-lt"/>
              <a:buAutoNum type="arabicPeriod"/>
              <a:defRPr/>
            </a:pPr>
            <a:r>
              <a:rPr lang="en-US" sz="2200" dirty="0">
                <a:solidFill>
                  <a:srgbClr val="444444"/>
                </a:solidFill>
                <a:latin typeface="Constantia" pitchFamily="18" charset="0"/>
                <a:cs typeface="+mn-cs"/>
              </a:rPr>
              <a:t>For i </a:t>
            </a:r>
            <a:r>
              <a:rPr lang="en-US" sz="2200" dirty="0">
                <a:solidFill>
                  <a:srgbClr val="674EA7"/>
                </a:solidFill>
                <a:latin typeface="Constantia" pitchFamily="18" charset="0"/>
                <a:cs typeface="+mn-cs"/>
              </a:rPr>
              <a:t>← 1 to n-1</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allocate a new node Z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left[z] </a:t>
            </a:r>
            <a:r>
              <a:rPr lang="en-US" sz="2200" dirty="0">
                <a:solidFill>
                  <a:srgbClr val="674EA7"/>
                </a:solidFill>
                <a:latin typeface="Constantia" pitchFamily="18" charset="0"/>
                <a:cs typeface="+mn-cs"/>
              </a:rPr>
              <a:t> ← </a:t>
            </a:r>
            <a:r>
              <a:rPr lang="en-US" sz="2200" dirty="0">
                <a:solidFill>
                  <a:srgbClr val="444444"/>
                </a:solidFill>
                <a:latin typeface="Constantia" pitchFamily="18" charset="0"/>
                <a:cs typeface="+mn-cs"/>
              </a:rPr>
              <a:t> </a:t>
            </a:r>
            <a:r>
              <a:rPr lang="en-US" sz="2200" dirty="0">
                <a:solidFill>
                  <a:srgbClr val="674EA7"/>
                </a:solidFill>
                <a:latin typeface="Constantia" pitchFamily="18" charset="0"/>
                <a:cs typeface="+mn-cs"/>
              </a:rPr>
              <a:t> x ← </a:t>
            </a:r>
            <a:r>
              <a:rPr lang="en-US" sz="2200" dirty="0">
                <a:solidFill>
                  <a:srgbClr val="444444"/>
                </a:solidFill>
                <a:latin typeface="Constantia" pitchFamily="18" charset="0"/>
                <a:cs typeface="+mn-cs"/>
              </a:rPr>
              <a:t>EXTRACT-MIN</a:t>
            </a:r>
            <a:r>
              <a:rPr lang="en-US" sz="2200" dirty="0">
                <a:solidFill>
                  <a:srgbClr val="674EA7"/>
                </a:solidFill>
                <a:latin typeface="Constantia" pitchFamily="18" charset="0"/>
                <a:cs typeface="+mn-cs"/>
              </a:rPr>
              <a:t>(Q)</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Right[z] </a:t>
            </a:r>
            <a:r>
              <a:rPr lang="en-US" sz="2200" dirty="0">
                <a:solidFill>
                  <a:srgbClr val="674EA7"/>
                </a:solidFill>
                <a:latin typeface="Constantia" pitchFamily="18" charset="0"/>
                <a:cs typeface="+mn-cs"/>
              </a:rPr>
              <a:t> ← </a:t>
            </a:r>
            <a:r>
              <a:rPr lang="en-US" sz="2200" dirty="0">
                <a:solidFill>
                  <a:srgbClr val="444444"/>
                </a:solidFill>
                <a:latin typeface="Constantia" pitchFamily="18" charset="0"/>
                <a:cs typeface="+mn-cs"/>
              </a:rPr>
              <a:t> </a:t>
            </a:r>
            <a:r>
              <a:rPr lang="en-US" sz="2200" dirty="0">
                <a:solidFill>
                  <a:srgbClr val="674EA7"/>
                </a:solidFill>
                <a:latin typeface="Constantia" pitchFamily="18" charset="0"/>
                <a:cs typeface="+mn-cs"/>
              </a:rPr>
              <a:t> y ← </a:t>
            </a:r>
            <a:r>
              <a:rPr lang="en-US" sz="2200" dirty="0">
                <a:solidFill>
                  <a:srgbClr val="444444"/>
                </a:solidFill>
                <a:latin typeface="Constantia" pitchFamily="18" charset="0"/>
                <a:cs typeface="+mn-cs"/>
              </a:rPr>
              <a:t>EXTRACT-MIN</a:t>
            </a:r>
            <a:r>
              <a:rPr lang="en-US" sz="2200" dirty="0">
                <a:solidFill>
                  <a:srgbClr val="674EA7"/>
                </a:solidFill>
                <a:latin typeface="Constantia" pitchFamily="18" charset="0"/>
                <a:cs typeface="+mn-cs"/>
              </a:rPr>
              <a:t>(Q)</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F[z] </a:t>
            </a: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F[x] + F[y] </a:t>
            </a:r>
            <a:endParaRPr lang="en-US" sz="2200" dirty="0">
              <a:solidFill>
                <a:srgbClr val="674EA7"/>
              </a:solidFill>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Insert (Q, Z)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Return </a:t>
            </a:r>
            <a:r>
              <a:rPr lang="en-US" sz="2200" dirty="0">
                <a:solidFill>
                  <a:srgbClr val="444444"/>
                </a:solidFill>
                <a:latin typeface="Constantia" pitchFamily="18" charset="0"/>
                <a:cs typeface="+mn-cs"/>
              </a:rPr>
              <a:t>EXTRACT-MIN</a:t>
            </a:r>
            <a:r>
              <a:rPr lang="en-US" sz="2200" dirty="0">
                <a:solidFill>
                  <a:srgbClr val="674EA7"/>
                </a:solidFill>
                <a:latin typeface="Constantia" pitchFamily="18" charset="0"/>
                <a:cs typeface="+mn-cs"/>
              </a:rPr>
              <a:t>(Q)</a:t>
            </a:r>
            <a:endParaRPr lang="en-US" sz="2200" b="1" dirty="0">
              <a:solidFill>
                <a:srgbClr val="3B62AF"/>
              </a:solidFill>
              <a:latin typeface="Arial" charset="0"/>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86B81F14-3823-40D9-91FF-F41838D5A2EC}"/>
              </a:ext>
            </a:extLst>
          </p:cNvPr>
          <p:cNvSpPr>
            <a:spLocks noGrp="1"/>
          </p:cNvSpPr>
          <p:nvPr>
            <p:ph type="dt" sz="quarter" idx="10"/>
          </p:nvPr>
        </p:nvSpPr>
        <p:spPr/>
        <p:txBody>
          <a:bodyPr/>
          <a:lstStyle/>
          <a:p>
            <a:pPr>
              <a:defRPr/>
            </a:pPr>
            <a:fld id="{085FC2C9-342F-489E-9662-0094B976EE47}" type="datetime1">
              <a:rPr lang="en-US" smtClean="0"/>
              <a:t>6/20/2022</a:t>
            </a:fld>
            <a:endParaRPr lang="en-US"/>
          </a:p>
        </p:txBody>
      </p:sp>
      <p:sp>
        <p:nvSpPr>
          <p:cNvPr id="5" name="Footer Placeholder 4">
            <a:extLst>
              <a:ext uri="{FF2B5EF4-FFF2-40B4-BE49-F238E27FC236}">
                <a16:creationId xmlns:a16="http://schemas.microsoft.com/office/drawing/2014/main" xmlns="" id="{5214AA93-BDBB-4F23-9712-4755FDF4CCBC}"/>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2FF90DF-E5AB-4626-A6F1-CE307901321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2510E1-AAF4-4EE6-8C99-D7AE613743F9}" type="slidenum">
              <a:rPr lang="en-US" altLang="en-US">
                <a:solidFill>
                  <a:srgbClr val="898989"/>
                </a:solidFill>
                <a:latin typeface="Calibri" panose="020F0502020204030204" pitchFamily="34" charset="0"/>
              </a:rPr>
              <a:pPr eaLnBrk="1" hangingPunct="1"/>
              <a:t>101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B53A5E77-6E91-476B-8EEF-94C9225D592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6326" name="Picture 2" descr="E:\NIET\Project\xLogo11.png.pagespeed.ic.pydHLuCQEZ.png">
            <a:extLst>
              <a:ext uri="{FF2B5EF4-FFF2-40B4-BE49-F238E27FC236}">
                <a16:creationId xmlns:a16="http://schemas.microsoft.com/office/drawing/2014/main" xmlns="" id="{3CB7AAC6-AC98-46BC-8193-C6DD76EE9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4" descr="greeidly picking nodes">
            <a:extLst>
              <a:ext uri="{FF2B5EF4-FFF2-40B4-BE49-F238E27FC236}">
                <a16:creationId xmlns:a16="http://schemas.microsoft.com/office/drawing/2014/main" xmlns="" id="{B5721723-AE7D-4DC9-AECE-2B96B1511F2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119188" y="1676400"/>
            <a:ext cx="6981825" cy="2971800"/>
          </a:xfrm>
          <a:noFill/>
        </p:spPr>
      </p:pic>
      <p:sp>
        <p:nvSpPr>
          <p:cNvPr id="2" name="Rectangle 1">
            <a:extLst>
              <a:ext uri="{FF2B5EF4-FFF2-40B4-BE49-F238E27FC236}">
                <a16:creationId xmlns:a16="http://schemas.microsoft.com/office/drawing/2014/main" xmlns="" id="{3E82E361-65A1-40C3-B1AF-A79083B96D75}"/>
              </a:ext>
            </a:extLst>
          </p:cNvPr>
          <p:cNvSpPr/>
          <p:nvPr/>
        </p:nvSpPr>
        <p:spPr>
          <a:xfrm>
            <a:off x="801528" y="1003359"/>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6327"/>
                                        </p:tgtEl>
                                        <p:attrNameLst>
                                          <p:attrName>style.visibility</p:attrName>
                                        </p:attrNameLst>
                                      </p:cBhvr>
                                      <p:to>
                                        <p:strVal val="visible"/>
                                      </p:to>
                                    </p:set>
                                    <p:animEffect transition="in" filter="barn(inVertical)">
                                      <p:cBhvr>
                                        <p:cTn id="7" dur="500"/>
                                        <p:tgtEl>
                                          <p:spTgt spid="56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A012F84-E40C-43EB-9BB5-4703CB02E677}"/>
              </a:ext>
            </a:extLst>
          </p:cNvPr>
          <p:cNvSpPr>
            <a:spLocks noGrp="1"/>
          </p:cNvSpPr>
          <p:nvPr>
            <p:ph type="dt" sz="quarter" idx="10"/>
          </p:nvPr>
        </p:nvSpPr>
        <p:spPr/>
        <p:txBody>
          <a:bodyPr/>
          <a:lstStyle/>
          <a:p>
            <a:pPr>
              <a:defRPr/>
            </a:pPr>
            <a:fld id="{DAAA13E9-671F-470F-AE5E-5DA12DAD60A0}" type="datetime1">
              <a:rPr lang="en-US" smtClean="0"/>
              <a:t>6/20/2022</a:t>
            </a:fld>
            <a:endParaRPr lang="en-US"/>
          </a:p>
        </p:txBody>
      </p:sp>
      <p:sp>
        <p:nvSpPr>
          <p:cNvPr id="5" name="Footer Placeholder 4">
            <a:extLst>
              <a:ext uri="{FF2B5EF4-FFF2-40B4-BE49-F238E27FC236}">
                <a16:creationId xmlns:a16="http://schemas.microsoft.com/office/drawing/2014/main" xmlns="" id="{899829E3-073A-4CF5-AB98-54DA57D72DCB}"/>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F6B6B351-CFF1-40A0-8CBD-53EC1F6184B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99BBE9-160D-427D-B2BB-B71E83CD9080}" type="slidenum">
              <a:rPr lang="en-US" altLang="en-US">
                <a:solidFill>
                  <a:srgbClr val="898989"/>
                </a:solidFill>
                <a:latin typeface="Calibri" panose="020F0502020204030204" pitchFamily="34" charset="0"/>
              </a:rPr>
              <a:pPr eaLnBrk="1" hangingPunct="1"/>
              <a:t>102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35256C79-6A54-4F72-A331-AFAED4E129C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7350" name="Picture 2" descr="E:\NIET\Project\xLogo11.png.pagespeed.ic.pydHLuCQEZ.png">
            <a:extLst>
              <a:ext uri="{FF2B5EF4-FFF2-40B4-BE49-F238E27FC236}">
                <a16:creationId xmlns:a16="http://schemas.microsoft.com/office/drawing/2014/main" xmlns="" id="{29B1D702-1A5E-490B-BCA9-2A229270B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Rectangle 10">
            <a:extLst>
              <a:ext uri="{FF2B5EF4-FFF2-40B4-BE49-F238E27FC236}">
                <a16:creationId xmlns:a16="http://schemas.microsoft.com/office/drawing/2014/main" xmlns="" id="{3F209178-992E-4E5A-8C34-906839B820E6}"/>
              </a:ext>
            </a:extLst>
          </p:cNvPr>
          <p:cNvSpPr>
            <a:spLocks noChangeArrowheads="1"/>
          </p:cNvSpPr>
          <p:nvPr/>
        </p:nvSpPr>
        <p:spPr bwMode="auto">
          <a:xfrm>
            <a:off x="457200" y="1219200"/>
            <a:ext cx="83820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dirty="0">
                <a:latin typeface="+mj-lt"/>
              </a:rPr>
              <a:t>We again sort the nodes according to the values and repeat the same process with the first two nodes.</a:t>
            </a:r>
          </a:p>
          <a:p>
            <a:pPr eaLnBrk="1" hangingPunct="1"/>
            <a:endParaRPr lang="en-US" altLang="en-US" sz="2200" dirty="0"/>
          </a:p>
          <a:p>
            <a:pPr eaLnBrk="1" hangingPunct="1"/>
            <a:r>
              <a:rPr lang="en-US" altLang="en-US" sz="2400" dirty="0"/>
              <a:t> </a:t>
            </a:r>
          </a:p>
          <a:p>
            <a:pPr eaLnBrk="1" hangingPunct="1"/>
            <a:endParaRPr lang="en-US" altLang="en-US" sz="2200" dirty="0"/>
          </a:p>
          <a:p>
            <a:pPr eaLnBrk="1" hangingPunct="1"/>
            <a:endParaRPr lang="en-US" altLang="en-US" sz="2200" dirty="0"/>
          </a:p>
        </p:txBody>
      </p:sp>
      <p:sp>
        <p:nvSpPr>
          <p:cNvPr id="57352" name="Rectangle 1">
            <a:extLst>
              <a:ext uri="{FF2B5EF4-FFF2-40B4-BE49-F238E27FC236}">
                <a16:creationId xmlns:a16="http://schemas.microsoft.com/office/drawing/2014/main" xmlns="" id="{E37F67D5-190D-48B0-B9CA-72A9F1388D96}"/>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333333"/>
                </a:solidFill>
                <a:latin typeface="Noto Sans"/>
              </a:rPr>
              <a:t>s.</a:t>
            </a:r>
            <a:endParaRPr lang="en-US" altLang="en-US" sz="800"/>
          </a:p>
          <a:p>
            <a:r>
              <a:rPr lang="en-US" altLang="en-US" sz="1200">
                <a:solidFill>
                  <a:srgbClr val="333333"/>
                </a:solidFill>
                <a:latin typeface="Noto Sans"/>
              </a:rPr>
              <a:t>  </a:t>
            </a:r>
            <a:endParaRPr lang="en-US" altLang="en-US" sz="11500">
              <a:solidFill>
                <a:srgbClr val="333333"/>
              </a:solidFill>
              <a:latin typeface="Noto Sans"/>
            </a:endParaRPr>
          </a:p>
        </p:txBody>
      </p:sp>
      <p:pic>
        <p:nvPicPr>
          <p:cNvPr id="57353" name="Picture 2" descr="step-wise huffman algorithm">
            <a:extLst>
              <a:ext uri="{FF2B5EF4-FFF2-40B4-BE49-F238E27FC236}">
                <a16:creationId xmlns:a16="http://schemas.microsoft.com/office/drawing/2014/main" xmlns="" id="{CDE06123-325D-4F14-ADF1-FD7A00B2D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590800"/>
            <a:ext cx="7239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7FCCE0FF-2DFC-40CF-9219-B15EB8C99E2D}"/>
              </a:ext>
            </a:extLst>
          </p:cNvPr>
          <p:cNvSpPr/>
          <p:nvPr/>
        </p:nvSpPr>
        <p:spPr>
          <a:xfrm>
            <a:off x="472440" y="871715"/>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7353"/>
                                        </p:tgtEl>
                                        <p:attrNameLst>
                                          <p:attrName>style.visibility</p:attrName>
                                        </p:attrNameLst>
                                      </p:cBhvr>
                                      <p:to>
                                        <p:strVal val="visible"/>
                                      </p:to>
                                    </p:set>
                                    <p:animEffect transition="in" filter="barn(inVertical)">
                                      <p:cBhvr>
                                        <p:cTn id="7" dur="500"/>
                                        <p:tgtEl>
                                          <p:spTgt spid="57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8C4836CE-9940-443F-9E45-6A102EB2C768}"/>
              </a:ext>
            </a:extLst>
          </p:cNvPr>
          <p:cNvSpPr>
            <a:spLocks noGrp="1"/>
          </p:cNvSpPr>
          <p:nvPr>
            <p:ph type="dt" sz="quarter" idx="10"/>
          </p:nvPr>
        </p:nvSpPr>
        <p:spPr/>
        <p:txBody>
          <a:bodyPr/>
          <a:lstStyle/>
          <a:p>
            <a:pPr>
              <a:defRPr/>
            </a:pPr>
            <a:fld id="{EB5D18D6-8FF2-49F6-9BC1-4713ADD2844C}" type="datetime1">
              <a:rPr lang="en-US" smtClean="0"/>
              <a:t>6/20/2022</a:t>
            </a:fld>
            <a:endParaRPr lang="en-US"/>
          </a:p>
        </p:txBody>
      </p:sp>
      <p:sp>
        <p:nvSpPr>
          <p:cNvPr id="5" name="Footer Placeholder 4">
            <a:extLst>
              <a:ext uri="{FF2B5EF4-FFF2-40B4-BE49-F238E27FC236}">
                <a16:creationId xmlns:a16="http://schemas.microsoft.com/office/drawing/2014/main" xmlns="" id="{03F2BA91-B103-4A99-A306-A73C75C76F6B}"/>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05232D8E-6727-430D-A2D0-A71B701A8DA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A233EF-C76C-4D1C-B5FA-ADB0A7D8B279}" type="slidenum">
              <a:rPr lang="en-US" altLang="en-US">
                <a:solidFill>
                  <a:srgbClr val="898989"/>
                </a:solidFill>
                <a:latin typeface="Calibri" panose="020F0502020204030204" pitchFamily="34" charset="0"/>
              </a:rPr>
              <a:pPr eaLnBrk="1" hangingPunct="1"/>
              <a:t>103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5F152573-EF6D-47C6-9C56-F31D812FB42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8374" name="Picture 2" descr="E:\NIET\Project\xLogo11.png.pagespeed.ic.pydHLuCQEZ.png">
            <a:extLst>
              <a:ext uri="{FF2B5EF4-FFF2-40B4-BE49-F238E27FC236}">
                <a16:creationId xmlns:a16="http://schemas.microsoft.com/office/drawing/2014/main" xmlns="" id="{3353EDD1-5E6C-4087-B637-68111D3E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Rectangle 1">
            <a:extLst>
              <a:ext uri="{FF2B5EF4-FFF2-40B4-BE49-F238E27FC236}">
                <a16:creationId xmlns:a16="http://schemas.microsoft.com/office/drawing/2014/main" xmlns="" id="{CD162309-2186-4FC4-AF82-9063B141E04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333333"/>
                </a:solidFill>
                <a:latin typeface="Noto Sans"/>
              </a:rPr>
              <a:t>s.</a:t>
            </a:r>
            <a:endParaRPr lang="en-US" altLang="en-US" sz="800"/>
          </a:p>
          <a:p>
            <a:r>
              <a:rPr lang="en-US" altLang="en-US" sz="1200">
                <a:solidFill>
                  <a:srgbClr val="333333"/>
                </a:solidFill>
                <a:latin typeface="Noto Sans"/>
              </a:rPr>
              <a:t>  </a:t>
            </a:r>
            <a:endParaRPr lang="en-US" altLang="en-US" sz="11500">
              <a:solidFill>
                <a:srgbClr val="333333"/>
              </a:solidFill>
              <a:latin typeface="Noto Sans"/>
            </a:endParaRPr>
          </a:p>
        </p:txBody>
      </p:sp>
      <p:pic>
        <p:nvPicPr>
          <p:cNvPr id="58376" name="Picture 5" descr="step-wise huffman algorithm">
            <a:extLst>
              <a:ext uri="{FF2B5EF4-FFF2-40B4-BE49-F238E27FC236}">
                <a16:creationId xmlns:a16="http://schemas.microsoft.com/office/drawing/2014/main" xmlns="" id="{6A057045-7947-4C37-9956-70F028EA9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00200"/>
            <a:ext cx="6705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0F377BFF-DE77-46E9-8A18-33E41C80EE88}"/>
              </a:ext>
            </a:extLst>
          </p:cNvPr>
          <p:cNvSpPr/>
          <p:nvPr/>
        </p:nvSpPr>
        <p:spPr>
          <a:xfrm>
            <a:off x="629364" y="899377"/>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8376"/>
                                        </p:tgtEl>
                                        <p:attrNameLst>
                                          <p:attrName>style.visibility</p:attrName>
                                        </p:attrNameLst>
                                      </p:cBhvr>
                                      <p:to>
                                        <p:strVal val="visible"/>
                                      </p:to>
                                    </p:set>
                                    <p:animEffect transition="in" filter="barn(inVertical)">
                                      <p:cBhvr>
                                        <p:cTn id="7" dur="500"/>
                                        <p:tgtEl>
                                          <p:spTgt spid="58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5D7ED86E-3248-406C-AA3C-E0BF71D3C436}"/>
              </a:ext>
            </a:extLst>
          </p:cNvPr>
          <p:cNvSpPr>
            <a:spLocks noGrp="1"/>
          </p:cNvSpPr>
          <p:nvPr>
            <p:ph type="dt" sz="quarter" idx="10"/>
          </p:nvPr>
        </p:nvSpPr>
        <p:spPr/>
        <p:txBody>
          <a:bodyPr/>
          <a:lstStyle/>
          <a:p>
            <a:pPr>
              <a:defRPr/>
            </a:pPr>
            <a:fld id="{AFF8973C-7FE7-4267-99B4-24BE2921DB25}" type="datetime1">
              <a:rPr lang="en-US" smtClean="0"/>
              <a:t>6/20/2022</a:t>
            </a:fld>
            <a:endParaRPr lang="en-US"/>
          </a:p>
        </p:txBody>
      </p:sp>
      <p:sp>
        <p:nvSpPr>
          <p:cNvPr id="5" name="Footer Placeholder 4">
            <a:extLst>
              <a:ext uri="{FF2B5EF4-FFF2-40B4-BE49-F238E27FC236}">
                <a16:creationId xmlns:a16="http://schemas.microsoft.com/office/drawing/2014/main" xmlns="" id="{49ED3BC2-E05C-4FB3-8532-DFA665B88820}"/>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D3A718D-37BE-438B-ACDF-19334C03F9E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6703CE-969D-4DE3-AB19-EBF9BF066824}" type="slidenum">
              <a:rPr lang="en-US" altLang="en-US">
                <a:solidFill>
                  <a:srgbClr val="898989"/>
                </a:solidFill>
                <a:latin typeface="Calibri" panose="020F0502020204030204" pitchFamily="34" charset="0"/>
              </a:rPr>
              <a:pPr eaLnBrk="1" hangingPunct="1"/>
              <a:t>104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15E324EB-E9F7-4916-9026-14988A89D84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9398" name="Picture 2" descr="E:\NIET\Project\xLogo11.png.pagespeed.ic.pydHLuCQEZ.png">
            <a:extLst>
              <a:ext uri="{FF2B5EF4-FFF2-40B4-BE49-F238E27FC236}">
                <a16:creationId xmlns:a16="http://schemas.microsoft.com/office/drawing/2014/main" xmlns="" id="{05F5789B-5DCA-43DB-8C68-EBFE0B2BB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Rectangle 1">
            <a:extLst>
              <a:ext uri="{FF2B5EF4-FFF2-40B4-BE49-F238E27FC236}">
                <a16:creationId xmlns:a16="http://schemas.microsoft.com/office/drawing/2014/main" xmlns="" id="{30687244-DC90-4375-A128-34D0DA6309D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333333"/>
                </a:solidFill>
                <a:latin typeface="Noto Sans"/>
              </a:rPr>
              <a:t>s.</a:t>
            </a:r>
            <a:endParaRPr lang="en-US" altLang="en-US" sz="800"/>
          </a:p>
          <a:p>
            <a:r>
              <a:rPr lang="en-US" altLang="en-US" sz="1200">
                <a:solidFill>
                  <a:srgbClr val="333333"/>
                </a:solidFill>
                <a:latin typeface="Noto Sans"/>
              </a:rPr>
              <a:t>  </a:t>
            </a:r>
            <a:endParaRPr lang="en-US" altLang="en-US" sz="11500">
              <a:solidFill>
                <a:srgbClr val="333333"/>
              </a:solidFill>
              <a:latin typeface="Noto Sans"/>
            </a:endParaRPr>
          </a:p>
        </p:txBody>
      </p:sp>
      <p:pic>
        <p:nvPicPr>
          <p:cNvPr id="59400" name="Picture 8" descr="step-wise huffman algorithm">
            <a:extLst>
              <a:ext uri="{FF2B5EF4-FFF2-40B4-BE49-F238E27FC236}">
                <a16:creationId xmlns:a16="http://schemas.microsoft.com/office/drawing/2014/main" xmlns="" id="{CB7D55EB-BEE3-47C1-A755-EA1231CAB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0200"/>
            <a:ext cx="722153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318696F4-C3DF-4BC3-9609-A08C1A12F16A}"/>
              </a:ext>
            </a:extLst>
          </p:cNvPr>
          <p:cNvSpPr/>
          <p:nvPr/>
        </p:nvSpPr>
        <p:spPr>
          <a:xfrm>
            <a:off x="801528" y="884355"/>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400"/>
                                        </p:tgtEl>
                                        <p:attrNameLst>
                                          <p:attrName>style.visibility</p:attrName>
                                        </p:attrNameLst>
                                      </p:cBhvr>
                                      <p:to>
                                        <p:strVal val="visible"/>
                                      </p:to>
                                    </p:set>
                                    <p:animEffect transition="in" filter="barn(inVertical)">
                                      <p:cBhvr>
                                        <p:cTn id="7" dur="500"/>
                                        <p:tgtEl>
                                          <p:spTgt spid="5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FDC45E7F-0012-4D7B-955A-BBF9C528189A}"/>
              </a:ext>
            </a:extLst>
          </p:cNvPr>
          <p:cNvSpPr>
            <a:spLocks noGrp="1"/>
          </p:cNvSpPr>
          <p:nvPr>
            <p:ph type="dt" sz="quarter" idx="10"/>
          </p:nvPr>
        </p:nvSpPr>
        <p:spPr/>
        <p:txBody>
          <a:bodyPr/>
          <a:lstStyle/>
          <a:p>
            <a:pPr>
              <a:defRPr/>
            </a:pPr>
            <a:fld id="{E66268D4-05DE-4AD5-9FC4-0A101E0D8F7C}" type="datetime1">
              <a:rPr lang="en-US" smtClean="0"/>
              <a:t>6/20/2022</a:t>
            </a:fld>
            <a:endParaRPr lang="en-US"/>
          </a:p>
        </p:txBody>
      </p:sp>
      <p:sp>
        <p:nvSpPr>
          <p:cNvPr id="5" name="Footer Placeholder 4">
            <a:extLst>
              <a:ext uri="{FF2B5EF4-FFF2-40B4-BE49-F238E27FC236}">
                <a16:creationId xmlns:a16="http://schemas.microsoft.com/office/drawing/2014/main" xmlns="" id="{245EE217-5E11-43E5-ABE3-EE218FDDFEAB}"/>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A78AD84-E1F2-42E7-9C2D-F579F56A70A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748A189-017A-4C01-82DC-528C27E49FFA}" type="slidenum">
              <a:rPr lang="en-US" altLang="en-US">
                <a:solidFill>
                  <a:srgbClr val="898989"/>
                </a:solidFill>
                <a:latin typeface="Calibri" panose="020F0502020204030204" pitchFamily="34" charset="0"/>
              </a:rPr>
              <a:pPr eaLnBrk="1" hangingPunct="1"/>
              <a:t>105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F7BDECE9-51A9-41EF-914D-6644892D891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60422" name="Picture 2" descr="E:\NIET\Project\xLogo11.png.pagespeed.ic.pydHLuCQEZ.png">
            <a:extLst>
              <a:ext uri="{FF2B5EF4-FFF2-40B4-BE49-F238E27FC236}">
                <a16:creationId xmlns:a16="http://schemas.microsoft.com/office/drawing/2014/main" xmlns="" id="{B0CBBAEB-EC50-4EE9-B494-CE7A947A4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Rectangle 1">
            <a:extLst>
              <a:ext uri="{FF2B5EF4-FFF2-40B4-BE49-F238E27FC236}">
                <a16:creationId xmlns:a16="http://schemas.microsoft.com/office/drawing/2014/main" xmlns="" id="{E1D3A305-A964-4285-B674-084BDECB74E0}"/>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333333"/>
                </a:solidFill>
                <a:latin typeface="Noto Sans"/>
              </a:rPr>
              <a:t>s.</a:t>
            </a:r>
            <a:endParaRPr lang="en-US" altLang="en-US" sz="800"/>
          </a:p>
          <a:p>
            <a:r>
              <a:rPr lang="en-US" altLang="en-US" sz="1200">
                <a:solidFill>
                  <a:srgbClr val="333333"/>
                </a:solidFill>
                <a:latin typeface="Noto Sans"/>
              </a:rPr>
              <a:t>  </a:t>
            </a:r>
            <a:endParaRPr lang="en-US" altLang="en-US" sz="11500">
              <a:solidFill>
                <a:srgbClr val="333333"/>
              </a:solidFill>
              <a:latin typeface="Noto Sans"/>
            </a:endParaRPr>
          </a:p>
        </p:txBody>
      </p:sp>
      <p:pic>
        <p:nvPicPr>
          <p:cNvPr id="60424" name="Picture 11" descr="step-wise huffman algorithm">
            <a:extLst>
              <a:ext uri="{FF2B5EF4-FFF2-40B4-BE49-F238E27FC236}">
                <a16:creationId xmlns:a16="http://schemas.microsoft.com/office/drawing/2014/main" xmlns="" id="{725EB296-EB39-481D-A517-636CB7967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1219200"/>
            <a:ext cx="8001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E7CC7C09-3F31-4477-960F-FCB05781DA0A}"/>
              </a:ext>
            </a:extLst>
          </p:cNvPr>
          <p:cNvSpPr/>
          <p:nvPr/>
        </p:nvSpPr>
        <p:spPr>
          <a:xfrm>
            <a:off x="672905" y="909696"/>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pic>
        <p:nvPicPr>
          <p:cNvPr id="10" name="Picture 2" descr="E:\NIET\Project\xLogo11.png.pagespeed.ic.pydHLuCQEZ.png">
            <a:extLst>
              <a:ext uri="{FF2B5EF4-FFF2-40B4-BE49-F238E27FC236}">
                <a16:creationId xmlns:a16="http://schemas.microsoft.com/office/drawing/2014/main" xmlns="" id="{B0CBBAEB-EC50-4EE9-B494-CE7A947A4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0424"/>
                                        </p:tgtEl>
                                        <p:attrNameLst>
                                          <p:attrName>style.visibility</p:attrName>
                                        </p:attrNameLst>
                                      </p:cBhvr>
                                      <p:to>
                                        <p:strVal val="visible"/>
                                      </p:to>
                                    </p:set>
                                    <p:animEffect transition="in" filter="barn(inVertical)">
                                      <p:cBhvr>
                                        <p:cTn id="7" dur="500"/>
                                        <p:tgtEl>
                                          <p:spTgt spid="6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pic>
        <p:nvPicPr>
          <p:cNvPr id="7" name="Picture 2" descr="E:\NIET\Project\xLogo11.png.pagespeed.ic.pydHLuCQEZ.png">
            <a:extLst>
              <a:ext uri="{FF2B5EF4-FFF2-40B4-BE49-F238E27FC236}">
                <a16:creationId xmlns:a16="http://schemas.microsoft.com/office/drawing/2014/main" xmlns="" id="{B0CBBAEB-EC50-4EE9-B494-CE7A947A4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xmlns="" id="{F7BDECE9-51A9-41EF-914D-6644892D891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sp>
        <p:nvSpPr>
          <p:cNvPr id="9" name="Rectangle 8"/>
          <p:cNvSpPr/>
          <p:nvPr/>
        </p:nvSpPr>
        <p:spPr>
          <a:xfrm>
            <a:off x="381000" y="1169469"/>
            <a:ext cx="5638800" cy="400110"/>
          </a:xfrm>
          <a:prstGeom prst="rect">
            <a:avLst/>
          </a:prstGeom>
        </p:spPr>
        <p:txBody>
          <a:bodyPr wrap="square">
            <a:spAutoFit/>
          </a:bodyPr>
          <a:lstStyle/>
          <a:p>
            <a:r>
              <a:rPr lang="en-US" sz="2000" b="1" dirty="0" smtClean="0"/>
              <a:t> </a:t>
            </a:r>
            <a:r>
              <a:rPr lang="en-US" sz="2000" b="1" dirty="0"/>
              <a:t>Task Scheduling </a:t>
            </a:r>
            <a:r>
              <a:rPr lang="en-US" sz="2000" b="1" dirty="0" smtClean="0"/>
              <a:t>Problem-</a:t>
            </a:r>
            <a:endParaRPr lang="en-US" sz="2000" b="1" dirty="0"/>
          </a:p>
        </p:txBody>
      </p:sp>
      <p:sp>
        <p:nvSpPr>
          <p:cNvPr id="10" name="Rectangle 9"/>
          <p:cNvSpPr/>
          <p:nvPr/>
        </p:nvSpPr>
        <p:spPr>
          <a:xfrm>
            <a:off x="381000" y="1752600"/>
            <a:ext cx="8382000" cy="1477328"/>
          </a:xfrm>
          <a:prstGeom prst="rect">
            <a:avLst/>
          </a:prstGeom>
        </p:spPr>
        <p:txBody>
          <a:bodyPr wrap="square">
            <a:spAutoFit/>
          </a:bodyPr>
          <a:lstStyle/>
          <a:p>
            <a:pPr algn="just"/>
            <a:r>
              <a:rPr lang="en-US" dirty="0"/>
              <a:t>A unit-time task is a job, such as a program to be rush on a computer that needed precisely one unit of time to complete. Given a finite set S of unit-time tasks, a schedule for S is a permutation of S specifying the order in which to perform these tasks. The first task in the schedule starts at time 0 and ends at time 1; the second task begins at time 1 and finishes at time 2, and so on.</a:t>
            </a:r>
            <a:endParaRPr lang="en-US" dirty="0"/>
          </a:p>
        </p:txBody>
      </p:sp>
      <p:sp>
        <p:nvSpPr>
          <p:cNvPr id="11" name="Rectangle 10"/>
          <p:cNvSpPr/>
          <p:nvPr/>
        </p:nvSpPr>
        <p:spPr>
          <a:xfrm>
            <a:off x="381000" y="3229928"/>
            <a:ext cx="8610600" cy="2585323"/>
          </a:xfrm>
          <a:prstGeom prst="rect">
            <a:avLst/>
          </a:prstGeom>
        </p:spPr>
        <p:txBody>
          <a:bodyPr wrap="square">
            <a:spAutoFit/>
          </a:bodyPr>
          <a:lstStyle/>
          <a:p>
            <a:r>
              <a:rPr lang="en-US" dirty="0"/>
              <a:t>The dispute of scheduling unit-time tasks with deadlines and penalties for each processor has the following inputs:</a:t>
            </a:r>
          </a:p>
          <a:p>
            <a:endParaRPr lang="en-US" dirty="0"/>
          </a:p>
          <a:p>
            <a:pPr marL="285750" indent="-285750">
              <a:buFont typeface="Arial" pitchFamily="34" charset="0"/>
              <a:buChar char="•"/>
            </a:pPr>
            <a:r>
              <a:rPr lang="en-US" dirty="0"/>
              <a:t>a set S = {1, 2, 3.....n} of n unit-time tasks.</a:t>
            </a:r>
          </a:p>
          <a:p>
            <a:pPr marL="285750" indent="-285750">
              <a:buFont typeface="Arial" pitchFamily="34" charset="0"/>
              <a:buChar char="•"/>
            </a:pPr>
            <a:r>
              <a:rPr lang="en-US" dirty="0"/>
              <a:t>a set of n integer deadlines d1 d2 d3...</a:t>
            </a:r>
            <a:r>
              <a:rPr lang="en-US" dirty="0" err="1"/>
              <a:t>dn</a:t>
            </a:r>
            <a:r>
              <a:rPr lang="en-US" dirty="0"/>
              <a:t> such that di satisfies 1≤ di ≤ n and task i is supposed to finish by time di and</a:t>
            </a:r>
          </a:p>
          <a:p>
            <a:pPr marL="285750" indent="-285750">
              <a:buFont typeface="Arial" pitchFamily="34" charset="0"/>
              <a:buChar char="•"/>
            </a:pPr>
            <a:r>
              <a:rPr lang="en-US" dirty="0"/>
              <a:t>a set of n non-negative weights or penalties w1 w2....</a:t>
            </a:r>
            <a:r>
              <a:rPr lang="en-US" dirty="0" err="1"/>
              <a:t>wn</a:t>
            </a:r>
            <a:r>
              <a:rPr lang="en-US" dirty="0"/>
              <a:t> such that we incur a penalty of </a:t>
            </a:r>
            <a:r>
              <a:rPr lang="en-US" dirty="0" err="1"/>
              <a:t>wi</a:t>
            </a:r>
            <a:r>
              <a:rPr lang="en-US" dirty="0"/>
              <a:t> if task i is not finished by time di, and we incurred no penalty if a task finishes by its deadline.</a:t>
            </a:r>
          </a:p>
        </p:txBody>
      </p:sp>
      <p:pic>
        <p:nvPicPr>
          <p:cNvPr id="12" name="Picture 2" descr="E:\NIET\Project\xLogo11.png.pagespeed.ic.pydHLuCQEZ.png">
            <a:extLst>
              <a:ext uri="{FF2B5EF4-FFF2-40B4-BE49-F238E27FC236}">
                <a16:creationId xmlns:a16="http://schemas.microsoft.com/office/drawing/2014/main" xmlns="" id="{B0CBBAEB-EC50-4EE9-B494-CE7A947A4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xmlns="" id="{F7BDECE9-51A9-41EF-914D-6644892D8918}"/>
              </a:ext>
            </a:extLst>
          </p:cNvPr>
          <p:cNvSpPr txBox="1">
            <a:spLocks/>
          </p:cNvSpPr>
          <p:nvPr/>
        </p:nvSpPr>
        <p:spPr>
          <a:xfrm>
            <a:off x="1396465"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spTree>
    <p:extLst>
      <p:ext uri="{BB962C8B-B14F-4D97-AF65-F5344CB8AC3E}">
        <p14:creationId xmlns:p14="http://schemas.microsoft.com/office/powerpoint/2010/main" val="128463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Rectangle 6"/>
          <p:cNvSpPr/>
          <p:nvPr/>
        </p:nvSpPr>
        <p:spPr>
          <a:xfrm>
            <a:off x="289560" y="1143000"/>
            <a:ext cx="8001000" cy="2862322"/>
          </a:xfrm>
          <a:prstGeom prst="rect">
            <a:avLst/>
          </a:prstGeom>
        </p:spPr>
        <p:txBody>
          <a:bodyPr wrap="square">
            <a:spAutoFit/>
          </a:bodyPr>
          <a:lstStyle/>
          <a:p>
            <a:r>
              <a:rPr lang="en-US" dirty="0"/>
              <a:t>Following is the algorithm.</a:t>
            </a:r>
          </a:p>
          <a:p>
            <a:endParaRPr lang="en-US" dirty="0"/>
          </a:p>
          <a:p>
            <a:pPr marL="342900" indent="-342900">
              <a:buAutoNum type="arabicParenR"/>
            </a:pPr>
            <a:r>
              <a:rPr lang="en-US" dirty="0" smtClean="0"/>
              <a:t>Sort </a:t>
            </a:r>
            <a:r>
              <a:rPr lang="en-US" dirty="0"/>
              <a:t>all jobs in decreasing order of profit. </a:t>
            </a:r>
            <a:endParaRPr lang="en-US" dirty="0" smtClean="0"/>
          </a:p>
          <a:p>
            <a:endParaRPr lang="en-US" dirty="0"/>
          </a:p>
          <a:p>
            <a:r>
              <a:rPr lang="en-US" dirty="0"/>
              <a:t>2) Iterate on jobs in decreasing order of </a:t>
            </a:r>
            <a:r>
              <a:rPr lang="en-US" dirty="0" err="1"/>
              <a:t>profit.For</a:t>
            </a:r>
            <a:r>
              <a:rPr lang="en-US" dirty="0"/>
              <a:t> each job , do the following : </a:t>
            </a:r>
            <a:endParaRPr lang="en-US" dirty="0" smtClean="0"/>
          </a:p>
          <a:p>
            <a:endParaRPr lang="en-US" dirty="0"/>
          </a:p>
          <a:p>
            <a:r>
              <a:rPr lang="en-US" dirty="0"/>
              <a:t>a)Find a time slot i, such that slot is empty and i &lt; deadline and i is </a:t>
            </a:r>
            <a:r>
              <a:rPr lang="en-US" dirty="0" err="1"/>
              <a:t>greatest.Put</a:t>
            </a:r>
            <a:r>
              <a:rPr lang="en-US" dirty="0"/>
              <a:t> the job in </a:t>
            </a:r>
            <a:r>
              <a:rPr lang="en-US" dirty="0" smtClean="0"/>
              <a:t>this </a:t>
            </a:r>
            <a:r>
              <a:rPr lang="en-US" dirty="0"/>
              <a:t>slot and mark this slot filled. </a:t>
            </a:r>
            <a:endParaRPr lang="en-US" dirty="0" smtClean="0"/>
          </a:p>
          <a:p>
            <a:endParaRPr lang="en-US" dirty="0"/>
          </a:p>
          <a:p>
            <a:r>
              <a:rPr lang="en-US" dirty="0"/>
              <a:t>b)If no such i exists, then ignore the job. </a:t>
            </a:r>
          </a:p>
        </p:txBody>
      </p:sp>
      <p:pic>
        <p:nvPicPr>
          <p:cNvPr id="8" name="Picture 2" descr="E:\NIET\Project\xLogo11.png.pagespeed.ic.pydHLuCQEZ.png">
            <a:extLst>
              <a:ext uri="{FF2B5EF4-FFF2-40B4-BE49-F238E27FC236}">
                <a16:creationId xmlns:a16="http://schemas.microsoft.com/office/drawing/2014/main" xmlns="" id="{B0CBBAEB-EC50-4EE9-B494-CE7A947A4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xmlns="" id="{F7BDECE9-51A9-41EF-914D-6644892D8918}"/>
              </a:ext>
            </a:extLst>
          </p:cNvPr>
          <p:cNvSpPr txBox="1">
            <a:spLocks/>
          </p:cNvSpPr>
          <p:nvPr/>
        </p:nvSpPr>
        <p:spPr>
          <a:xfrm>
            <a:off x="1396465"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spTree>
    <p:extLst>
      <p:ext uri="{BB962C8B-B14F-4D97-AF65-F5344CB8AC3E}">
        <p14:creationId xmlns:p14="http://schemas.microsoft.com/office/powerpoint/2010/main" val="41080829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Rectangle 6"/>
          <p:cNvSpPr/>
          <p:nvPr/>
        </p:nvSpPr>
        <p:spPr>
          <a:xfrm>
            <a:off x="152400" y="1120676"/>
            <a:ext cx="8458200" cy="1754326"/>
          </a:xfrm>
          <a:prstGeom prst="rect">
            <a:avLst/>
          </a:prstGeom>
        </p:spPr>
        <p:txBody>
          <a:bodyPr wrap="square">
            <a:spAutoFit/>
          </a:bodyPr>
          <a:lstStyle/>
          <a:p>
            <a:r>
              <a:rPr lang="en-US" dirty="0"/>
              <a:t>Example: Find the optimal schedule for the following task with given weight (penalties) and deadlines</a:t>
            </a:r>
            <a:r>
              <a:rPr lang="en-US" dirty="0" smtClean="0"/>
              <a:t>.</a:t>
            </a:r>
            <a:endParaRPr lang="en-US" dirty="0"/>
          </a:p>
          <a:p>
            <a:endParaRPr lang="en-US" dirty="0"/>
          </a:p>
          <a:p>
            <a:r>
              <a:rPr lang="en-US" dirty="0" smtClean="0"/>
              <a:t>                  1</a:t>
            </a:r>
            <a:r>
              <a:rPr lang="en-US" dirty="0"/>
              <a:t>	</a:t>
            </a:r>
            <a:r>
              <a:rPr lang="en-US" dirty="0" smtClean="0"/>
              <a:t>2</a:t>
            </a:r>
            <a:r>
              <a:rPr lang="en-US" dirty="0"/>
              <a:t>	</a:t>
            </a:r>
            <a:r>
              <a:rPr lang="en-US" dirty="0" smtClean="0"/>
              <a:t>3</a:t>
            </a:r>
            <a:r>
              <a:rPr lang="en-US" dirty="0"/>
              <a:t>	</a:t>
            </a:r>
            <a:r>
              <a:rPr lang="en-US" dirty="0" smtClean="0"/>
              <a:t>4              </a:t>
            </a:r>
            <a:r>
              <a:rPr lang="en-US" dirty="0"/>
              <a:t>	5	6	7</a:t>
            </a:r>
          </a:p>
          <a:p>
            <a:r>
              <a:rPr lang="en-US" dirty="0"/>
              <a:t>di	4	2	4	3	1	4	6</a:t>
            </a:r>
          </a:p>
          <a:p>
            <a:r>
              <a:rPr lang="en-US" dirty="0" err="1"/>
              <a:t>wi</a:t>
            </a:r>
            <a:r>
              <a:rPr lang="en-US" dirty="0"/>
              <a:t>	70	60	50	40	30	20	10</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1"/>
            <a:ext cx="1450975"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481"/>
            <a:ext cx="7870825"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52400" y="3441901"/>
            <a:ext cx="8458200" cy="1477328"/>
          </a:xfrm>
          <a:prstGeom prst="rect">
            <a:avLst/>
          </a:prstGeom>
        </p:spPr>
        <p:txBody>
          <a:bodyPr wrap="square">
            <a:spAutoFit/>
          </a:bodyPr>
          <a:lstStyle/>
          <a:p>
            <a:r>
              <a:rPr lang="en-US" dirty="0"/>
              <a:t>Solution: According to the Greedy algorithm we sort the jobs in decreasing order of their penalties so that minimum of penalties will be charged.</a:t>
            </a:r>
          </a:p>
          <a:p>
            <a:endParaRPr lang="en-US" dirty="0"/>
          </a:p>
          <a:p>
            <a:r>
              <a:rPr lang="en-US" dirty="0"/>
              <a:t>In this problem, we can see that the maximum time for which uniprocessor machine will run in 6 units because it is the maximum deadline.</a:t>
            </a:r>
          </a:p>
        </p:txBody>
      </p:sp>
    </p:spTree>
    <p:extLst>
      <p:ext uri="{BB962C8B-B14F-4D97-AF65-F5344CB8AC3E}">
        <p14:creationId xmlns:p14="http://schemas.microsoft.com/office/powerpoint/2010/main" val="34700708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Rectangle 6"/>
          <p:cNvSpPr/>
          <p:nvPr/>
        </p:nvSpPr>
        <p:spPr>
          <a:xfrm>
            <a:off x="304800" y="1371600"/>
            <a:ext cx="5410200" cy="369332"/>
          </a:xfrm>
          <a:prstGeom prst="rect">
            <a:avLst/>
          </a:prstGeom>
        </p:spPr>
        <p:txBody>
          <a:bodyPr wrap="square">
            <a:spAutoFit/>
          </a:bodyPr>
          <a:lstStyle/>
          <a:p>
            <a:r>
              <a:rPr lang="en-US" dirty="0"/>
              <a:t>Let T</a:t>
            </a:r>
            <a:r>
              <a:rPr lang="en-US" baseline="-25000" dirty="0"/>
              <a:t>i</a:t>
            </a:r>
            <a:r>
              <a:rPr lang="en-US" dirty="0"/>
              <a:t> represents the tasks where i = 1 to 7</a:t>
            </a:r>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1"/>
            <a:ext cx="1450975"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481"/>
            <a:ext cx="7870825"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97" y="2057400"/>
            <a:ext cx="623887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33400" y="3048000"/>
            <a:ext cx="6629400" cy="923330"/>
          </a:xfrm>
          <a:prstGeom prst="rect">
            <a:avLst/>
          </a:prstGeom>
        </p:spPr>
        <p:txBody>
          <a:bodyPr wrap="square">
            <a:spAutoFit/>
          </a:bodyPr>
          <a:lstStyle/>
          <a:p>
            <a:r>
              <a:rPr lang="en-US" dirty="0"/>
              <a:t>T5 and T6 cannot be accepted after T7 so penalty is</a:t>
            </a:r>
          </a:p>
          <a:p>
            <a:endParaRPr lang="en-US" dirty="0"/>
          </a:p>
          <a:p>
            <a:r>
              <a:rPr lang="en-US" dirty="0"/>
              <a:t>w5 + w6 = 30 + 20 = 50 (2 3 4 1 7 5 6)</a:t>
            </a:r>
          </a:p>
        </p:txBody>
      </p:sp>
    </p:spTree>
    <p:extLst>
      <p:ext uri="{BB962C8B-B14F-4D97-AF65-F5344CB8AC3E}">
        <p14:creationId xmlns:p14="http://schemas.microsoft.com/office/powerpoint/2010/main" val="2084598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F98E26-E518-4F68-BDCC-6904CE0AF356}" type="datetime1">
              <a:rPr lang="en-US" smtClean="0"/>
              <a:t>6/20/2022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Times New Roman" panose="02020603050405020304" pitchFamily="18" charset="0"/>
                <a:cs typeface="Times New Roman" panose="02020603050405020304" pitchFamily="18" charset="0"/>
              </a:rPr>
              <a:t>Program</a:t>
            </a:r>
            <a:r>
              <a:rPr kumimoji="0" lang="en-US" sz="2400" b="0" i="0" u="none" strike="noStrike" kern="1200" cap="none" spc="0" normalizeH="0" noProof="0" dirty="0" smtClean="0">
                <a:ln>
                  <a:noFill/>
                </a:ln>
                <a:solidFill>
                  <a:schemeClr val="dk1"/>
                </a:solidFill>
                <a:effectLst/>
                <a:uLnTx/>
                <a:uFillTx/>
                <a:latin typeface="Times New Roman" panose="02020603050405020304" pitchFamily="18" charset="0"/>
                <a:cs typeface="Times New Roman" panose="02020603050405020304" pitchFamily="18" charset="0"/>
              </a:rPr>
              <a:t> Educational Objectives(PEOs)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a:extLst>
              <a:ext uri="{FF2B5EF4-FFF2-40B4-BE49-F238E27FC236}">
                <a16:creationId xmlns:a16="http://schemas.microsoft.com/office/drawing/2014/main" xmlns="" id="{10D0E64F-BB5C-4A30-8895-5CCE8F366BE7}"/>
              </a:ext>
            </a:extLst>
          </p:cNvPr>
          <p:cNvSpPr txBox="1">
            <a:spLocks noGrp="1"/>
          </p:cNvSpPr>
          <p:nvPr>
            <p:ph idx="1"/>
          </p:nvPr>
        </p:nvSpPr>
        <p:spPr>
          <a:xfrm>
            <a:off x="533400" y="1214438"/>
            <a:ext cx="8001000" cy="4271962"/>
          </a:xfrm>
        </p:spPr>
        <p:txBody>
          <a:bodyPr/>
          <a:lstStyle/>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PEO1: </a:t>
            </a:r>
            <a:r>
              <a:rPr lang="en-US" altLang="en-US" sz="2000" dirty="0">
                <a:latin typeface="Times New Roman" panose="02020603050405020304" pitchFamily="18" charset="0"/>
                <a:cs typeface="Times New Roman" panose="02020603050405020304" pitchFamily="18" charset="0"/>
              </a:rPr>
              <a:t>To have an excellent scientific and engineering breadth so as to</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comprehend, analyze, design and provide sustainable solutions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real-life problems using state-of-the-art technologies.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PEO2:</a:t>
            </a:r>
            <a:r>
              <a:rPr lang="en-US" altLang="en-US" sz="2000" dirty="0">
                <a:latin typeface="Times New Roman" panose="02020603050405020304" pitchFamily="18" charset="0"/>
                <a:cs typeface="Times New Roman" panose="02020603050405020304" pitchFamily="18" charset="0"/>
              </a:rPr>
              <a:t>To have a successful career in industries, to pursue higher studies 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to support </a:t>
            </a:r>
            <a:r>
              <a:rPr lang="en-US" altLang="en-US" sz="2000" dirty="0" err="1">
                <a:latin typeface="Times New Roman" panose="02020603050405020304" pitchFamily="18" charset="0"/>
                <a:cs typeface="Times New Roman" panose="02020603050405020304" pitchFamily="18" charset="0"/>
              </a:rPr>
              <a:t>enterpreneurial</a:t>
            </a:r>
            <a:r>
              <a:rPr lang="en-US" altLang="en-US" sz="2000" dirty="0">
                <a:latin typeface="Times New Roman" panose="02020603050405020304" pitchFamily="18" charset="0"/>
                <a:cs typeface="Times New Roman" panose="02020603050405020304" pitchFamily="18" charset="0"/>
              </a:rPr>
              <a:t> endeavors and to face global challenges.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PEO3:</a:t>
            </a:r>
            <a:r>
              <a:rPr lang="en-US" altLang="en-US" sz="2000" dirty="0">
                <a:latin typeface="Times New Roman" panose="02020603050405020304" pitchFamily="18" charset="0"/>
                <a:cs typeface="Times New Roman" panose="02020603050405020304" pitchFamily="18" charset="0"/>
              </a:rPr>
              <a:t>To have an effective communication skills, professional attitude,</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ethical values and a desire to learn specific knowledge in emerging</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trends, technologies for  research, innovation and product</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development and contribution to society.</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PEO4: </a:t>
            </a:r>
            <a:r>
              <a:rPr lang="en-US" altLang="en-US" sz="2000" dirty="0">
                <a:latin typeface="Times New Roman" panose="02020603050405020304" pitchFamily="18" charset="0"/>
                <a:cs typeface="Times New Roman" panose="02020603050405020304" pitchFamily="18" charset="0"/>
              </a:rPr>
              <a:t>To have life-long learning for up-skilling and re-skilling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successful professional career as engineer, scientist, </a:t>
            </a:r>
            <a:r>
              <a:rPr lang="en-US" altLang="en-US" sz="2000" dirty="0" err="1">
                <a:latin typeface="Times New Roman" panose="02020603050405020304" pitchFamily="18" charset="0"/>
                <a:cs typeface="Times New Roman" panose="02020603050405020304" pitchFamily="18" charset="0"/>
              </a:rPr>
              <a:t>enterpreneur</a:t>
            </a:r>
            <a:endParaRPr lang="en-US"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and bureaucrat for betterment of society</a:t>
            </a:r>
            <a:endParaRPr lang="en-I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625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1"/>
            <a:ext cx="1450975"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481"/>
            <a:ext cx="7870825"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35112" y="4191000"/>
            <a:ext cx="7010400" cy="646331"/>
          </a:xfrm>
          <a:prstGeom prst="rect">
            <a:avLst/>
          </a:prstGeom>
        </p:spPr>
        <p:txBody>
          <a:bodyPr wrap="square">
            <a:spAutoFit/>
          </a:bodyPr>
          <a:lstStyle/>
          <a:p>
            <a:r>
              <a:rPr lang="en-US" dirty="0"/>
              <a:t>(2 4 1 3 7 5 6)</a:t>
            </a:r>
          </a:p>
          <a:p>
            <a:r>
              <a:rPr lang="en-US" dirty="0"/>
              <a:t>There can be many other schedules but (2 4 1 3 7 5 6) is optimal.</a:t>
            </a:r>
          </a:p>
        </p:txBody>
      </p:sp>
      <p:sp>
        <p:nvSpPr>
          <p:cNvPr id="10" name="Rectangle 9"/>
          <p:cNvSpPr/>
          <p:nvPr/>
        </p:nvSpPr>
        <p:spPr>
          <a:xfrm>
            <a:off x="570297" y="1524000"/>
            <a:ext cx="4154103" cy="369332"/>
          </a:xfrm>
          <a:prstGeom prst="rect">
            <a:avLst/>
          </a:prstGeom>
        </p:spPr>
        <p:txBody>
          <a:bodyPr wrap="square">
            <a:spAutoFit/>
          </a:bodyPr>
          <a:lstStyle/>
          <a:p>
            <a:r>
              <a:rPr lang="en-US" dirty="0"/>
              <a:t>Other schedule is</a:t>
            </a:r>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194" y="2771775"/>
            <a:ext cx="61817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7071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a:extLst>
              <a:ext uri="{FF2B5EF4-FFF2-40B4-BE49-F238E27FC236}">
                <a16:creationId xmlns:a16="http://schemas.microsoft.com/office/drawing/2014/main" xmlns="" id="{16FE354F-B70C-4519-8234-3A3D31474939}"/>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2A9255D2-7F3F-4A9B-AB56-D9DFCA0D8FDB}"/>
              </a:ext>
            </a:extLst>
          </p:cNvPr>
          <p:cNvSpPr>
            <a:spLocks noGrp="1"/>
          </p:cNvSpPr>
          <p:nvPr>
            <p:ph type="dt" sz="quarter" idx="10"/>
          </p:nvPr>
        </p:nvSpPr>
        <p:spPr/>
        <p:txBody>
          <a:bodyPr/>
          <a:lstStyle/>
          <a:p>
            <a:pPr>
              <a:defRPr/>
            </a:pPr>
            <a:fld id="{506AE15A-4030-4D80-9F1A-DFF6F55DA4BE}" type="datetime1">
              <a:rPr lang="en-US" smtClean="0"/>
              <a:t>6/20/2022</a:t>
            </a:fld>
            <a:endParaRPr lang="en-US"/>
          </a:p>
        </p:txBody>
      </p:sp>
      <p:sp>
        <p:nvSpPr>
          <p:cNvPr id="5" name="Footer Placeholder 4">
            <a:extLst>
              <a:ext uri="{FF2B5EF4-FFF2-40B4-BE49-F238E27FC236}">
                <a16:creationId xmlns:a16="http://schemas.microsoft.com/office/drawing/2014/main" xmlns="" id="{16B5A648-068C-45FD-8A06-83182D6B29B1}"/>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F126F99D-29EF-4805-BC0F-F6C0A646A64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DD848C-F72E-45CB-91CF-C9C024A6344C}" type="slidenum">
              <a:rPr lang="en-US" altLang="en-US">
                <a:solidFill>
                  <a:srgbClr val="898989"/>
                </a:solidFill>
                <a:latin typeface="Calibri" panose="020F0502020204030204" pitchFamily="34" charset="0"/>
              </a:rPr>
              <a:pPr eaLnBrk="1" hangingPunct="1"/>
              <a:t>111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500D130-621E-4413-8528-075622C103D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61447" name="Picture 2" descr="E:\NIET\Project\xLogo11.png.pagespeed.ic.pydHLuCQEZ.png">
            <a:extLst>
              <a:ext uri="{FF2B5EF4-FFF2-40B4-BE49-F238E27FC236}">
                <a16:creationId xmlns:a16="http://schemas.microsoft.com/office/drawing/2014/main" xmlns="" id="{1310C031-F3F7-4054-85E0-1557291FA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85EC49F1-34D6-4EB5-986C-400F8E9BCE27}"/>
              </a:ext>
            </a:extLst>
          </p:cNvPr>
          <p:cNvSpPr/>
          <p:nvPr/>
        </p:nvSpPr>
        <p:spPr>
          <a:xfrm>
            <a:off x="241300" y="914400"/>
            <a:ext cx="8140700" cy="4829014"/>
          </a:xfrm>
          <a:prstGeom prst="rect">
            <a:avLst/>
          </a:prstGeom>
        </p:spPr>
        <p:txBody>
          <a:bodyPr>
            <a:spAutoFit/>
          </a:bodyPr>
          <a:lstStyle/>
          <a:p>
            <a:pPr fontAlgn="auto">
              <a:lnSpc>
                <a:spcPct val="95000"/>
              </a:lnSpc>
              <a:spcAft>
                <a:spcPts val="0"/>
              </a:spcAft>
              <a:defRPr/>
            </a:pPr>
            <a:r>
              <a:rPr lang="en-US" sz="2800" b="1" dirty="0">
                <a:latin typeface="+mj-lt"/>
                <a:cs typeface="+mn-cs"/>
              </a:rPr>
              <a:t>Activity Selection</a:t>
            </a:r>
          </a:p>
          <a:p>
            <a:pPr fontAlgn="auto">
              <a:lnSpc>
                <a:spcPct val="95000"/>
              </a:lnSpc>
              <a:spcAft>
                <a:spcPts val="0"/>
              </a:spcAft>
              <a:defRPr/>
            </a:pPr>
            <a:r>
              <a:rPr lang="en-US" sz="2200" dirty="0">
                <a:latin typeface="+mj-lt"/>
                <a:cs typeface="+mn-cs"/>
              </a:rPr>
              <a:t>To select the activities from a pool of activities so </a:t>
            </a:r>
            <a:r>
              <a:rPr lang="en-US" sz="2200" dirty="0" smtClean="0">
                <a:latin typeface="+mj-lt"/>
                <a:cs typeface="+mn-cs"/>
              </a:rPr>
              <a:t>that </a:t>
            </a:r>
            <a:r>
              <a:rPr lang="en-US" sz="2200" dirty="0">
                <a:latin typeface="+mj-lt"/>
                <a:cs typeface="+mn-cs"/>
              </a:rPr>
              <a:t>maximum resources can be utilized without any conflict.</a:t>
            </a:r>
          </a:p>
          <a:p>
            <a:pPr fontAlgn="auto">
              <a:lnSpc>
                <a:spcPct val="95000"/>
              </a:lnSpc>
              <a:spcAft>
                <a:spcPts val="0"/>
              </a:spcAft>
              <a:defRPr/>
            </a:pPr>
            <a:endParaRPr lang="en-US" sz="2200" dirty="0">
              <a:latin typeface="+mj-lt"/>
              <a:cs typeface="+mn-cs"/>
            </a:endParaRPr>
          </a:p>
          <a:p>
            <a:pPr fontAlgn="auto">
              <a:lnSpc>
                <a:spcPct val="95000"/>
              </a:lnSpc>
              <a:spcAft>
                <a:spcPts val="0"/>
              </a:spcAft>
              <a:defRPr/>
            </a:pPr>
            <a:r>
              <a:rPr lang="en-US" sz="2200" b="1" dirty="0">
                <a:latin typeface="+mj-lt"/>
                <a:cs typeface="+mn-cs"/>
              </a:rPr>
              <a:t>Recursive Activity Selector (s, f, </a:t>
            </a:r>
            <a:r>
              <a:rPr lang="en-US" sz="2200" b="1" dirty="0" err="1">
                <a:latin typeface="+mj-lt"/>
                <a:cs typeface="+mn-cs"/>
              </a:rPr>
              <a:t>i</a:t>
            </a:r>
            <a:r>
              <a:rPr lang="en-US" sz="2200" b="1" dirty="0">
                <a:latin typeface="+mj-lt"/>
                <a:cs typeface="+mn-cs"/>
              </a:rPr>
              <a:t>, j)</a:t>
            </a:r>
          </a:p>
          <a:p>
            <a:pPr fontAlgn="auto">
              <a:lnSpc>
                <a:spcPct val="95000"/>
              </a:lnSpc>
              <a:spcAft>
                <a:spcPts val="0"/>
              </a:spcAft>
              <a:defRPr/>
            </a:pPr>
            <a:endParaRPr lang="en-US" sz="2200" b="1" dirty="0">
              <a:latin typeface="+mj-lt"/>
              <a:cs typeface="+mn-cs"/>
            </a:endParaRPr>
          </a:p>
          <a:p>
            <a:pPr marL="514350" indent="-514350" fontAlgn="auto">
              <a:lnSpc>
                <a:spcPct val="95000"/>
              </a:lnSpc>
              <a:spcAft>
                <a:spcPts val="0"/>
              </a:spcAft>
              <a:buFont typeface="+mj-lt"/>
              <a:buAutoNum type="arabicPeriod"/>
              <a:defRPr/>
            </a:pPr>
            <a:r>
              <a:rPr lang="en-US" sz="2200" b="1" dirty="0">
                <a:latin typeface="Constantia" pitchFamily="18" charset="0"/>
                <a:cs typeface="+mn-cs"/>
              </a:rPr>
              <a:t>m</a:t>
            </a:r>
            <a:r>
              <a:rPr lang="en-US" sz="2200" dirty="0">
                <a:latin typeface="Constantia" pitchFamily="18" charset="0"/>
                <a:cs typeface="+mn-cs"/>
              </a:rPr>
              <a:t> ←i +1</a:t>
            </a:r>
            <a:endParaRPr lang="en-US" sz="2200" b="1" dirty="0">
              <a:cs typeface="+mn-cs"/>
            </a:endParaRPr>
          </a:p>
          <a:p>
            <a:pPr marL="514350" indent="-514350" fontAlgn="auto">
              <a:lnSpc>
                <a:spcPct val="95000"/>
              </a:lnSpc>
              <a:spcAft>
                <a:spcPts val="0"/>
              </a:spcAft>
              <a:buFont typeface="+mj-lt"/>
              <a:buAutoNum type="arabicPeriod"/>
              <a:defRPr/>
            </a:pPr>
            <a:r>
              <a:rPr lang="en-US" sz="2200" dirty="0">
                <a:latin typeface="Constantia" pitchFamily="18" charset="0"/>
                <a:cs typeface="+mn-cs"/>
              </a:rPr>
              <a:t>While  m &lt; j  and </a:t>
            </a:r>
            <a:r>
              <a:rPr lang="en-US" sz="2200" dirty="0" err="1">
                <a:latin typeface="+mn-lt"/>
                <a:cs typeface="+mn-cs"/>
              </a:rPr>
              <a:t>s</a:t>
            </a:r>
            <a:r>
              <a:rPr lang="en-US" sz="2200" baseline="-25000" dirty="0" err="1">
                <a:latin typeface="+mn-lt"/>
                <a:cs typeface="+mn-cs"/>
              </a:rPr>
              <a:t>m</a:t>
            </a:r>
            <a:r>
              <a:rPr lang="en-US" sz="2200" dirty="0">
                <a:latin typeface="Constantia" pitchFamily="18" charset="0"/>
                <a:cs typeface="+mn-cs"/>
              </a:rPr>
              <a:t> &lt; </a:t>
            </a:r>
            <a:r>
              <a:rPr lang="en-US" sz="2200" dirty="0" err="1">
                <a:latin typeface="+mn-lt"/>
                <a:cs typeface="+mn-cs"/>
              </a:rPr>
              <a:t>f</a:t>
            </a:r>
            <a:r>
              <a:rPr lang="en-US" sz="2200" baseline="-25000" dirty="0" err="1">
                <a:cs typeface="+mn-cs"/>
              </a:rPr>
              <a:t>i</a:t>
            </a:r>
            <a:endParaRPr lang="en-US" sz="2200" dirty="0">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latin typeface="Constantia" pitchFamily="18" charset="0"/>
                <a:cs typeface="+mn-cs"/>
              </a:rPr>
              <a:t>      do  m ← m + 1 </a:t>
            </a:r>
          </a:p>
          <a:p>
            <a:pPr marL="514350" indent="-514350" fontAlgn="auto">
              <a:lnSpc>
                <a:spcPct val="95000"/>
              </a:lnSpc>
              <a:spcAft>
                <a:spcPts val="0"/>
              </a:spcAft>
              <a:buFont typeface="+mj-lt"/>
              <a:buAutoNum type="arabicPeriod"/>
              <a:defRPr/>
            </a:pPr>
            <a:r>
              <a:rPr lang="en-US" sz="2200" dirty="0">
                <a:latin typeface="Constantia" pitchFamily="18" charset="0"/>
                <a:cs typeface="+mn-cs"/>
              </a:rPr>
              <a:t>    if m &lt; j </a:t>
            </a:r>
          </a:p>
          <a:p>
            <a:pPr marL="514350" indent="-514350" fontAlgn="auto">
              <a:lnSpc>
                <a:spcPct val="95000"/>
              </a:lnSpc>
              <a:spcAft>
                <a:spcPts val="0"/>
              </a:spcAft>
              <a:buFont typeface="+mj-lt"/>
              <a:buAutoNum type="arabicPeriod"/>
              <a:defRPr/>
            </a:pPr>
            <a:r>
              <a:rPr lang="en-US" sz="2200" dirty="0">
                <a:latin typeface="Constantia" pitchFamily="18" charset="0"/>
                <a:cs typeface="+mn-cs"/>
              </a:rPr>
              <a:t>          then return {</a:t>
            </a:r>
            <a:r>
              <a:rPr lang="en-US" sz="2200" dirty="0">
                <a:latin typeface="+mn-lt"/>
                <a:cs typeface="+mn-cs"/>
              </a:rPr>
              <a:t>a</a:t>
            </a:r>
            <a:r>
              <a:rPr lang="en-US" sz="2200" baseline="-25000" dirty="0">
                <a:latin typeface="+mn-lt"/>
                <a:cs typeface="+mn-cs"/>
              </a:rPr>
              <a:t>m</a:t>
            </a:r>
            <a:r>
              <a:rPr lang="en-US" sz="2200" dirty="0">
                <a:latin typeface="Constantia" pitchFamily="18" charset="0"/>
                <a:cs typeface="+mn-cs"/>
              </a:rPr>
              <a:t>} U </a:t>
            </a:r>
            <a:r>
              <a:rPr lang="en-US" sz="2200" b="1" dirty="0">
                <a:latin typeface="Arial" charset="0"/>
                <a:cs typeface="+mn-cs"/>
              </a:rPr>
              <a:t>Recursive Activity Selector (s, f, m, j)</a:t>
            </a:r>
            <a:endParaRPr lang="en-US" sz="2200" dirty="0">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latin typeface="Constantia" pitchFamily="18" charset="0"/>
                <a:cs typeface="+mn-cs"/>
              </a:rPr>
              <a:t>        else    Return ∅</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a:extLst>
              <a:ext uri="{FF2B5EF4-FFF2-40B4-BE49-F238E27FC236}">
                <a16:creationId xmlns:a16="http://schemas.microsoft.com/office/drawing/2014/main" xmlns="" id="{ED4F03DF-E9C4-4780-88BB-B45980996F4D}"/>
              </a:ext>
            </a:extLst>
          </p:cNvPr>
          <p:cNvSpPr>
            <a:spLocks noGrp="1"/>
          </p:cNvSpPr>
          <p:nvPr>
            <p:ph idx="1"/>
          </p:nvPr>
        </p:nvSpPr>
        <p:spPr>
          <a:xfrm>
            <a:off x="228600" y="914400"/>
            <a:ext cx="8763000" cy="4754563"/>
          </a:xfrm>
        </p:spPr>
        <p:txBody>
          <a:bodyPr/>
          <a:lstStyle/>
          <a:p>
            <a:pPr algn="just">
              <a:buNone/>
            </a:pPr>
            <a:r>
              <a:rPr lang="en-US" altLang="en-US" dirty="0"/>
              <a:t>	</a:t>
            </a:r>
            <a:r>
              <a:rPr lang="en-US" b="1" dirty="0"/>
              <a:t>Activity Selection</a:t>
            </a:r>
          </a:p>
          <a:p>
            <a:pPr algn="just">
              <a:buNone/>
            </a:pPr>
            <a:endParaRPr lang="en-US" b="1" dirty="0"/>
          </a:p>
          <a:p>
            <a:pPr algn="just">
              <a:buNone/>
            </a:pPr>
            <a:endParaRPr lang="en-US" b="1" dirty="0"/>
          </a:p>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1F5D7F49-2D75-497E-B922-E6817F24AE8F}"/>
              </a:ext>
            </a:extLst>
          </p:cNvPr>
          <p:cNvSpPr>
            <a:spLocks noGrp="1"/>
          </p:cNvSpPr>
          <p:nvPr>
            <p:ph type="dt" sz="quarter" idx="10"/>
          </p:nvPr>
        </p:nvSpPr>
        <p:spPr/>
        <p:txBody>
          <a:bodyPr/>
          <a:lstStyle/>
          <a:p>
            <a:pPr>
              <a:defRPr/>
            </a:pPr>
            <a:fld id="{757A55F1-BC2C-4B9B-B761-A6D517127973}" type="datetime1">
              <a:rPr lang="en-US" smtClean="0"/>
              <a:t>6/20/2022</a:t>
            </a:fld>
            <a:endParaRPr lang="en-US"/>
          </a:p>
        </p:txBody>
      </p:sp>
      <p:sp>
        <p:nvSpPr>
          <p:cNvPr id="5" name="Footer Placeholder 4">
            <a:extLst>
              <a:ext uri="{FF2B5EF4-FFF2-40B4-BE49-F238E27FC236}">
                <a16:creationId xmlns:a16="http://schemas.microsoft.com/office/drawing/2014/main" xmlns="" id="{862DA088-65A7-4647-827F-2ADCF89F1D29}"/>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610B6516-DA3D-4B89-8B79-956D5CEEDFC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75BDDC-5930-4033-8C73-2B6D19FCFB41}" type="slidenum">
              <a:rPr lang="en-US" altLang="en-US">
                <a:solidFill>
                  <a:srgbClr val="898989"/>
                </a:solidFill>
                <a:latin typeface="Calibri" panose="020F0502020204030204" pitchFamily="34" charset="0"/>
              </a:rPr>
              <a:pPr eaLnBrk="1" hangingPunct="1"/>
              <a:t>112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45465E43-D3E0-4AC1-B58A-7A58A1DB58C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62471" name="Picture 2" descr="E:\NIET\Project\xLogo11.png.pagespeed.ic.pydHLuCQEZ.png">
            <a:extLst>
              <a:ext uri="{FF2B5EF4-FFF2-40B4-BE49-F238E27FC236}">
                <a16:creationId xmlns:a16="http://schemas.microsoft.com/office/drawing/2014/main" xmlns="" id="{4F5FA306-CD8E-41E6-872C-732E6BCFF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xmlns="" id="{2A973F20-FF54-46D9-9070-5C5738CC21DD}"/>
              </a:ext>
            </a:extLst>
          </p:cNvPr>
          <p:cNvSpPr/>
          <p:nvPr/>
        </p:nvSpPr>
        <p:spPr>
          <a:xfrm>
            <a:off x="609600" y="1295400"/>
            <a:ext cx="8001000" cy="3981090"/>
          </a:xfrm>
          <a:prstGeom prst="rect">
            <a:avLst/>
          </a:prstGeom>
        </p:spPr>
        <p:txBody>
          <a:bodyPr>
            <a:spAutoFit/>
          </a:bodyPr>
          <a:lstStyle/>
          <a:p>
            <a:pPr fontAlgn="auto">
              <a:lnSpc>
                <a:spcPct val="95000"/>
              </a:lnSpc>
              <a:spcAft>
                <a:spcPts val="0"/>
              </a:spcAft>
              <a:defRPr/>
            </a:pPr>
            <a:endParaRPr lang="en-US" sz="2400" b="1" dirty="0">
              <a:solidFill>
                <a:srgbClr val="3B62AF"/>
              </a:solidFill>
              <a:latin typeface="+mj-lt"/>
              <a:cs typeface="+mn-cs"/>
            </a:endParaRPr>
          </a:p>
          <a:p>
            <a:pPr fontAlgn="auto">
              <a:lnSpc>
                <a:spcPct val="95000"/>
              </a:lnSpc>
              <a:spcAft>
                <a:spcPts val="0"/>
              </a:spcAft>
              <a:defRPr/>
            </a:pPr>
            <a:r>
              <a:rPr lang="en-US" sz="2200" b="1" dirty="0">
                <a:solidFill>
                  <a:srgbClr val="3B62AF"/>
                </a:solidFill>
                <a:latin typeface="+mj-lt"/>
                <a:cs typeface="+mn-cs"/>
              </a:rPr>
              <a:t>Greedy Activity Selector (s, f)</a:t>
            </a:r>
          </a:p>
          <a:p>
            <a:pPr fontAlgn="auto">
              <a:lnSpc>
                <a:spcPct val="95000"/>
              </a:lnSpc>
              <a:spcAft>
                <a:spcPts val="0"/>
              </a:spcAft>
              <a:defRPr/>
            </a:pPr>
            <a:endParaRPr lang="en-US" sz="2200" b="1" dirty="0">
              <a:solidFill>
                <a:srgbClr val="3B62AF"/>
              </a:solidFill>
              <a:latin typeface="+mj-lt"/>
              <a:cs typeface="+mn-cs"/>
            </a:endParaRPr>
          </a:p>
          <a:p>
            <a:pPr marL="514350" indent="-514350" fontAlgn="auto">
              <a:lnSpc>
                <a:spcPct val="95000"/>
              </a:lnSpc>
              <a:spcAft>
                <a:spcPts val="0"/>
              </a:spcAft>
              <a:buFont typeface="+mj-lt"/>
              <a:buAutoNum type="arabicPeriod"/>
              <a:defRPr/>
            </a:pPr>
            <a:r>
              <a:rPr lang="en-US" sz="2200" b="1" dirty="0">
                <a:solidFill>
                  <a:srgbClr val="674EA7"/>
                </a:solidFill>
                <a:latin typeface="Constantia" pitchFamily="18" charset="0"/>
                <a:cs typeface="+mn-cs"/>
              </a:rPr>
              <a:t>n</a:t>
            </a:r>
            <a:r>
              <a:rPr lang="en-US" sz="2200" dirty="0">
                <a:solidFill>
                  <a:srgbClr val="674EA7"/>
                </a:solidFill>
                <a:latin typeface="Constantia" pitchFamily="18" charset="0"/>
                <a:cs typeface="+mn-cs"/>
              </a:rPr>
              <a:t> ←length[s]</a:t>
            </a:r>
          </a:p>
          <a:p>
            <a:pPr marL="514350" indent="-514350" fontAlgn="auto">
              <a:lnSpc>
                <a:spcPct val="95000"/>
              </a:lnSpc>
              <a:spcAft>
                <a:spcPts val="0"/>
              </a:spcAft>
              <a:buFont typeface="+mj-lt"/>
              <a:buAutoNum type="arabicPeriod"/>
              <a:defRPr/>
            </a:pPr>
            <a:r>
              <a:rPr lang="en-US" sz="2200" b="1" dirty="0">
                <a:solidFill>
                  <a:srgbClr val="674EA7"/>
                </a:solidFill>
                <a:latin typeface="Constantia" pitchFamily="18" charset="0"/>
                <a:cs typeface="+mn-cs"/>
              </a:rPr>
              <a:t>A</a:t>
            </a:r>
            <a:r>
              <a:rPr lang="en-US" sz="2200" dirty="0">
                <a:solidFill>
                  <a:srgbClr val="674EA7"/>
                </a:solidFill>
                <a:latin typeface="Constantia" pitchFamily="18" charset="0"/>
                <a:cs typeface="+mn-cs"/>
              </a:rPr>
              <a:t> ← {</a:t>
            </a:r>
            <a:r>
              <a:rPr lang="en-US" sz="2200" dirty="0">
                <a:latin typeface="+mn-lt"/>
                <a:cs typeface="+mn-cs"/>
              </a:rPr>
              <a:t>a</a:t>
            </a:r>
            <a:r>
              <a:rPr lang="en-US" sz="2200" baseline="-25000" dirty="0">
                <a:latin typeface="+mn-lt"/>
                <a:cs typeface="+mn-cs"/>
              </a:rPr>
              <a:t>1</a:t>
            </a:r>
            <a:r>
              <a:rPr lang="en-US" sz="2200" dirty="0">
                <a:solidFill>
                  <a:srgbClr val="674EA7"/>
                </a:solidFill>
                <a:latin typeface="Constantia" pitchFamily="18" charset="0"/>
                <a:cs typeface="+mn-cs"/>
              </a:rPr>
              <a:t>}</a:t>
            </a:r>
          </a:p>
          <a:p>
            <a:pPr marL="514350" indent="-514350" fontAlgn="auto">
              <a:lnSpc>
                <a:spcPct val="95000"/>
              </a:lnSpc>
              <a:spcAft>
                <a:spcPts val="0"/>
              </a:spcAft>
              <a:buFont typeface="+mj-lt"/>
              <a:buAutoNum type="arabicPeriod"/>
              <a:defRPr/>
            </a:pPr>
            <a:r>
              <a:rPr lang="en-US" sz="2200" b="1" dirty="0" err="1">
                <a:solidFill>
                  <a:srgbClr val="674EA7"/>
                </a:solidFill>
                <a:latin typeface="Constantia" pitchFamily="18" charset="0"/>
                <a:cs typeface="+mn-cs"/>
              </a:rPr>
              <a:t>i</a:t>
            </a:r>
            <a:r>
              <a:rPr lang="en-US" sz="2200" dirty="0">
                <a:solidFill>
                  <a:srgbClr val="674EA7"/>
                </a:solidFill>
                <a:latin typeface="Constantia" pitchFamily="18" charset="0"/>
                <a:cs typeface="+mn-cs"/>
              </a:rPr>
              <a:t> ← 1</a:t>
            </a:r>
          </a:p>
          <a:p>
            <a:pPr marL="514350" indent="-514350" fontAlgn="auto">
              <a:lnSpc>
                <a:spcPct val="95000"/>
              </a:lnSpc>
              <a:spcAft>
                <a:spcPts val="0"/>
              </a:spcAft>
              <a:buFont typeface="+mj-lt"/>
              <a:buAutoNum type="arabicPeriod"/>
              <a:defRPr/>
            </a:pPr>
            <a:r>
              <a:rPr lang="en-US" sz="2200" dirty="0">
                <a:solidFill>
                  <a:srgbClr val="444444"/>
                </a:solidFill>
                <a:latin typeface="Constantia" pitchFamily="18" charset="0"/>
                <a:cs typeface="+mn-cs"/>
              </a:rPr>
              <a:t>For   m </a:t>
            </a:r>
            <a:r>
              <a:rPr lang="en-US" sz="2200" dirty="0">
                <a:solidFill>
                  <a:srgbClr val="674EA7"/>
                </a:solidFill>
                <a:latin typeface="Constantia" pitchFamily="18" charset="0"/>
                <a:cs typeface="+mn-cs"/>
              </a:rPr>
              <a:t>← 2 to n</a:t>
            </a:r>
            <a:endParaRPr lang="en-US" sz="2200" b="1" dirty="0">
              <a:latin typeface="+mn-lt"/>
              <a:cs typeface="+mn-cs"/>
            </a:endParaRP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if  </a:t>
            </a:r>
            <a:r>
              <a:rPr lang="en-US" sz="2200" dirty="0" err="1">
                <a:latin typeface="+mn-lt"/>
                <a:cs typeface="+mn-cs"/>
              </a:rPr>
              <a:t>s</a:t>
            </a:r>
            <a:r>
              <a:rPr lang="en-US" sz="2200" baseline="-25000" dirty="0" err="1">
                <a:latin typeface="+mn-lt"/>
                <a:cs typeface="+mn-cs"/>
              </a:rPr>
              <a:t>m</a:t>
            </a:r>
            <a:r>
              <a:rPr lang="en-US" sz="2200" dirty="0">
                <a:solidFill>
                  <a:srgbClr val="674EA7"/>
                </a:solidFill>
                <a:latin typeface="Constantia" pitchFamily="18" charset="0"/>
                <a:cs typeface="+mn-cs"/>
              </a:rPr>
              <a:t> &gt;= </a:t>
            </a:r>
            <a:r>
              <a:rPr lang="en-US" sz="2200" dirty="0" err="1">
                <a:latin typeface="+mn-lt"/>
                <a:cs typeface="+mn-cs"/>
              </a:rPr>
              <a:t>f</a:t>
            </a:r>
            <a:r>
              <a:rPr lang="en-US" sz="2200" baseline="-25000" dirty="0" err="1">
                <a:latin typeface="+mn-lt"/>
                <a:cs typeface="+mn-cs"/>
              </a:rPr>
              <a:t>i</a:t>
            </a:r>
            <a:endParaRPr lang="en-US" sz="2200" dirty="0">
              <a:solidFill>
                <a:srgbClr val="674EA7"/>
              </a:solidFill>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solidFill>
                  <a:srgbClr val="444444"/>
                </a:solidFill>
                <a:latin typeface="Constantia" pitchFamily="18" charset="0"/>
                <a:cs typeface="+mn-cs"/>
              </a:rPr>
              <a:t>           </a:t>
            </a:r>
            <a:r>
              <a:rPr lang="en-US" sz="2200" dirty="0">
                <a:solidFill>
                  <a:srgbClr val="674EA7"/>
                </a:solidFill>
                <a:latin typeface="Constantia" pitchFamily="18" charset="0"/>
                <a:cs typeface="+mn-cs"/>
              </a:rPr>
              <a:t>then </a:t>
            </a:r>
            <a:r>
              <a:rPr lang="en-US" sz="2200" b="1" dirty="0">
                <a:solidFill>
                  <a:srgbClr val="674EA7"/>
                </a:solidFill>
                <a:latin typeface="Constantia" pitchFamily="18" charset="0"/>
                <a:cs typeface="+mn-cs"/>
              </a:rPr>
              <a:t>A</a:t>
            </a:r>
            <a:r>
              <a:rPr lang="en-US" sz="2200" dirty="0">
                <a:solidFill>
                  <a:srgbClr val="674EA7"/>
                </a:solidFill>
                <a:latin typeface="Constantia" pitchFamily="18" charset="0"/>
                <a:cs typeface="+mn-cs"/>
              </a:rPr>
              <a:t> ← A U {</a:t>
            </a:r>
            <a:r>
              <a:rPr lang="en-US" sz="2200" dirty="0">
                <a:latin typeface="+mn-lt"/>
                <a:cs typeface="+mn-cs"/>
              </a:rPr>
              <a:t>a</a:t>
            </a:r>
            <a:r>
              <a:rPr lang="en-US" sz="2200" baseline="-25000" dirty="0">
                <a:latin typeface="+mn-lt"/>
                <a:cs typeface="+mn-cs"/>
              </a:rPr>
              <a:t>m</a:t>
            </a:r>
            <a:r>
              <a:rPr lang="en-US" sz="2200" dirty="0">
                <a:solidFill>
                  <a:srgbClr val="674EA7"/>
                </a:solidFill>
                <a:latin typeface="Constantia" pitchFamily="18" charset="0"/>
                <a:cs typeface="+mn-cs"/>
              </a:rPr>
              <a:t>}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b="1" dirty="0" err="1">
                <a:solidFill>
                  <a:srgbClr val="674EA7"/>
                </a:solidFill>
                <a:latin typeface="Constantia" pitchFamily="18" charset="0"/>
                <a:cs typeface="+mn-cs"/>
              </a:rPr>
              <a:t>i</a:t>
            </a:r>
            <a:r>
              <a:rPr lang="en-US" sz="2200" dirty="0">
                <a:solidFill>
                  <a:srgbClr val="674EA7"/>
                </a:solidFill>
                <a:latin typeface="Constantia" pitchFamily="18" charset="0"/>
                <a:cs typeface="+mn-cs"/>
              </a:rPr>
              <a:t> ← m</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Return   A</a:t>
            </a:r>
          </a:p>
          <a:p>
            <a:pPr marL="514350" indent="-514350" fontAlgn="auto">
              <a:lnSpc>
                <a:spcPct val="95000"/>
              </a:lnSpc>
              <a:spcAft>
                <a:spcPts val="0"/>
              </a:spcAft>
              <a:buFont typeface="+mj-lt"/>
              <a:buAutoNum type="arabicPeriod"/>
              <a:defRPr/>
            </a:pPr>
            <a:endParaRPr lang="en-US" dirty="0">
              <a:solidFill>
                <a:srgbClr val="674EA7"/>
              </a:solidFill>
              <a:latin typeface="Constantia" pitchFamily="18" charset="0"/>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a:extLst>
              <a:ext uri="{FF2B5EF4-FFF2-40B4-BE49-F238E27FC236}">
                <a16:creationId xmlns:a16="http://schemas.microsoft.com/office/drawing/2014/main" xmlns="" id="{45465E43-D3E0-4AC1-B58A-7A58A1DB58C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xmlns="" id="{4F5FA306-CD8E-41E6-872C-732E6BCFF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1219200"/>
            <a:ext cx="8458200" cy="4801314"/>
          </a:xfrm>
          <a:prstGeom prst="rect">
            <a:avLst/>
          </a:prstGeom>
        </p:spPr>
        <p:txBody>
          <a:bodyPr wrap="square">
            <a:spAutoFit/>
          </a:bodyPr>
          <a:lstStyle/>
          <a:p>
            <a:r>
              <a:rPr lang="en-US" dirty="0"/>
              <a:t>Example 1 : Consider the following 3 activities sorted by</a:t>
            </a:r>
          </a:p>
          <a:p>
            <a:r>
              <a:rPr lang="en-US" dirty="0"/>
              <a:t>by finish time</a:t>
            </a:r>
            <a:r>
              <a:rPr lang="en-US" dirty="0" smtClean="0"/>
              <a:t>.</a:t>
            </a:r>
          </a:p>
          <a:p>
            <a:endParaRPr lang="en-US" dirty="0"/>
          </a:p>
          <a:p>
            <a:r>
              <a:rPr lang="en-US" dirty="0"/>
              <a:t>     start[]  =  {10, 12, 20};</a:t>
            </a:r>
          </a:p>
          <a:p>
            <a:r>
              <a:rPr lang="en-US" dirty="0"/>
              <a:t>     finish[] =  {20, 25, 30</a:t>
            </a:r>
            <a:r>
              <a:rPr lang="en-US" dirty="0" smtClean="0"/>
              <a:t>};</a:t>
            </a:r>
          </a:p>
          <a:p>
            <a:endParaRPr lang="en-US" dirty="0"/>
          </a:p>
          <a:p>
            <a:r>
              <a:rPr lang="en-US" dirty="0"/>
              <a:t>A person can perform at most two activities. The </a:t>
            </a:r>
            <a:r>
              <a:rPr lang="en-US" dirty="0" smtClean="0"/>
              <a:t>maximum </a:t>
            </a:r>
            <a:r>
              <a:rPr lang="en-US" dirty="0"/>
              <a:t>set of activities that can be executed </a:t>
            </a:r>
            <a:r>
              <a:rPr lang="en-US" dirty="0" smtClean="0"/>
              <a:t>is </a:t>
            </a:r>
            <a:r>
              <a:rPr lang="en-US" dirty="0"/>
              <a:t>{0, 2} [ These are indexes in start[] and </a:t>
            </a:r>
            <a:r>
              <a:rPr lang="en-US" dirty="0" smtClean="0"/>
              <a:t>finish[].</a:t>
            </a:r>
            <a:endParaRPr lang="en-US" dirty="0"/>
          </a:p>
          <a:p>
            <a:endParaRPr lang="en-US" dirty="0"/>
          </a:p>
          <a:p>
            <a:r>
              <a:rPr lang="en-US" dirty="0"/>
              <a:t>Example 2 : Consider the following 6 activities </a:t>
            </a:r>
          </a:p>
          <a:p>
            <a:r>
              <a:rPr lang="en-US" dirty="0"/>
              <a:t>sorted by </a:t>
            </a:r>
            <a:r>
              <a:rPr lang="en-US" dirty="0" err="1"/>
              <a:t>by</a:t>
            </a:r>
            <a:r>
              <a:rPr lang="en-US" dirty="0"/>
              <a:t> finish time</a:t>
            </a:r>
            <a:r>
              <a:rPr lang="en-US" dirty="0" smtClean="0"/>
              <a:t>.</a:t>
            </a:r>
          </a:p>
          <a:p>
            <a:endParaRPr lang="en-US" dirty="0"/>
          </a:p>
          <a:p>
            <a:r>
              <a:rPr lang="en-US" dirty="0"/>
              <a:t>     start[]  =  {1, 3, 0, 5, 8, 5};</a:t>
            </a:r>
          </a:p>
          <a:p>
            <a:r>
              <a:rPr lang="en-US" dirty="0"/>
              <a:t>     finish[] =  {2, 4, 6, 7, 9, 9</a:t>
            </a:r>
            <a:r>
              <a:rPr lang="en-US" dirty="0" smtClean="0"/>
              <a:t>};</a:t>
            </a:r>
          </a:p>
          <a:p>
            <a:endParaRPr lang="en-US" dirty="0"/>
          </a:p>
          <a:p>
            <a:r>
              <a:rPr lang="en-US" dirty="0"/>
              <a:t>A person can perform at most four activities. The </a:t>
            </a:r>
            <a:r>
              <a:rPr lang="en-US" dirty="0" smtClean="0"/>
              <a:t>maximum </a:t>
            </a:r>
            <a:r>
              <a:rPr lang="en-US" dirty="0"/>
              <a:t>set of activities that can be executed </a:t>
            </a:r>
            <a:r>
              <a:rPr lang="en-US" dirty="0" smtClean="0"/>
              <a:t>is </a:t>
            </a:r>
            <a:r>
              <a:rPr lang="en-US" dirty="0"/>
              <a:t>{0, 1, 3, 4} [ These are indexes in start[] and </a:t>
            </a:r>
            <a:r>
              <a:rPr lang="en-US" dirty="0" smtClean="0"/>
              <a:t>finish[].</a:t>
            </a:r>
            <a:endParaRPr lang="en-US" dirty="0"/>
          </a:p>
        </p:txBody>
      </p:sp>
    </p:spTree>
    <p:extLst>
      <p:ext uri="{BB962C8B-B14F-4D97-AF65-F5344CB8AC3E}">
        <p14:creationId xmlns:p14="http://schemas.microsoft.com/office/powerpoint/2010/main" val="22187186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xmlns="" id="{57A368E2-8BE4-4C13-A359-A0F1AF651C8C}"/>
              </a:ext>
            </a:extLst>
          </p:cNvPr>
          <p:cNvSpPr>
            <a:spLocks noGrp="1"/>
          </p:cNvSpPr>
          <p:nvPr>
            <p:ph idx="1"/>
          </p:nvPr>
        </p:nvSpPr>
        <p:spPr/>
        <p:txBody>
          <a:bodyPr>
            <a:normAutofit fontScale="70000" lnSpcReduction="20000"/>
          </a:bodyPr>
          <a:lstStyle/>
          <a:p>
            <a:r>
              <a:rPr lang="en-IN" smtClean="0"/>
              <a:t>Kruskal’s algorithm is used to ________________</a:t>
            </a:r>
          </a:p>
          <a:p>
            <a:r>
              <a:rPr lang="en-IN" smtClean="0"/>
              <a:t>What is the time complexity of Kruskal’s algorithm?</a:t>
            </a:r>
          </a:p>
          <a:p>
            <a:r>
              <a:rPr lang="en-IN" smtClean="0"/>
              <a:t>Kruskal’s algorithm is best suited for the dense graphs than the prim’s algorithm.(True/False).</a:t>
            </a:r>
          </a:p>
          <a:p>
            <a:r>
              <a:rPr lang="en-IN" smtClean="0"/>
              <a:t>Worst  case time complexity of Prim’s algorithm if adjacency matrix is used?</a:t>
            </a:r>
          </a:p>
          <a:p>
            <a:r>
              <a:rPr lang="en-IN" smtClean="0"/>
              <a:t> Prim’s algorithm is a ______</a:t>
            </a:r>
          </a:p>
          <a:p>
            <a:r>
              <a:rPr lang="en-IN" smtClean="0"/>
              <a:t>Prim’s algorithm resembles Dijkstra’s algorithm.(True/False)</a:t>
            </a:r>
          </a:p>
          <a:p>
            <a:r>
              <a:rPr lang="en-IN" smtClean="0"/>
              <a:t>Kruskal’s algorithm is best suited for the sparse graphs than the prim’s algorithm.</a:t>
            </a:r>
          </a:p>
          <a:p>
            <a:r>
              <a:rPr lang="en-IN" smtClean="0"/>
              <a:t>Dijkstra’s Algorithm is used to solve _____________ problems.</a:t>
            </a:r>
          </a:p>
          <a:p>
            <a:r>
              <a:rPr lang="en-IN" smtClean="0"/>
              <a:t>What is the time complexity of Dijikstra’s algorithm?</a:t>
            </a:r>
          </a:p>
          <a:p>
            <a:r>
              <a:rPr lang="en-IN" smtClean="0"/>
              <a:t>Dijkstra’s Algorithm cannot be applied on ______________</a:t>
            </a:r>
            <a:endParaRPr lang="en-US" altLang="en-US" dirty="0"/>
          </a:p>
        </p:txBody>
      </p:sp>
      <p:sp>
        <p:nvSpPr>
          <p:cNvPr id="4" name="Date Placeholder 3">
            <a:extLst>
              <a:ext uri="{FF2B5EF4-FFF2-40B4-BE49-F238E27FC236}">
                <a16:creationId xmlns:a16="http://schemas.microsoft.com/office/drawing/2014/main" xmlns="" id="{BB518493-E61D-44F4-870C-FCE2DE96299C}"/>
              </a:ext>
            </a:extLst>
          </p:cNvPr>
          <p:cNvSpPr>
            <a:spLocks noGrp="1"/>
          </p:cNvSpPr>
          <p:nvPr>
            <p:ph type="dt" sz="quarter" idx="10"/>
          </p:nvPr>
        </p:nvSpPr>
        <p:spPr/>
        <p:txBody>
          <a:bodyPr/>
          <a:lstStyle/>
          <a:p>
            <a:fld id="{EEE0B8A6-8E9E-431D-BAAE-3591C1498139}" type="datetime1">
              <a:rPr lang="en-US" smtClean="0"/>
              <a:pPr/>
              <a:t>6/20/2022</a:t>
            </a:fld>
            <a:endParaRPr lang="en-US"/>
          </a:p>
        </p:txBody>
      </p:sp>
      <p:sp>
        <p:nvSpPr>
          <p:cNvPr id="5" name="Footer Placeholder 4">
            <a:extLst>
              <a:ext uri="{FF2B5EF4-FFF2-40B4-BE49-F238E27FC236}">
                <a16:creationId xmlns:a16="http://schemas.microsoft.com/office/drawing/2014/main" xmlns="" id="{92E94C0E-7DCD-4DC1-AA0E-937BF5C03244}"/>
              </a:ext>
            </a:extLst>
          </p:cNvPr>
          <p:cNvSpPr>
            <a:spLocks noGrp="1"/>
          </p:cNvSpPr>
          <p:nvPr>
            <p:ph type="ftr" sz="quarter" idx="11"/>
          </p:nvPr>
        </p:nvSpPr>
        <p:spPr/>
        <p:txBody>
          <a:bodyPr/>
          <a:lstStyle/>
          <a:p>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C15771FC-35AD-402D-B057-109C9579103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455E82-4002-48FE-80FB-E730B833C723}" type="slidenum">
              <a:rPr lang="en-US" altLang="en-US" smtClean="0"/>
              <a:pPr/>
              <a:t>114</a:t>
            </a:fld>
            <a:endParaRPr lang="en-US" altLang="en-US"/>
          </a:p>
        </p:txBody>
      </p:sp>
      <p:sp>
        <p:nvSpPr>
          <p:cNvPr id="7" name="Title 1">
            <a:extLst>
              <a:ext uri="{FF2B5EF4-FFF2-40B4-BE49-F238E27FC236}">
                <a16:creationId xmlns:a16="http://schemas.microsoft.com/office/drawing/2014/main" xmlns="" id="{88AF7AF3-60F0-436C-BE6C-4D41A1B308E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Daily Quiz</a:t>
            </a:r>
          </a:p>
        </p:txBody>
      </p:sp>
      <p:pic>
        <p:nvPicPr>
          <p:cNvPr id="64519" name="Picture 2" descr="E:\NIET\Project\xLogo11.png.pagespeed.ic.pydHLuCQEZ.png">
            <a:extLst>
              <a:ext uri="{FF2B5EF4-FFF2-40B4-BE49-F238E27FC236}">
                <a16:creationId xmlns:a16="http://schemas.microsoft.com/office/drawing/2014/main" xmlns="" id="{4D604767-9087-48FC-9B9A-3901F8562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03807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a:extLst>
              <a:ext uri="{FF2B5EF4-FFF2-40B4-BE49-F238E27FC236}">
                <a16:creationId xmlns:a16="http://schemas.microsoft.com/office/drawing/2014/main" xmlns="" id="{72C42DE0-DB65-4444-BD8D-35ADFD335CCC}"/>
              </a:ext>
            </a:extLst>
          </p:cNvPr>
          <p:cNvSpPr>
            <a:spLocks noGrp="1"/>
          </p:cNvSpPr>
          <p:nvPr>
            <p:ph idx="1"/>
          </p:nvPr>
        </p:nvSpPr>
        <p:spPr>
          <a:xfrm>
            <a:off x="533400" y="1143000"/>
            <a:ext cx="8229600" cy="4525963"/>
          </a:xfrm>
        </p:spPr>
        <p:txBody>
          <a:bodyPr/>
          <a:lstStyle/>
          <a:p>
            <a:pPr eaLnBrk="1" hangingPunct="1"/>
            <a:endParaRPr lang="en-US" altLang="en-US" sz="2000" dirty="0"/>
          </a:p>
          <a:p>
            <a:pPr eaLnBrk="1" hangingPunct="1"/>
            <a:r>
              <a:rPr lang="en-US" altLang="en-US" sz="2200" dirty="0"/>
              <a:t>You tube/other  Video Links</a:t>
            </a:r>
          </a:p>
          <a:p>
            <a:pPr eaLnBrk="1" hangingPunct="1"/>
            <a:r>
              <a:rPr lang="en-US" altLang="en-US" sz="2400" dirty="0">
                <a:hlinkClick r:id="rId2"/>
              </a:rPr>
              <a:t>https://www.youtube.com/watch?v=XB4MIexjvY0</a:t>
            </a:r>
            <a:endParaRPr lang="en-US" altLang="en-US" sz="2400" dirty="0"/>
          </a:p>
          <a:p>
            <a:pPr eaLnBrk="1" hangingPunct="1"/>
            <a:r>
              <a:rPr lang="en-US" altLang="en-US" sz="2400" dirty="0">
                <a:hlinkClick r:id="rId3"/>
              </a:rPr>
              <a:t>https://www.youtube.com/watch?v=FtN3BYH2Zes</a:t>
            </a:r>
            <a:endParaRPr lang="en-US" altLang="en-US" sz="2400" dirty="0"/>
          </a:p>
          <a:p>
            <a:pPr eaLnBrk="1" hangingPunct="1"/>
            <a:r>
              <a:rPr lang="en-US" altLang="en-US" sz="2400" dirty="0">
                <a:hlinkClick r:id="rId4"/>
              </a:rPr>
              <a:t>https://www.youtube.com/watch?v=4ZlRH0eK-qQ</a:t>
            </a:r>
            <a:endParaRPr lang="en-US" altLang="en-US" sz="2400" dirty="0"/>
          </a:p>
          <a:p>
            <a:pPr eaLnBrk="1" hangingPunct="1"/>
            <a:r>
              <a:rPr lang="en-US" altLang="en-US" sz="2400" dirty="0">
                <a:hlinkClick r:id="rId5"/>
              </a:rPr>
              <a:t>https://www.youtube.com/watch?v=co4_ahEDCho</a:t>
            </a:r>
            <a:endParaRPr lang="en-US" altLang="en-US" sz="2200" dirty="0"/>
          </a:p>
        </p:txBody>
      </p:sp>
      <p:sp>
        <p:nvSpPr>
          <p:cNvPr id="4" name="Date Placeholder 3">
            <a:extLst>
              <a:ext uri="{FF2B5EF4-FFF2-40B4-BE49-F238E27FC236}">
                <a16:creationId xmlns:a16="http://schemas.microsoft.com/office/drawing/2014/main" xmlns="" id="{4820C536-CDB3-41C2-825B-4B5E9A154CB7}"/>
              </a:ext>
            </a:extLst>
          </p:cNvPr>
          <p:cNvSpPr>
            <a:spLocks noGrp="1"/>
          </p:cNvSpPr>
          <p:nvPr>
            <p:ph type="dt" sz="quarter" idx="10"/>
          </p:nvPr>
        </p:nvSpPr>
        <p:spPr/>
        <p:txBody>
          <a:bodyPr/>
          <a:lstStyle/>
          <a:p>
            <a:pPr>
              <a:defRPr/>
            </a:pPr>
            <a:fld id="{5038C352-EFAB-4A52-993F-B2F8B87AFF8D}" type="datetime1">
              <a:rPr lang="en-US" smtClean="0"/>
              <a:t>6/20/2022</a:t>
            </a:fld>
            <a:endParaRPr lang="en-US"/>
          </a:p>
        </p:txBody>
      </p:sp>
      <p:sp>
        <p:nvSpPr>
          <p:cNvPr id="5" name="Footer Placeholder 4">
            <a:extLst>
              <a:ext uri="{FF2B5EF4-FFF2-40B4-BE49-F238E27FC236}">
                <a16:creationId xmlns:a16="http://schemas.microsoft.com/office/drawing/2014/main" xmlns="" id="{94A5F3BF-D6B6-4C3F-BE02-CE4FC0C1CF2A}"/>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15E03817-7106-4FC6-9993-323C36DAC3A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8D7D6B-3154-4B8A-9905-EE9FF72C2D1A}" type="slidenum">
              <a:rPr lang="en-US" altLang="en-US">
                <a:solidFill>
                  <a:srgbClr val="898989"/>
                </a:solidFill>
                <a:latin typeface="Calibri" panose="020F0502020204030204" pitchFamily="34" charset="0"/>
              </a:rPr>
              <a:pPr eaLnBrk="1" hangingPunct="1"/>
              <a:t>115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270045D6-7E92-4C86-8726-3E780A97D7B7}"/>
              </a:ext>
            </a:extLst>
          </p:cNvPr>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Faculty Video Links, You tube &amp; NPTEL Video Links and Online Courses Details  </a:t>
            </a:r>
          </a:p>
        </p:txBody>
      </p:sp>
      <p:pic>
        <p:nvPicPr>
          <p:cNvPr id="63495" name="Picture 2" descr="E:\NIET\Project\xLogo11.png.pagespeed.ic.pydHLuCQEZ.png">
            <a:extLst>
              <a:ext uri="{FF2B5EF4-FFF2-40B4-BE49-F238E27FC236}">
                <a16:creationId xmlns:a16="http://schemas.microsoft.com/office/drawing/2014/main" xmlns="" id="{14BFF32E-4370-47CF-934D-39FDFFA8BE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2">
            <a:extLst>
              <a:ext uri="{FF2B5EF4-FFF2-40B4-BE49-F238E27FC236}">
                <a16:creationId xmlns:a16="http://schemas.microsoft.com/office/drawing/2014/main" xmlns="" id="{F7F25699-11F7-4EAE-8955-93CF9D6F15FB}"/>
              </a:ext>
            </a:extLst>
          </p:cNvPr>
          <p:cNvSpPr>
            <a:spLocks noGrp="1"/>
          </p:cNvSpPr>
          <p:nvPr>
            <p:ph idx="1"/>
          </p:nvPr>
        </p:nvSpPr>
        <p:spPr>
          <a:xfrm>
            <a:off x="533400" y="1143000"/>
            <a:ext cx="8382000" cy="4525963"/>
          </a:xfrm>
        </p:spPr>
        <p:txBody>
          <a:bodyPr/>
          <a:lstStyle/>
          <a:p>
            <a:pPr algn="just" eaLnBrk="1" hangingPunct="1">
              <a:buFont typeface="Arial" panose="020B0604020202020204" pitchFamily="34" charset="0"/>
              <a:buNone/>
            </a:pPr>
            <a:r>
              <a:rPr lang="en-US" altLang="en-US" sz="2200" dirty="0"/>
              <a:t>Q1 Solve the 0-1 knapsack problem where you have five objects whose weights are 1, 2, 5, 6, 7 and whose values are 1, 8, 6, 12, 18 and maximum weight is 12.				             [CO3]</a:t>
            </a:r>
          </a:p>
          <a:p>
            <a:pPr algn="just">
              <a:buNone/>
            </a:pPr>
            <a:r>
              <a:rPr lang="en-US" altLang="en-US" sz="2200" dirty="0"/>
              <a:t>Q2 Solve the 0-1 knapsack problem where you have five objects whose weights are 6, 7, 1, 2, 5 and whose values are 12, 18, 1, 8, 6 and maximum weight is 13.					[CO3]</a:t>
            </a:r>
          </a:p>
          <a:p>
            <a:pPr>
              <a:buNone/>
            </a:pPr>
            <a:r>
              <a:rPr lang="en-US" altLang="en-US" sz="2200" dirty="0"/>
              <a:t>Q3 What is the optimal Huffman Code for the following set of frequencies?       a: 05,  b: 48, c: 07, d: 17, e: 10, f: 13		[CO3]</a:t>
            </a:r>
          </a:p>
          <a:p>
            <a:pPr>
              <a:buNone/>
            </a:pPr>
            <a:r>
              <a:rPr lang="en-US" altLang="en-US" sz="2200" dirty="0"/>
              <a:t>Q4 Find the optimal solution for the knapsack 0/1 problem by using the dynamic programming approach?  Consider, N = 4, W =5, (w1, w2, w3, w4) = (2, 3, 4, 5) and (b1, b2,   b3,   b4) = (3, 4, 5, 6)            [CO3]</a:t>
            </a:r>
          </a:p>
          <a:p>
            <a:pPr>
              <a:buNone/>
            </a:pPr>
            <a:endParaRPr lang="en-US" altLang="en-US" sz="2200" dirty="0"/>
          </a:p>
          <a:p>
            <a:pPr algn="just" eaLnBrk="1" hangingPunct="1">
              <a:buFont typeface="Arial" panose="020B0604020202020204" pitchFamily="34" charset="0"/>
              <a:buNone/>
            </a:pPr>
            <a:endParaRPr lang="en-US" altLang="en-US" sz="2200" dirty="0"/>
          </a:p>
          <a:p>
            <a:pPr eaLnBrk="1" hangingPunct="1">
              <a:buFont typeface="Arial" panose="020B0604020202020204" pitchFamily="34" charset="0"/>
              <a:buNone/>
            </a:pPr>
            <a:endParaRPr lang="en-US" altLang="en-US" sz="2200" dirty="0"/>
          </a:p>
        </p:txBody>
      </p:sp>
      <p:sp>
        <p:nvSpPr>
          <p:cNvPr id="4" name="Date Placeholder 3">
            <a:extLst>
              <a:ext uri="{FF2B5EF4-FFF2-40B4-BE49-F238E27FC236}">
                <a16:creationId xmlns:a16="http://schemas.microsoft.com/office/drawing/2014/main" xmlns="" id="{091BD06A-F9D7-43EB-BF31-5F0EC84F697C}"/>
              </a:ext>
            </a:extLst>
          </p:cNvPr>
          <p:cNvSpPr>
            <a:spLocks noGrp="1"/>
          </p:cNvSpPr>
          <p:nvPr>
            <p:ph type="dt" sz="quarter" idx="10"/>
          </p:nvPr>
        </p:nvSpPr>
        <p:spPr/>
        <p:txBody>
          <a:bodyPr/>
          <a:lstStyle/>
          <a:p>
            <a:pPr>
              <a:defRPr/>
            </a:pPr>
            <a:fld id="{585471B9-71BF-4A1E-84B3-8DD80E288341}" type="datetime1">
              <a:rPr lang="en-US" smtClean="0"/>
              <a:t>6/20/2022</a:t>
            </a:fld>
            <a:endParaRPr lang="en-US"/>
          </a:p>
        </p:txBody>
      </p:sp>
      <p:sp>
        <p:nvSpPr>
          <p:cNvPr id="5" name="Footer Placeholder 4">
            <a:extLst>
              <a:ext uri="{FF2B5EF4-FFF2-40B4-BE49-F238E27FC236}">
                <a16:creationId xmlns:a16="http://schemas.microsoft.com/office/drawing/2014/main" xmlns="" id="{EC8DA401-E1AA-4CB5-A38A-BC5630C212E9}"/>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3FEA02AA-3F16-4A59-999E-C1C459F1F44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CFEF1A-6DEC-4535-8A0F-2E02B83C4E01}" type="slidenum">
              <a:rPr lang="en-US" altLang="en-US">
                <a:solidFill>
                  <a:srgbClr val="898989"/>
                </a:solidFill>
                <a:latin typeface="Calibri" panose="020F0502020204030204" pitchFamily="34" charset="0"/>
              </a:rPr>
              <a:pPr eaLnBrk="1" hangingPunct="1"/>
              <a:t>116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8C23919E-ECDF-49D1-98EA-B8B28F9425D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Weekly Assignment</a:t>
            </a:r>
          </a:p>
        </p:txBody>
      </p:sp>
      <p:pic>
        <p:nvPicPr>
          <p:cNvPr id="65543" name="Picture 2" descr="E:\NIET\Project\xLogo11.png.pagespeed.ic.pydHLuCQEZ.png">
            <a:extLst>
              <a:ext uri="{FF2B5EF4-FFF2-40B4-BE49-F238E27FC236}">
                <a16:creationId xmlns:a16="http://schemas.microsoft.com/office/drawing/2014/main" xmlns="" id="{88D8DFF2-3DF6-4411-A4EC-F5A6B4D4D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9D6A255-7726-49C0-BC36-A535E07B7221}"/>
              </a:ext>
            </a:extLst>
          </p:cNvPr>
          <p:cNvSpPr>
            <a:spLocks noGrp="1"/>
          </p:cNvSpPr>
          <p:nvPr>
            <p:ph type="dt" sz="quarter" idx="10"/>
          </p:nvPr>
        </p:nvSpPr>
        <p:spPr/>
        <p:txBody>
          <a:bodyPr/>
          <a:lstStyle/>
          <a:p>
            <a:pPr>
              <a:defRPr/>
            </a:pPr>
            <a:fld id="{56378141-A500-42B6-987A-84EECF0AAACB}" type="datetime1">
              <a:rPr lang="en-US" smtClean="0"/>
              <a:t>6/20/2022</a:t>
            </a:fld>
            <a:endParaRPr lang="en-US"/>
          </a:p>
        </p:txBody>
      </p:sp>
      <p:sp>
        <p:nvSpPr>
          <p:cNvPr id="5" name="Footer Placeholder 4">
            <a:extLst>
              <a:ext uri="{FF2B5EF4-FFF2-40B4-BE49-F238E27FC236}">
                <a16:creationId xmlns:a16="http://schemas.microsoft.com/office/drawing/2014/main" xmlns="" id="{343B4CB7-0478-44F5-BFF8-F78DBDCBA6B2}"/>
              </a:ext>
            </a:extLst>
          </p:cNvPr>
          <p:cNvSpPr>
            <a:spLocks noGrp="1"/>
          </p:cNvSpPr>
          <p:nvPr>
            <p:ph type="ftr" sz="quarter" idx="11"/>
          </p:nvPr>
        </p:nvSpPr>
        <p:spPr>
          <a:xfrm>
            <a:off x="2514600" y="6324600"/>
            <a:ext cx="48768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F68C06A0-7E3C-4EEF-B042-E37AA800B0D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2017AAD-903D-44FB-A405-3461CBA9A40F}" type="slidenum">
              <a:rPr lang="en-US" altLang="en-US">
                <a:solidFill>
                  <a:srgbClr val="898989"/>
                </a:solidFill>
                <a:latin typeface="Calibri" panose="020F0502020204030204" pitchFamily="34" charset="0"/>
              </a:rPr>
              <a:pPr eaLnBrk="1" hangingPunct="1"/>
              <a:t>117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8B28CD9D-56B9-41D3-9502-F1443BA1665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MCQ</a:t>
            </a:r>
          </a:p>
        </p:txBody>
      </p:sp>
      <p:pic>
        <p:nvPicPr>
          <p:cNvPr id="66566" name="Picture 2" descr="E:\NIET\Project\xLogo11.png.pagespeed.ic.pydHLuCQEZ.png">
            <a:extLst>
              <a:ext uri="{FF2B5EF4-FFF2-40B4-BE49-F238E27FC236}">
                <a16:creationId xmlns:a16="http://schemas.microsoft.com/office/drawing/2014/main" xmlns="" id="{83C2495F-209E-4AC3-AD6C-2527C13E3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Rectangle 8">
            <a:extLst>
              <a:ext uri="{FF2B5EF4-FFF2-40B4-BE49-F238E27FC236}">
                <a16:creationId xmlns:a16="http://schemas.microsoft.com/office/drawing/2014/main" xmlns="" id="{10EFF2A3-D7FE-4DAD-B32F-9E4BD64C4B0C}"/>
              </a:ext>
            </a:extLst>
          </p:cNvPr>
          <p:cNvSpPr>
            <a:spLocks noChangeArrowheads="1"/>
          </p:cNvSpPr>
          <p:nvPr/>
        </p:nvSpPr>
        <p:spPr bwMode="auto">
          <a:xfrm>
            <a:off x="190500" y="790951"/>
            <a:ext cx="8763000" cy="592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dirty="0">
                <a:latin typeface="+mj-lt"/>
              </a:rPr>
              <a:t>      Q1 Kruskal’s algorithm is used to ______</a:t>
            </a:r>
            <a:br>
              <a:rPr lang="en-US" altLang="en-US" sz="2100" dirty="0">
                <a:latin typeface="+mj-lt"/>
              </a:rPr>
            </a:br>
            <a:r>
              <a:rPr lang="en-US" altLang="en-US" sz="2100" dirty="0">
                <a:latin typeface="+mj-lt"/>
              </a:rPr>
              <a:t>            (a) find minimum spanning tree</a:t>
            </a:r>
            <a:br>
              <a:rPr lang="en-US" altLang="en-US" sz="2100" dirty="0">
                <a:latin typeface="+mj-lt"/>
              </a:rPr>
            </a:br>
            <a:r>
              <a:rPr lang="en-US" altLang="en-US" sz="2100" dirty="0">
                <a:latin typeface="+mj-lt"/>
              </a:rPr>
              <a:t>             (b) find single source shortest path</a:t>
            </a:r>
            <a:br>
              <a:rPr lang="en-US" altLang="en-US" sz="2100" dirty="0">
                <a:latin typeface="+mj-lt"/>
              </a:rPr>
            </a:br>
            <a:r>
              <a:rPr lang="en-US" altLang="en-US" sz="2100" dirty="0">
                <a:latin typeface="+mj-lt"/>
              </a:rPr>
              <a:t>             (c) find all pair shortest path algorithm</a:t>
            </a:r>
            <a:br>
              <a:rPr lang="en-US" altLang="en-US" sz="2100" dirty="0">
                <a:latin typeface="+mj-lt"/>
              </a:rPr>
            </a:br>
            <a:r>
              <a:rPr lang="en-US" altLang="en-US" sz="2100" dirty="0">
                <a:latin typeface="+mj-lt"/>
              </a:rPr>
              <a:t>              (d) traverse the graph</a:t>
            </a:r>
          </a:p>
          <a:p>
            <a:pPr eaLnBrk="1" hangingPunct="1"/>
            <a:endParaRPr lang="en-US" altLang="en-US" sz="2100" dirty="0">
              <a:latin typeface="+mj-lt"/>
            </a:endParaRPr>
          </a:p>
          <a:p>
            <a:pPr eaLnBrk="1" hangingPunct="1"/>
            <a:r>
              <a:rPr lang="en-US" altLang="en-US" sz="2100" dirty="0">
                <a:latin typeface="+mj-lt"/>
              </a:rPr>
              <a:t>       Q2 Kruskal’s algorithm is a ______</a:t>
            </a:r>
            <a:br>
              <a:rPr lang="en-US" altLang="en-US" sz="2100" dirty="0">
                <a:latin typeface="+mj-lt"/>
              </a:rPr>
            </a:br>
            <a:r>
              <a:rPr lang="en-US" altLang="en-US" sz="2100" dirty="0">
                <a:latin typeface="+mj-lt"/>
              </a:rPr>
              <a:t>             (a) divide and conquer algorithm</a:t>
            </a:r>
            <a:br>
              <a:rPr lang="en-US" altLang="en-US" sz="2100" dirty="0">
                <a:latin typeface="+mj-lt"/>
              </a:rPr>
            </a:br>
            <a:r>
              <a:rPr lang="en-US" altLang="en-US" sz="2100" dirty="0">
                <a:latin typeface="+mj-lt"/>
              </a:rPr>
              <a:t>             (b) dynamic programming algorithm</a:t>
            </a:r>
            <a:br>
              <a:rPr lang="en-US" altLang="en-US" sz="2100" dirty="0">
                <a:latin typeface="+mj-lt"/>
              </a:rPr>
            </a:br>
            <a:r>
              <a:rPr lang="en-US" altLang="en-US" sz="2100" dirty="0">
                <a:latin typeface="+mj-lt"/>
              </a:rPr>
              <a:t>              (c) greedy algorithm</a:t>
            </a:r>
            <a:br>
              <a:rPr lang="en-US" altLang="en-US" sz="2100" dirty="0">
                <a:latin typeface="+mj-lt"/>
              </a:rPr>
            </a:br>
            <a:r>
              <a:rPr lang="en-US" altLang="en-US" sz="2100" dirty="0">
                <a:latin typeface="+mj-lt"/>
              </a:rPr>
              <a:t>              (d) approximation algorithm</a:t>
            </a:r>
          </a:p>
          <a:p>
            <a:pPr eaLnBrk="1" hangingPunct="1"/>
            <a:endParaRPr lang="en-US" altLang="en-US" sz="2100" dirty="0">
              <a:latin typeface="+mj-lt"/>
            </a:endParaRPr>
          </a:p>
          <a:p>
            <a:pPr eaLnBrk="1" hangingPunct="1"/>
            <a:r>
              <a:rPr lang="en-US" altLang="en-US" sz="2100" dirty="0">
                <a:latin typeface="+mj-lt"/>
              </a:rPr>
              <a:t>        Q3 Which of the following is true?</a:t>
            </a:r>
            <a:br>
              <a:rPr lang="en-US" altLang="en-US" sz="2100" dirty="0">
                <a:latin typeface="+mj-lt"/>
              </a:rPr>
            </a:br>
            <a:r>
              <a:rPr lang="en-US" altLang="en-US" sz="2100" dirty="0">
                <a:latin typeface="+mj-lt"/>
              </a:rPr>
              <a:t>              a) Prim’s algorithm initializes with a vertex</a:t>
            </a:r>
            <a:br>
              <a:rPr lang="en-US" altLang="en-US" sz="2100" dirty="0">
                <a:latin typeface="+mj-lt"/>
              </a:rPr>
            </a:br>
            <a:r>
              <a:rPr lang="en-US" altLang="en-US" sz="2100" dirty="0">
                <a:latin typeface="+mj-lt"/>
              </a:rPr>
              <a:t>              b) Prim’s algorithm initializes with a edge</a:t>
            </a:r>
            <a:br>
              <a:rPr lang="en-US" altLang="en-US" sz="2100" dirty="0">
                <a:latin typeface="+mj-lt"/>
              </a:rPr>
            </a:br>
            <a:r>
              <a:rPr lang="en-US" altLang="en-US" sz="2100" dirty="0">
                <a:latin typeface="+mj-lt"/>
              </a:rPr>
              <a:t>              c) Prim’s algorithm initializes with a vertex which has smallest edge</a:t>
            </a:r>
            <a:br>
              <a:rPr lang="en-US" altLang="en-US" sz="2100" dirty="0">
                <a:latin typeface="+mj-lt"/>
              </a:rPr>
            </a:br>
            <a:r>
              <a:rPr lang="en-US" altLang="en-US" sz="2100" dirty="0">
                <a:latin typeface="+mj-lt"/>
              </a:rPr>
              <a:t>              d) Prim’s algorithm initializes with a forest</a:t>
            </a:r>
          </a:p>
          <a:p>
            <a:pPr eaLnBrk="1" hangingPunct="1"/>
            <a:endParaRPr lang="en-US" altLang="en-US" sz="22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xmlns="" id="{57A368E2-8BE4-4C13-A359-A0F1AF651C8C}"/>
              </a:ext>
            </a:extLst>
          </p:cNvPr>
          <p:cNvSpPr>
            <a:spLocks noGrp="1"/>
          </p:cNvSpPr>
          <p:nvPr>
            <p:ph idx="1"/>
          </p:nvPr>
        </p:nvSpPr>
        <p:spPr>
          <a:xfrm>
            <a:off x="533400" y="838200"/>
            <a:ext cx="8382000" cy="5334000"/>
          </a:xfrm>
        </p:spPr>
        <p:txBody>
          <a:bodyPr/>
          <a:lstStyle/>
          <a:p>
            <a:pPr eaLnBrk="1" hangingPunct="1">
              <a:buFont typeface="Arial" panose="020B0604020202020204" pitchFamily="34" charset="0"/>
              <a:buNone/>
            </a:pPr>
            <a:r>
              <a:rPr lang="en-US" altLang="en-US" sz="2200" dirty="0"/>
              <a:t>Q4 Prim’s algorithm is a ______</a:t>
            </a:r>
            <a:br>
              <a:rPr lang="en-US" altLang="en-US" sz="2200" dirty="0"/>
            </a:br>
            <a:r>
              <a:rPr lang="en-US" altLang="en-US" sz="2200" dirty="0"/>
              <a:t>(a) Divide and conquer algorithm</a:t>
            </a:r>
            <a:br>
              <a:rPr lang="en-US" altLang="en-US" sz="2200" dirty="0"/>
            </a:br>
            <a:r>
              <a:rPr lang="en-US" altLang="en-US" sz="2200" dirty="0"/>
              <a:t>(b) Greedy algorithm</a:t>
            </a:r>
            <a:br>
              <a:rPr lang="en-US" altLang="en-US" sz="2200" dirty="0"/>
            </a:br>
            <a:r>
              <a:rPr lang="en-US" altLang="en-US" sz="2200" dirty="0"/>
              <a:t>(c) Dynamic Programming</a:t>
            </a:r>
            <a:br>
              <a:rPr lang="en-US" altLang="en-US" sz="2200" dirty="0"/>
            </a:br>
            <a:r>
              <a:rPr lang="en-US" altLang="en-US" sz="2200" dirty="0"/>
              <a:t>(d) Approximation algorithm</a:t>
            </a:r>
          </a:p>
          <a:p>
            <a:pPr eaLnBrk="1" hangingPunct="1">
              <a:buFont typeface="Arial" panose="020B0604020202020204" pitchFamily="34" charset="0"/>
              <a:buNone/>
            </a:pPr>
            <a:r>
              <a:rPr lang="en-US" altLang="en-US" sz="2200" dirty="0"/>
              <a:t>Q5</a:t>
            </a:r>
            <a:r>
              <a:rPr lang="en-US" altLang="en-US" sz="2400" dirty="0"/>
              <a:t> </a:t>
            </a:r>
            <a:r>
              <a:rPr lang="en-US" altLang="en-US" sz="2200" dirty="0"/>
              <a:t>Dijkstra’s Algorithm is used to solve _____________ problems.</a:t>
            </a:r>
            <a:br>
              <a:rPr lang="en-US" altLang="en-US" sz="2200" dirty="0"/>
            </a:br>
            <a:r>
              <a:rPr lang="en-US" altLang="en-US" sz="2200" dirty="0"/>
              <a:t>(a) All pair shortest path</a:t>
            </a:r>
            <a:br>
              <a:rPr lang="en-US" altLang="en-US" sz="2200" dirty="0"/>
            </a:br>
            <a:r>
              <a:rPr lang="en-US" altLang="en-US" sz="2200" dirty="0"/>
              <a:t>(b) Single source shortest path</a:t>
            </a:r>
            <a:br>
              <a:rPr lang="en-US" altLang="en-US" sz="2200" dirty="0"/>
            </a:br>
            <a:r>
              <a:rPr lang="en-US" altLang="en-US" sz="2200" dirty="0"/>
              <a:t>(c) Network flow</a:t>
            </a:r>
            <a:br>
              <a:rPr lang="en-US" altLang="en-US" sz="2200" dirty="0"/>
            </a:br>
            <a:r>
              <a:rPr lang="en-US" altLang="en-US" sz="2200" dirty="0"/>
              <a:t>(d) Sorting</a:t>
            </a:r>
          </a:p>
          <a:p>
            <a:pPr eaLnBrk="1" hangingPunct="1">
              <a:buFont typeface="Arial" panose="020B0604020202020204" pitchFamily="34" charset="0"/>
              <a:buNone/>
            </a:pPr>
            <a:r>
              <a:rPr lang="en-US" altLang="en-US" sz="2200" dirty="0"/>
              <a:t>Q6 Dijkstra’s Algorithm cannot be applied on ______________</a:t>
            </a:r>
            <a:br>
              <a:rPr lang="en-US" altLang="en-US" sz="2200" dirty="0"/>
            </a:br>
            <a:r>
              <a:rPr lang="en-US" altLang="en-US" sz="2200" dirty="0"/>
              <a:t>(a) Directed and weighted graphs</a:t>
            </a:r>
            <a:br>
              <a:rPr lang="en-US" altLang="en-US" sz="2200" dirty="0"/>
            </a:br>
            <a:r>
              <a:rPr lang="en-US" altLang="en-US" sz="2200" dirty="0"/>
              <a:t>(b) Graphs having negative weight function</a:t>
            </a:r>
            <a:br>
              <a:rPr lang="en-US" altLang="en-US" sz="2200" dirty="0"/>
            </a:br>
            <a:r>
              <a:rPr lang="en-US" altLang="en-US" sz="2200" dirty="0"/>
              <a:t>(c) Unweighted graphs</a:t>
            </a:r>
            <a:br>
              <a:rPr lang="en-US" altLang="en-US" sz="2200" dirty="0"/>
            </a:br>
            <a:r>
              <a:rPr lang="en-US" altLang="en-US" sz="2200" dirty="0"/>
              <a:t>(d) Undirected and unweighted graphs</a:t>
            </a:r>
          </a:p>
        </p:txBody>
      </p:sp>
      <p:sp>
        <p:nvSpPr>
          <p:cNvPr id="4" name="Date Placeholder 3">
            <a:extLst>
              <a:ext uri="{FF2B5EF4-FFF2-40B4-BE49-F238E27FC236}">
                <a16:creationId xmlns:a16="http://schemas.microsoft.com/office/drawing/2014/main" xmlns="" id="{BB518493-E61D-44F4-870C-FCE2DE96299C}"/>
              </a:ext>
            </a:extLst>
          </p:cNvPr>
          <p:cNvSpPr>
            <a:spLocks noGrp="1"/>
          </p:cNvSpPr>
          <p:nvPr>
            <p:ph type="dt" sz="quarter" idx="10"/>
          </p:nvPr>
        </p:nvSpPr>
        <p:spPr/>
        <p:txBody>
          <a:bodyPr/>
          <a:lstStyle/>
          <a:p>
            <a:pPr>
              <a:defRPr/>
            </a:pPr>
            <a:fld id="{A123C6FB-0EA7-472C-A8AD-DEE8A6C2E867}" type="datetime1">
              <a:rPr lang="en-US" smtClean="0"/>
              <a:t>6/20/2022</a:t>
            </a:fld>
            <a:endParaRPr lang="en-US"/>
          </a:p>
        </p:txBody>
      </p:sp>
      <p:sp>
        <p:nvSpPr>
          <p:cNvPr id="5" name="Footer Placeholder 4">
            <a:extLst>
              <a:ext uri="{FF2B5EF4-FFF2-40B4-BE49-F238E27FC236}">
                <a16:creationId xmlns:a16="http://schemas.microsoft.com/office/drawing/2014/main" xmlns="" id="{92E94C0E-7DCD-4DC1-AA0E-937BF5C03244}"/>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C15771FC-35AD-402D-B057-109C9579103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3455E82-4002-48FE-80FB-E730B833C723}" type="slidenum">
              <a:rPr lang="en-US" altLang="en-US">
                <a:solidFill>
                  <a:srgbClr val="898989"/>
                </a:solidFill>
                <a:latin typeface="Calibri" panose="020F0502020204030204" pitchFamily="34" charset="0"/>
              </a:rPr>
              <a:pPr eaLnBrk="1" hangingPunct="1"/>
              <a:t>118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88AF7AF3-60F0-436C-BE6C-4D41A1B308E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MCQ</a:t>
            </a:r>
          </a:p>
        </p:txBody>
      </p:sp>
      <p:pic>
        <p:nvPicPr>
          <p:cNvPr id="64519" name="Picture 2" descr="E:\NIET\Project\xLogo11.png.pagespeed.ic.pydHLuCQEZ.png">
            <a:extLst>
              <a:ext uri="{FF2B5EF4-FFF2-40B4-BE49-F238E27FC236}">
                <a16:creationId xmlns:a16="http://schemas.microsoft.com/office/drawing/2014/main" xmlns="" id="{4D604767-9087-48FC-9B9A-3901F8562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0745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xmlns="" id="{57A368E2-8BE4-4C13-A359-A0F1AF651C8C}"/>
              </a:ext>
            </a:extLst>
          </p:cNvPr>
          <p:cNvSpPr>
            <a:spLocks noGrp="1"/>
          </p:cNvSpPr>
          <p:nvPr>
            <p:ph idx="1"/>
          </p:nvPr>
        </p:nvSpPr>
        <p:spPr>
          <a:xfrm>
            <a:off x="533400" y="838200"/>
            <a:ext cx="8382000" cy="5334000"/>
          </a:xfrm>
        </p:spPr>
        <p:txBody>
          <a:bodyPr>
            <a:normAutofit/>
          </a:bodyPr>
          <a:lstStyle/>
          <a:p>
            <a:pPr>
              <a:buNone/>
            </a:pPr>
            <a:r>
              <a:rPr lang="en-US" altLang="en-US" sz="2200" dirty="0"/>
              <a:t>Q7 </a:t>
            </a:r>
            <a:r>
              <a:rPr lang="en-IN" sz="2200" dirty="0"/>
              <a:t>Which of the following methods can be used to solve the Knapsack problem?</a:t>
            </a:r>
            <a:br>
              <a:rPr lang="en-IN" sz="2200" dirty="0"/>
            </a:br>
            <a:r>
              <a:rPr lang="en-IN" sz="2200" dirty="0"/>
              <a:t>a) Brute force algorithm</a:t>
            </a:r>
            <a:br>
              <a:rPr lang="en-IN" sz="2200" dirty="0"/>
            </a:br>
            <a:r>
              <a:rPr lang="en-IN" sz="2200" dirty="0"/>
              <a:t>b) Recursion</a:t>
            </a:r>
            <a:br>
              <a:rPr lang="en-IN" sz="2200" dirty="0"/>
            </a:br>
            <a:r>
              <a:rPr lang="en-IN" sz="2200" dirty="0"/>
              <a:t>c) Dynamic programming</a:t>
            </a:r>
            <a:br>
              <a:rPr lang="en-IN" sz="2200" dirty="0"/>
            </a:br>
            <a:r>
              <a:rPr lang="en-IN" sz="2200" dirty="0"/>
              <a:t>d) Brute force, Recursion and Dynamic Programming</a:t>
            </a:r>
          </a:p>
          <a:p>
            <a:pPr>
              <a:buNone/>
            </a:pPr>
            <a:r>
              <a:rPr lang="en-US" altLang="en-US" sz="2200" dirty="0"/>
              <a:t>Q8</a:t>
            </a:r>
            <a:r>
              <a:rPr lang="en-US" altLang="en-US" sz="2400" dirty="0"/>
              <a:t> </a:t>
            </a:r>
            <a:r>
              <a:rPr lang="en-IN" sz="2200" dirty="0"/>
              <a:t>The 0-1 Knapsack problem can be solved using Greedy algorithm.</a:t>
            </a:r>
            <a:br>
              <a:rPr lang="en-IN" sz="2200" dirty="0"/>
            </a:br>
            <a:r>
              <a:rPr lang="en-IN" sz="2200" dirty="0"/>
              <a:t>a) True</a:t>
            </a:r>
            <a:br>
              <a:rPr lang="en-IN" sz="2200" dirty="0"/>
            </a:br>
            <a:r>
              <a:rPr lang="en-IN" sz="2200" dirty="0"/>
              <a:t>b) False</a:t>
            </a:r>
          </a:p>
        </p:txBody>
      </p:sp>
      <p:sp>
        <p:nvSpPr>
          <p:cNvPr id="4" name="Date Placeholder 3">
            <a:extLst>
              <a:ext uri="{FF2B5EF4-FFF2-40B4-BE49-F238E27FC236}">
                <a16:creationId xmlns:a16="http://schemas.microsoft.com/office/drawing/2014/main" xmlns="" id="{BB518493-E61D-44F4-870C-FCE2DE96299C}"/>
              </a:ext>
            </a:extLst>
          </p:cNvPr>
          <p:cNvSpPr>
            <a:spLocks noGrp="1"/>
          </p:cNvSpPr>
          <p:nvPr>
            <p:ph type="dt" sz="quarter" idx="10"/>
          </p:nvPr>
        </p:nvSpPr>
        <p:spPr/>
        <p:txBody>
          <a:bodyPr/>
          <a:lstStyle/>
          <a:p>
            <a:pPr>
              <a:defRPr/>
            </a:pPr>
            <a:fld id="{A7A5861C-0A21-42A1-AA70-6E50F8E38B0D}" type="datetime1">
              <a:rPr lang="en-US" smtClean="0"/>
              <a:t>6/20/2022</a:t>
            </a:fld>
            <a:endParaRPr lang="en-US"/>
          </a:p>
        </p:txBody>
      </p:sp>
      <p:sp>
        <p:nvSpPr>
          <p:cNvPr id="5" name="Footer Placeholder 4">
            <a:extLst>
              <a:ext uri="{FF2B5EF4-FFF2-40B4-BE49-F238E27FC236}">
                <a16:creationId xmlns:a16="http://schemas.microsoft.com/office/drawing/2014/main" xmlns="" id="{92E94C0E-7DCD-4DC1-AA0E-937BF5C03244}"/>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C15771FC-35AD-402D-B057-109C9579103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3455E82-4002-48FE-80FB-E730B833C723}" type="slidenum">
              <a:rPr lang="en-US" altLang="en-US">
                <a:solidFill>
                  <a:srgbClr val="898989"/>
                </a:solidFill>
                <a:latin typeface="Calibri" panose="020F0502020204030204" pitchFamily="34" charset="0"/>
              </a:rPr>
              <a:pPr eaLnBrk="1" hangingPunct="1"/>
              <a:t>119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88AF7AF3-60F0-436C-BE6C-4D41A1B308E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MCQ</a:t>
            </a:r>
          </a:p>
        </p:txBody>
      </p:sp>
      <p:pic>
        <p:nvPicPr>
          <p:cNvPr id="64519" name="Picture 2" descr="E:\NIET\Project\xLogo11.png.pagespeed.ic.pydHLuCQEZ.png">
            <a:extLst>
              <a:ext uri="{FF2B5EF4-FFF2-40B4-BE49-F238E27FC236}">
                <a16:creationId xmlns:a16="http://schemas.microsoft.com/office/drawing/2014/main" xmlns="" id="{4D604767-9087-48FC-9B9A-3901F8562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3266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6C269D1B-1C71-46D4-97DD-E9E98F1F98FA}"/>
              </a:ext>
            </a:extLst>
          </p:cNvPr>
          <p:cNvSpPr txBox="1">
            <a:spLocks noGrp="1"/>
          </p:cNvSpPr>
          <p:nvPr>
            <p:ph type="title"/>
          </p:nvPr>
        </p:nvSpPr>
        <p:spPr>
          <a:xfrm>
            <a:off x="1785938" y="0"/>
            <a:ext cx="7358062" cy="714375"/>
          </a:xfrm>
        </p:spPr>
        <p:style>
          <a:lnRef idx="1">
            <a:schemeClr val="accent5"/>
          </a:lnRef>
          <a:fillRef idx="2">
            <a:schemeClr val="accent5"/>
          </a:fillRef>
          <a:effectRef idx="1">
            <a:schemeClr val="accent5"/>
          </a:effectRef>
          <a:fontRef idx="minor">
            <a:schemeClr val="dk1"/>
          </a:fontRef>
        </p:style>
        <p:txBody>
          <a:bodyPr lIns="91440" tIns="45720" rIns="91440" bIns="45720" rtlCol="0"/>
          <a:lstStyle/>
          <a:p>
            <a:pPr eaLnBrk="1" fontAlgn="auto" hangingPunct="1">
              <a:spcBef>
                <a:spcPct val="0"/>
              </a:spcBef>
              <a:buClrTx/>
              <a:buSzTx/>
              <a:buFontTx/>
              <a:buNone/>
              <a:defRPr/>
            </a:pPr>
            <a:r>
              <a:rPr lang="en-US" sz="3200" kern="1200" dirty="0">
                <a:latin typeface="Times New Roman" pitchFamily="18" charset="0"/>
                <a:cs typeface="Times New Roman" pitchFamily="18" charset="0"/>
                <a:sym typeface="Arial" charset="0"/>
              </a:rPr>
              <a:t>Result Analysis</a:t>
            </a:r>
          </a:p>
        </p:txBody>
      </p:sp>
      <p:sp>
        <p:nvSpPr>
          <p:cNvPr id="52229" name="Footer Placeholder 4">
            <a:extLst>
              <a:ext uri="{FF2B5EF4-FFF2-40B4-BE49-F238E27FC236}">
                <a16:creationId xmlns:a16="http://schemas.microsoft.com/office/drawing/2014/main" xmlns="" id="{D13FEE09-441B-4F95-96A6-91181D72A552}"/>
              </a:ext>
            </a:extLst>
          </p:cNvPr>
          <p:cNvSpPr>
            <a:spLocks noGrp="1"/>
          </p:cNvSpPr>
          <p:nvPr>
            <p:ph type="ftr" sz="quarter" idx="12"/>
          </p:nvPr>
        </p:nvSpPr>
        <p:spPr>
          <a:xfrm>
            <a:off x="2514600" y="6356350"/>
            <a:ext cx="4191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Font typeface="Arial" panose="020B0604020202020204" pitchFamily="34" charset="0"/>
              <a:buNone/>
            </a:pPr>
            <a:r>
              <a:rPr lang="fr-FR" altLang="en-US" sz="1200" smtClean="0">
                <a:solidFill>
                  <a:srgbClr val="888888"/>
                </a:solidFill>
                <a:latin typeface="Calibri" panose="020F0502020204030204" pitchFamily="34" charset="0"/>
                <a:sym typeface="Calibri" panose="020F0502020204030204" pitchFamily="34" charset="0"/>
              </a:rPr>
              <a:t>Sachin Singh   DAA        Unit III</a:t>
            </a:r>
            <a:endParaRPr lang="en-US" altLang="en-US" sz="1200">
              <a:solidFill>
                <a:srgbClr val="888888"/>
              </a:solidFill>
              <a:latin typeface="Calibri" panose="020F0502020204030204" pitchFamily="34" charset="0"/>
              <a:sym typeface="Calibri" panose="020F0502020204030204" pitchFamily="34" charset="0"/>
            </a:endParaRPr>
          </a:p>
        </p:txBody>
      </p:sp>
      <p:sp>
        <p:nvSpPr>
          <p:cNvPr id="52230" name="Slide Number Placeholder 8">
            <a:extLst>
              <a:ext uri="{FF2B5EF4-FFF2-40B4-BE49-F238E27FC236}">
                <a16:creationId xmlns:a16="http://schemas.microsoft.com/office/drawing/2014/main" xmlns="" id="{D79C5C8A-AFC2-4C7D-99A7-FECD9C2BCD46}"/>
              </a:ext>
            </a:extLst>
          </p:cNvPr>
          <p:cNvSpPr>
            <a:spLocks noGrp="1"/>
          </p:cNvSpPr>
          <p:nvPr>
            <p:ph type="sldNum" sz="quarter" idx="4294967295"/>
          </p:nvPr>
        </p:nvSpPr>
        <p:spPr bwMode="auto">
          <a:xfrm>
            <a:off x="7239000" y="6320008"/>
            <a:ext cx="1651782"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12</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2231" name="Date Placeholder 7">
            <a:extLst>
              <a:ext uri="{FF2B5EF4-FFF2-40B4-BE49-F238E27FC236}">
                <a16:creationId xmlns:a16="http://schemas.microsoft.com/office/drawing/2014/main" xmlns="" id="{C9161480-6915-48B2-AA7C-B24B1C3239FE}"/>
              </a:ext>
            </a:extLst>
          </p:cNvPr>
          <p:cNvSpPr>
            <a:spLocks noGrp="1"/>
          </p:cNvSpPr>
          <p:nvPr>
            <p:ph type="dt" sz="quarter" idx="11"/>
          </p:nvPr>
        </p:nvSpPr>
        <p:spPr>
          <a:xfrm>
            <a:off x="838200" y="6356350"/>
            <a:ext cx="518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F584BF50-3732-4B41-8485-D42916A888B3}" type="datetime1">
              <a:rPr lang="en-US" altLang="en-US" sz="1200" smtClean="0">
                <a:solidFill>
                  <a:srgbClr val="888888"/>
                </a:solidFill>
                <a:latin typeface="Calibri" panose="020F0502020204030204" pitchFamily="34" charset="0"/>
                <a:sym typeface="Calibri" panose="020F0502020204030204" pitchFamily="34" charset="0"/>
              </a:rPr>
              <a:t>6/20/2022</a:t>
            </a:fld>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8" name="Picture 7">
            <a:extLst>
              <a:ext uri="{FF2B5EF4-FFF2-40B4-BE49-F238E27FC236}">
                <a16:creationId xmlns:a16="http://schemas.microsoft.com/office/drawing/2014/main" xmlns="" id="{CDB1F6B5-4FD2-4335-B29D-A22D58C63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447800" cy="581757"/>
          </a:xfrm>
          <a:prstGeom prst="rect">
            <a:avLst/>
          </a:prstGeom>
        </p:spPr>
      </p:pic>
    </p:spTree>
    <p:extLst>
      <p:ext uri="{BB962C8B-B14F-4D97-AF65-F5344CB8AC3E}">
        <p14:creationId xmlns:p14="http://schemas.microsoft.com/office/powerpoint/2010/main" val="33540993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Papers(2021-2022)</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 xmlns:a16="http://schemas.microsoft.com/office/drawing/2014/main" id="{A8221AA5-7E64-93F7-A94D-3FE62489CB95}"/>
              </a:ext>
            </a:extLst>
          </p:cNvPr>
          <p:cNvPicPr>
            <a:picLocks noChangeAspect="1"/>
          </p:cNvPicPr>
          <p:nvPr/>
        </p:nvPicPr>
        <p:blipFill>
          <a:blip r:embed="rId3"/>
          <a:stretch>
            <a:fillRect/>
          </a:stretch>
        </p:blipFill>
        <p:spPr>
          <a:xfrm>
            <a:off x="152400" y="751692"/>
            <a:ext cx="8763000" cy="5613125"/>
          </a:xfrm>
          <a:prstGeom prst="rect">
            <a:avLst/>
          </a:prstGeom>
        </p:spPr>
      </p:pic>
    </p:spTree>
    <p:extLst>
      <p:ext uri="{BB962C8B-B14F-4D97-AF65-F5344CB8AC3E}">
        <p14:creationId xmlns:p14="http://schemas.microsoft.com/office/powerpoint/2010/main" val="25560917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a:t>
            </a:r>
            <a:r>
              <a:rPr kumimoji="0" lang="en-US" sz="3000" b="0" i="0" u="none" strike="noStrike" kern="1200" cap="none" spc="0" normalizeH="0" noProof="0" dirty="0" smtClean="0">
                <a:ln>
                  <a:noFill/>
                </a:ln>
                <a:solidFill>
                  <a:schemeClr val="dk1"/>
                </a:solidFill>
                <a:effectLst/>
                <a:uLnTx/>
                <a:uFillTx/>
                <a:latin typeface="+mn-lt"/>
                <a:ea typeface="+mn-ea"/>
                <a:cs typeface="+mn-cs"/>
              </a:rPr>
              <a:t>Papers(2021-2022)</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 xmlns:a16="http://schemas.microsoft.com/office/drawing/2014/main" id="{E966E5AB-024C-E107-B03B-396B968EDF68}"/>
              </a:ext>
            </a:extLst>
          </p:cNvPr>
          <p:cNvPicPr>
            <a:picLocks noChangeAspect="1"/>
          </p:cNvPicPr>
          <p:nvPr/>
        </p:nvPicPr>
        <p:blipFill>
          <a:blip r:embed="rId3"/>
          <a:stretch>
            <a:fillRect/>
          </a:stretch>
        </p:blipFill>
        <p:spPr>
          <a:xfrm>
            <a:off x="228600" y="1066801"/>
            <a:ext cx="8686799" cy="5420912"/>
          </a:xfrm>
          <a:prstGeom prst="rect">
            <a:avLst/>
          </a:prstGeom>
        </p:spPr>
      </p:pic>
    </p:spTree>
    <p:extLst>
      <p:ext uri="{BB962C8B-B14F-4D97-AF65-F5344CB8AC3E}">
        <p14:creationId xmlns:p14="http://schemas.microsoft.com/office/powerpoint/2010/main" val="1085204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a:t>
            </a:r>
            <a:r>
              <a:rPr kumimoji="0" lang="en-US" sz="3000" b="0" i="0" u="none" strike="noStrike" kern="1200" cap="none" spc="0" normalizeH="0" noProof="0" dirty="0" smtClean="0">
                <a:ln>
                  <a:noFill/>
                </a:ln>
                <a:solidFill>
                  <a:schemeClr val="dk1"/>
                </a:solidFill>
                <a:effectLst/>
                <a:uLnTx/>
                <a:uFillTx/>
                <a:latin typeface="+mn-lt"/>
                <a:ea typeface="+mn-ea"/>
                <a:cs typeface="+mn-cs"/>
              </a:rPr>
              <a:t>Papers(2021-2022)</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 xmlns:a16="http://schemas.microsoft.com/office/drawing/2014/main" id="{B4E5ECD9-83E0-66E3-302D-0356523E8412}"/>
              </a:ext>
            </a:extLst>
          </p:cNvPr>
          <p:cNvPicPr>
            <a:picLocks noChangeAspect="1"/>
          </p:cNvPicPr>
          <p:nvPr/>
        </p:nvPicPr>
        <p:blipFill>
          <a:blip r:embed="rId3"/>
          <a:stretch>
            <a:fillRect/>
          </a:stretch>
        </p:blipFill>
        <p:spPr>
          <a:xfrm>
            <a:off x="0" y="685800"/>
            <a:ext cx="9144000" cy="5539188"/>
          </a:xfrm>
          <a:prstGeom prst="rect">
            <a:avLst/>
          </a:prstGeom>
        </p:spPr>
      </p:pic>
    </p:spTree>
    <p:extLst>
      <p:ext uri="{BB962C8B-B14F-4D97-AF65-F5344CB8AC3E}">
        <p14:creationId xmlns:p14="http://schemas.microsoft.com/office/powerpoint/2010/main" val="913095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a:t>
            </a:r>
            <a:r>
              <a:rPr kumimoji="0" lang="en-US" sz="3000" b="0" i="0" u="none" strike="noStrike" kern="1200" cap="none" spc="0" normalizeH="0" noProof="0" dirty="0" smtClean="0">
                <a:ln>
                  <a:noFill/>
                </a:ln>
                <a:solidFill>
                  <a:schemeClr val="dk1"/>
                </a:solidFill>
                <a:effectLst/>
                <a:uLnTx/>
                <a:uFillTx/>
                <a:latin typeface="+mn-lt"/>
                <a:ea typeface="+mn-ea"/>
                <a:cs typeface="+mn-cs"/>
              </a:rPr>
              <a:t>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 xmlns:a16="http://schemas.microsoft.com/office/drawing/2014/main" id="{85B6B1E9-DC06-1DCC-975F-FCAF46138F53}"/>
              </a:ext>
            </a:extLst>
          </p:cNvPr>
          <p:cNvPicPr>
            <a:picLocks noChangeAspect="1"/>
          </p:cNvPicPr>
          <p:nvPr/>
        </p:nvPicPr>
        <p:blipFill>
          <a:blip r:embed="rId3"/>
          <a:stretch>
            <a:fillRect/>
          </a:stretch>
        </p:blipFill>
        <p:spPr>
          <a:xfrm>
            <a:off x="37467" y="817163"/>
            <a:ext cx="9069066" cy="5522130"/>
          </a:xfrm>
          <a:prstGeom prst="rect">
            <a:avLst/>
          </a:prstGeom>
        </p:spPr>
      </p:pic>
    </p:spTree>
    <p:extLst>
      <p:ext uri="{BB962C8B-B14F-4D97-AF65-F5344CB8AC3E}">
        <p14:creationId xmlns:p14="http://schemas.microsoft.com/office/powerpoint/2010/main" val="24253203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a:t>
            </a:r>
            <a:r>
              <a:rPr kumimoji="0" lang="en-US" sz="3000" b="0" i="0" u="none" strike="noStrike" kern="1200" cap="none" spc="0" normalizeH="0" noProof="0" dirty="0" smtClean="0">
                <a:ln>
                  <a:noFill/>
                </a:ln>
                <a:solidFill>
                  <a:schemeClr val="dk1"/>
                </a:solidFill>
                <a:effectLst/>
                <a:uLnTx/>
                <a:uFillTx/>
                <a:latin typeface="+mn-lt"/>
                <a:ea typeface="+mn-ea"/>
                <a:cs typeface="+mn-cs"/>
              </a:rPr>
              <a:t>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 xmlns:a16="http://schemas.microsoft.com/office/drawing/2014/main" id="{9F405816-B3D6-CDEC-C396-A096F260A765}"/>
              </a:ext>
            </a:extLst>
          </p:cNvPr>
          <p:cNvPicPr>
            <a:picLocks noChangeAspect="1"/>
          </p:cNvPicPr>
          <p:nvPr/>
        </p:nvPicPr>
        <p:blipFill>
          <a:blip r:embed="rId3"/>
          <a:stretch>
            <a:fillRect/>
          </a:stretch>
        </p:blipFill>
        <p:spPr>
          <a:xfrm>
            <a:off x="275625" y="1318918"/>
            <a:ext cx="8592749" cy="4220164"/>
          </a:xfrm>
          <a:prstGeom prst="rect">
            <a:avLst/>
          </a:prstGeom>
        </p:spPr>
      </p:pic>
    </p:spTree>
    <p:extLst>
      <p:ext uri="{BB962C8B-B14F-4D97-AF65-F5344CB8AC3E}">
        <p14:creationId xmlns:p14="http://schemas.microsoft.com/office/powerpoint/2010/main" val="1385595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243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a:t>
            </a:r>
            <a:r>
              <a:rPr kumimoji="0" lang="en-US" sz="3000" b="0" i="0" u="none" strike="noStrike" kern="1200" cap="none" spc="0" normalizeH="0" noProof="0" dirty="0" smtClean="0">
                <a:ln>
                  <a:noFill/>
                </a:ln>
                <a:solidFill>
                  <a:schemeClr val="dk1"/>
                </a:solidFill>
                <a:effectLst/>
                <a:uLnTx/>
                <a:uFillTx/>
                <a:latin typeface="+mn-lt"/>
                <a:ea typeface="+mn-ea"/>
                <a:cs typeface="+mn-cs"/>
              </a:rPr>
              <a:t>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4320"/>
            <a:ext cx="1447800" cy="817163"/>
          </a:xfrm>
          <a:prstGeom prst="rect">
            <a:avLst/>
          </a:prstGeom>
          <a:noFill/>
        </p:spPr>
      </p:pic>
      <p:pic>
        <p:nvPicPr>
          <p:cNvPr id="9" name="Picture 8">
            <a:extLst>
              <a:ext uri="{FF2B5EF4-FFF2-40B4-BE49-F238E27FC236}">
                <a16:creationId xmlns="" xmlns:a16="http://schemas.microsoft.com/office/drawing/2014/main" id="{599AA64B-52A7-14BA-271F-82BE738B16D8}"/>
              </a:ext>
            </a:extLst>
          </p:cNvPr>
          <p:cNvPicPr>
            <a:picLocks noChangeAspect="1"/>
          </p:cNvPicPr>
          <p:nvPr/>
        </p:nvPicPr>
        <p:blipFill>
          <a:blip r:embed="rId3"/>
          <a:stretch>
            <a:fillRect/>
          </a:stretch>
        </p:blipFill>
        <p:spPr>
          <a:xfrm>
            <a:off x="62089" y="713873"/>
            <a:ext cx="8700911" cy="5724400"/>
          </a:xfrm>
          <a:prstGeom prst="rect">
            <a:avLst/>
          </a:prstGeom>
        </p:spPr>
      </p:pic>
    </p:spTree>
    <p:extLst>
      <p:ext uri="{BB962C8B-B14F-4D97-AF65-F5344CB8AC3E}">
        <p14:creationId xmlns:p14="http://schemas.microsoft.com/office/powerpoint/2010/main" val="29641588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a:t>
            </a:r>
            <a:r>
              <a:rPr kumimoji="0" lang="en-US" sz="3000" b="0" i="0" u="none" strike="noStrike" kern="1200" cap="none" spc="0" normalizeH="0" noProof="0" dirty="0" smtClean="0">
                <a:ln>
                  <a:noFill/>
                </a:ln>
                <a:solidFill>
                  <a:schemeClr val="dk1"/>
                </a:solidFill>
                <a:effectLst/>
                <a:uLnTx/>
                <a:uFillTx/>
                <a:latin typeface="+mn-lt"/>
                <a:ea typeface="+mn-ea"/>
                <a:cs typeface="+mn-cs"/>
              </a:rPr>
              <a:t>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 xmlns:a16="http://schemas.microsoft.com/office/drawing/2014/main" id="{68C75AED-9A3B-8709-9126-4F431A908A7A}"/>
              </a:ext>
            </a:extLst>
          </p:cNvPr>
          <p:cNvPicPr>
            <a:picLocks noChangeAspect="1"/>
          </p:cNvPicPr>
          <p:nvPr/>
        </p:nvPicPr>
        <p:blipFill>
          <a:blip r:embed="rId3"/>
          <a:stretch>
            <a:fillRect/>
          </a:stretch>
        </p:blipFill>
        <p:spPr>
          <a:xfrm>
            <a:off x="494731" y="609206"/>
            <a:ext cx="8154538" cy="5639587"/>
          </a:xfrm>
          <a:prstGeom prst="rect">
            <a:avLst/>
          </a:prstGeom>
        </p:spPr>
      </p:pic>
    </p:spTree>
    <p:extLst>
      <p:ext uri="{BB962C8B-B14F-4D97-AF65-F5344CB8AC3E}">
        <p14:creationId xmlns:p14="http://schemas.microsoft.com/office/powerpoint/2010/main" val="18168393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 xmlns:a16="http://schemas.microsoft.com/office/drawing/2014/main" id="{4F29DDF3-D935-C90E-33FF-27FC12BA1515}"/>
              </a:ext>
            </a:extLst>
          </p:cNvPr>
          <p:cNvPicPr>
            <a:picLocks noChangeAspect="1"/>
          </p:cNvPicPr>
          <p:nvPr/>
        </p:nvPicPr>
        <p:blipFill>
          <a:blip r:embed="rId3"/>
          <a:stretch>
            <a:fillRect/>
          </a:stretch>
        </p:blipFill>
        <p:spPr>
          <a:xfrm>
            <a:off x="299441" y="818785"/>
            <a:ext cx="8545118" cy="5220429"/>
          </a:xfrm>
          <a:prstGeom prst="rect">
            <a:avLst/>
          </a:prstGeom>
        </p:spPr>
      </p:pic>
    </p:spTree>
    <p:extLst>
      <p:ext uri="{BB962C8B-B14F-4D97-AF65-F5344CB8AC3E}">
        <p14:creationId xmlns:p14="http://schemas.microsoft.com/office/powerpoint/2010/main" val="24385718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ED13A55-A1E5-4AAA-97B3-B94126D7A99C}"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8" name="Picture 17">
            <a:extLst>
              <a:ext uri="{FF2B5EF4-FFF2-40B4-BE49-F238E27FC236}">
                <a16:creationId xmlns:a16="http://schemas.microsoft.com/office/drawing/2014/main" xmlns="" id="{136605B1-7C6C-46BB-8C34-BCE26CBDB7CB}"/>
              </a:ext>
            </a:extLst>
          </p:cNvPr>
          <p:cNvPicPr>
            <a:picLocks noChangeAspect="1"/>
          </p:cNvPicPr>
          <p:nvPr/>
        </p:nvPicPr>
        <p:blipFill>
          <a:blip r:embed="rId3"/>
          <a:stretch>
            <a:fillRect/>
          </a:stretch>
        </p:blipFill>
        <p:spPr>
          <a:xfrm>
            <a:off x="0" y="1704068"/>
            <a:ext cx="9144000" cy="386499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337CE6-BB58-4813-BD66-319EDAD44526}"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 name="Picture 10">
            <a:extLst>
              <a:ext uri="{FF2B5EF4-FFF2-40B4-BE49-F238E27FC236}">
                <a16:creationId xmlns:a16="http://schemas.microsoft.com/office/drawing/2014/main" xmlns="" id="{DCBEDB78-772B-4A9C-9813-AAAA86507DC2}"/>
              </a:ext>
            </a:extLst>
          </p:cNvPr>
          <p:cNvPicPr>
            <a:picLocks noChangeAspect="1"/>
          </p:cNvPicPr>
          <p:nvPr/>
        </p:nvPicPr>
        <p:blipFill>
          <a:blip r:embed="rId3"/>
          <a:stretch>
            <a:fillRect/>
          </a:stretch>
        </p:blipFill>
        <p:spPr>
          <a:xfrm>
            <a:off x="-38100" y="1490662"/>
            <a:ext cx="8724900" cy="3876675"/>
          </a:xfrm>
          <a:prstGeom prst="rect">
            <a:avLst/>
          </a:prstGeom>
        </p:spPr>
      </p:pic>
    </p:spTree>
    <p:extLst>
      <p:ext uri="{BB962C8B-B14F-4D97-AF65-F5344CB8AC3E}">
        <p14:creationId xmlns:p14="http://schemas.microsoft.com/office/powerpoint/2010/main" val="333396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3">
            <a:extLst>
              <a:ext uri="{FF2B5EF4-FFF2-40B4-BE49-F238E27FC236}">
                <a16:creationId xmlns:a16="http://schemas.microsoft.com/office/drawing/2014/main" xmlns="" id="{F07DA384-37D6-4169-B171-F551AFB58F28}"/>
              </a:ext>
            </a:extLst>
          </p:cNvPr>
          <p:cNvSpPr>
            <a:spLocks noGrp="1"/>
          </p:cNvSpPr>
          <p:nvPr>
            <p:ph type="dt" sz="quarter" idx="11"/>
          </p:nvPr>
        </p:nvSpPr>
        <p:spPr>
          <a:xfrm flipH="1">
            <a:off x="609600" y="6356350"/>
            <a:ext cx="137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5B103461-FCD8-4B72-B845-C0F6B66622E1}" type="datetime1">
              <a:rPr lang="en-US" altLang="en-US" sz="1200" smtClean="0">
                <a:solidFill>
                  <a:srgbClr val="888888"/>
                </a:solidFill>
                <a:latin typeface="Calibri" panose="020F0502020204030204" pitchFamily="34" charset="0"/>
                <a:sym typeface="Calibri" panose="020F0502020204030204" pitchFamily="34" charset="0"/>
              </a:rPr>
              <a:t>6/20/2022</a:t>
            </a:fld>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xmlns="" id="{CB647E03-879D-4188-B9F7-4A741850D4F7}"/>
              </a:ext>
            </a:extLst>
          </p:cNvPr>
          <p:cNvSpPr txBox="1">
            <a:spLocks/>
          </p:cNvSpPr>
          <p:nvPr/>
        </p:nvSpPr>
        <p:spPr>
          <a:xfrm>
            <a:off x="1371600" y="0"/>
            <a:ext cx="7543800" cy="9302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 </a:t>
            </a:r>
            <a:endParaRPr lang="en-US" sz="3200" dirty="0">
              <a:latin typeface="Times New Roman" pitchFamily="18" charset="0"/>
              <a:cs typeface="Times New Roman" pitchFamily="18" charset="0"/>
              <a:sym typeface="Arial" charset="0"/>
            </a:endParaRPr>
          </a:p>
        </p:txBody>
      </p:sp>
      <p:sp>
        <p:nvSpPr>
          <p:cNvPr id="53253" name="Rectangle 2">
            <a:extLst>
              <a:ext uri="{FF2B5EF4-FFF2-40B4-BE49-F238E27FC236}">
                <a16:creationId xmlns:a16="http://schemas.microsoft.com/office/drawing/2014/main" xmlns="" id="{81D28AA1-B034-491D-9D7C-81CF11EE53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
            </a:r>
            <a:br>
              <a:rPr lang="en-US" altLang="en-US"/>
            </a:br>
            <a:endParaRPr lang="en-US" altLang="en-US"/>
          </a:p>
          <a:p>
            <a:pPr eaLnBrk="1" hangingPunct="1"/>
            <a:endParaRPr lang="en-US" altLang="en-US"/>
          </a:p>
        </p:txBody>
      </p:sp>
      <p:sp>
        <p:nvSpPr>
          <p:cNvPr id="2" name="Content Placeholder 1">
            <a:extLst>
              <a:ext uri="{FF2B5EF4-FFF2-40B4-BE49-F238E27FC236}">
                <a16:creationId xmlns:a16="http://schemas.microsoft.com/office/drawing/2014/main" xmlns="" id="{8222434C-AD44-4A72-A6D6-FCA4D781430A}"/>
              </a:ext>
            </a:extLst>
          </p:cNvPr>
          <p:cNvSpPr>
            <a:spLocks noGrp="1"/>
          </p:cNvSpPr>
          <p:nvPr>
            <p:ph idx="1"/>
          </p:nvPr>
        </p:nvSpPr>
        <p:spPr>
          <a:xfrm>
            <a:off x="457200" y="122555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 THEORY EXAMINATION 20__-20__</a:t>
            </a:r>
          </a:p>
          <a:p>
            <a:pPr marL="0" indent="0" algn="ctr">
              <a:buFont typeface="Arial" panose="020B0604020202020204" pitchFamily="34" charset="0"/>
              <a:buNone/>
              <a:defRPr/>
            </a:pPr>
            <a:r>
              <a:rPr lang="en-IN" sz="2000" dirty="0" smtClean="0">
                <a:sym typeface="Arial" charset="0"/>
              </a:rPr>
              <a:t>Design and Analysis of Algorithms</a:t>
            </a:r>
            <a:endParaRPr lang="en-IN" sz="2000" dirty="0">
              <a:sym typeface="Arial" charset="0"/>
            </a:endParaRP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graphicFrame>
        <p:nvGraphicFramePr>
          <p:cNvPr id="3" name="Table 2">
            <a:extLst>
              <a:ext uri="{FF2B5EF4-FFF2-40B4-BE49-F238E27FC236}">
                <a16:creationId xmlns:a16="http://schemas.microsoft.com/office/drawing/2014/main" xmlns="" id="{6EE6E332-3563-4688-A211-4CE181CFE2C2}"/>
              </a:ext>
            </a:extLst>
          </p:cNvPr>
          <p:cNvGraphicFramePr>
            <a:graphicFrameLocks noGrp="1"/>
          </p:cNvGraphicFramePr>
          <p:nvPr/>
        </p:nvGraphicFramePr>
        <p:xfrm>
          <a:off x="609600" y="4114800"/>
          <a:ext cx="7924800" cy="18288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xmlns="" val="20000"/>
                    </a:ext>
                  </a:extLst>
                </a:gridCol>
                <a:gridCol w="5334000">
                  <a:extLst>
                    <a:ext uri="{9D8B030D-6E8A-4147-A177-3AD203B41FA5}">
                      <a16:colId xmlns:a16="http://schemas.microsoft.com/office/drawing/2014/main" xmlns="" val="20001"/>
                    </a:ext>
                  </a:extLst>
                </a:gridCol>
                <a:gridCol w="838200">
                  <a:extLst>
                    <a:ext uri="{9D8B030D-6E8A-4147-A177-3AD203B41FA5}">
                      <a16:colId xmlns:a16="http://schemas.microsoft.com/office/drawing/2014/main" xmlns="" val="20002"/>
                    </a:ext>
                  </a:extLst>
                </a:gridCol>
                <a:gridCol w="838200">
                  <a:extLst>
                    <a:ext uri="{9D8B030D-6E8A-4147-A177-3AD203B41FA5}">
                      <a16:colId xmlns:a16="http://schemas.microsoft.com/office/drawing/2014/main" xmlns="" val="20003"/>
                    </a:ext>
                  </a:extLst>
                </a:gridCol>
              </a:tblGrid>
              <a:tr h="255847">
                <a:tc>
                  <a:txBody>
                    <a:bodyPr/>
                    <a:lstStyle/>
                    <a:p>
                      <a:r>
                        <a:rPr lang="en-IN" dirty="0" err="1">
                          <a:solidFill>
                            <a:schemeClr val="tx1"/>
                          </a:solidFill>
                        </a:rPr>
                        <a:t>Q.No</a:t>
                      </a:r>
                      <a:r>
                        <a:rPr lang="en-IN"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55847">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
        <p:nvSpPr>
          <p:cNvPr id="53287" name="Footer Placeholder 11">
            <a:extLst>
              <a:ext uri="{FF2B5EF4-FFF2-40B4-BE49-F238E27FC236}">
                <a16:creationId xmlns:a16="http://schemas.microsoft.com/office/drawing/2014/main" xmlns="" id="{60EB482F-3255-4322-ADE7-B556E8FD0605}"/>
              </a:ext>
            </a:extLst>
          </p:cNvPr>
          <p:cNvSpPr>
            <a:spLocks noGrp="1"/>
          </p:cNvSpPr>
          <p:nvPr>
            <p:ph type="ftr" sz="quarter" idx="12"/>
          </p:nvPr>
        </p:nvSpPr>
        <p:spPr>
          <a:xfrm>
            <a:off x="2349500" y="6384925"/>
            <a:ext cx="4508500" cy="33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fr-FR" altLang="en-US" sz="1200" smtClean="0">
                <a:solidFill>
                  <a:srgbClr val="888888"/>
                </a:solidFill>
                <a:latin typeface="Calibri" panose="020F0502020204030204" pitchFamily="34" charset="0"/>
                <a:sym typeface="Calibri" panose="020F0502020204030204" pitchFamily="34" charset="0"/>
              </a:rPr>
              <a:t>Sachin Singh   DAA        Unit III</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8" name="Slide Number Placeholder 12">
            <a:extLst>
              <a:ext uri="{FF2B5EF4-FFF2-40B4-BE49-F238E27FC236}">
                <a16:creationId xmlns:a16="http://schemas.microsoft.com/office/drawing/2014/main" xmlns="" id="{286F4104-4FCD-4E25-A149-B64C3FFC358D}"/>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13</a:t>
            </a:fld>
            <a:endParaRPr lang="en-US" altLang="en-US" sz="1200">
              <a:solidFill>
                <a:srgbClr val="888888"/>
              </a:solidFill>
              <a:latin typeface="Calibri" panose="020F0502020204030204" pitchFamily="34" charset="0"/>
              <a:sym typeface="Calibri" panose="020F0502020204030204" pitchFamily="34" charset="0"/>
            </a:endParaRPr>
          </a:p>
        </p:txBody>
      </p:sp>
      <p:pic>
        <p:nvPicPr>
          <p:cNvPr id="10" name="Picture 9">
            <a:extLst>
              <a:ext uri="{FF2B5EF4-FFF2-40B4-BE49-F238E27FC236}">
                <a16:creationId xmlns:a16="http://schemas.microsoft.com/office/drawing/2014/main" xmlns="" id="{C2336DCB-2E2B-4BD9-8F82-78F9054D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773844"/>
          </a:xfrm>
          <a:prstGeom prst="rect">
            <a:avLst/>
          </a:prstGeom>
        </p:spPr>
      </p:pic>
    </p:spTree>
    <p:extLst>
      <p:ext uri="{BB962C8B-B14F-4D97-AF65-F5344CB8AC3E}">
        <p14:creationId xmlns:p14="http://schemas.microsoft.com/office/powerpoint/2010/main" val="9449144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155E10-274B-4C33-9BAF-B9BD3715BD8B}"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xmlns="" id="{BA2A20FF-8453-4405-BDD8-D260DD567651}"/>
              </a:ext>
            </a:extLst>
          </p:cNvPr>
          <p:cNvPicPr>
            <a:picLocks noChangeAspect="1"/>
          </p:cNvPicPr>
          <p:nvPr/>
        </p:nvPicPr>
        <p:blipFill>
          <a:blip r:embed="rId3"/>
          <a:stretch>
            <a:fillRect/>
          </a:stretch>
        </p:blipFill>
        <p:spPr>
          <a:xfrm>
            <a:off x="472439" y="785715"/>
            <a:ext cx="8467725" cy="3476625"/>
          </a:xfrm>
          <a:prstGeom prst="rect">
            <a:avLst/>
          </a:prstGeom>
        </p:spPr>
      </p:pic>
      <p:pic>
        <p:nvPicPr>
          <p:cNvPr id="10" name="Picture 9">
            <a:extLst>
              <a:ext uri="{FF2B5EF4-FFF2-40B4-BE49-F238E27FC236}">
                <a16:creationId xmlns:a16="http://schemas.microsoft.com/office/drawing/2014/main" xmlns="" id="{E8556C07-5A5F-4C93-AE28-32A087B7138D}"/>
              </a:ext>
            </a:extLst>
          </p:cNvPr>
          <p:cNvPicPr>
            <a:picLocks noChangeAspect="1"/>
          </p:cNvPicPr>
          <p:nvPr/>
        </p:nvPicPr>
        <p:blipFill>
          <a:blip r:embed="rId4"/>
          <a:stretch>
            <a:fillRect/>
          </a:stretch>
        </p:blipFill>
        <p:spPr>
          <a:xfrm>
            <a:off x="333447" y="4091048"/>
            <a:ext cx="8745708" cy="1981200"/>
          </a:xfrm>
          <a:prstGeom prst="rect">
            <a:avLst/>
          </a:prstGeom>
        </p:spPr>
      </p:pic>
    </p:spTree>
    <p:extLst>
      <p:ext uri="{BB962C8B-B14F-4D97-AF65-F5344CB8AC3E}">
        <p14:creationId xmlns:p14="http://schemas.microsoft.com/office/powerpoint/2010/main" val="1605900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863D49-1E27-4B6C-830C-EE86C01A57D0}"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xmlns="" id="{16ADE8F7-E139-4DCA-8AF1-0CD612A3A676}"/>
              </a:ext>
            </a:extLst>
          </p:cNvPr>
          <p:cNvPicPr>
            <a:picLocks noChangeAspect="1"/>
          </p:cNvPicPr>
          <p:nvPr/>
        </p:nvPicPr>
        <p:blipFill>
          <a:blip r:embed="rId3"/>
          <a:stretch>
            <a:fillRect/>
          </a:stretch>
        </p:blipFill>
        <p:spPr>
          <a:xfrm>
            <a:off x="94810" y="1295400"/>
            <a:ext cx="9077325" cy="4267200"/>
          </a:xfrm>
          <a:prstGeom prst="rect">
            <a:avLst/>
          </a:prstGeom>
        </p:spPr>
      </p:pic>
    </p:spTree>
    <p:extLst>
      <p:ext uri="{BB962C8B-B14F-4D97-AF65-F5344CB8AC3E}">
        <p14:creationId xmlns:p14="http://schemas.microsoft.com/office/powerpoint/2010/main" val="1341485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6F1BE4-9BB0-4894-8102-94F05FB904DF}"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xmlns="" id="{DEB84E8E-1ABC-43CE-99D6-56EA6092F77B}"/>
              </a:ext>
            </a:extLst>
          </p:cNvPr>
          <p:cNvPicPr>
            <a:picLocks noChangeAspect="1"/>
          </p:cNvPicPr>
          <p:nvPr/>
        </p:nvPicPr>
        <p:blipFill>
          <a:blip r:embed="rId3"/>
          <a:stretch>
            <a:fillRect/>
          </a:stretch>
        </p:blipFill>
        <p:spPr>
          <a:xfrm>
            <a:off x="233289" y="817163"/>
            <a:ext cx="8686800" cy="3495675"/>
          </a:xfrm>
          <a:prstGeom prst="rect">
            <a:avLst/>
          </a:prstGeom>
        </p:spPr>
      </p:pic>
      <p:pic>
        <p:nvPicPr>
          <p:cNvPr id="9" name="Picture 8">
            <a:extLst>
              <a:ext uri="{FF2B5EF4-FFF2-40B4-BE49-F238E27FC236}">
                <a16:creationId xmlns:a16="http://schemas.microsoft.com/office/drawing/2014/main" xmlns="" id="{88DC669E-3E28-45BC-BF22-A6D7C513E400}"/>
              </a:ext>
            </a:extLst>
          </p:cNvPr>
          <p:cNvPicPr>
            <a:picLocks noChangeAspect="1"/>
          </p:cNvPicPr>
          <p:nvPr/>
        </p:nvPicPr>
        <p:blipFill>
          <a:blip r:embed="rId4"/>
          <a:stretch>
            <a:fillRect/>
          </a:stretch>
        </p:blipFill>
        <p:spPr>
          <a:xfrm>
            <a:off x="447675" y="4261030"/>
            <a:ext cx="8467725" cy="2000250"/>
          </a:xfrm>
          <a:prstGeom prst="rect">
            <a:avLst/>
          </a:prstGeom>
        </p:spPr>
      </p:pic>
    </p:spTree>
    <p:extLst>
      <p:ext uri="{BB962C8B-B14F-4D97-AF65-F5344CB8AC3E}">
        <p14:creationId xmlns:p14="http://schemas.microsoft.com/office/powerpoint/2010/main" val="41489279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BC1428-B0F3-4C0C-8103-BE5CA5960642}"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Papers(2018-2019)</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xmlns="" id="{724646B2-1108-4A15-80EC-95C85C1A0DEA}"/>
              </a:ext>
            </a:extLst>
          </p:cNvPr>
          <p:cNvPicPr>
            <a:picLocks noChangeAspect="1"/>
          </p:cNvPicPr>
          <p:nvPr/>
        </p:nvPicPr>
        <p:blipFill>
          <a:blip r:embed="rId3"/>
          <a:stretch>
            <a:fillRect/>
          </a:stretch>
        </p:blipFill>
        <p:spPr>
          <a:xfrm>
            <a:off x="304800" y="896937"/>
            <a:ext cx="7924800" cy="3790950"/>
          </a:xfrm>
          <a:prstGeom prst="rect">
            <a:avLst/>
          </a:prstGeom>
        </p:spPr>
      </p:pic>
      <p:pic>
        <p:nvPicPr>
          <p:cNvPr id="10" name="Picture 9">
            <a:extLst>
              <a:ext uri="{FF2B5EF4-FFF2-40B4-BE49-F238E27FC236}">
                <a16:creationId xmlns:a16="http://schemas.microsoft.com/office/drawing/2014/main" xmlns="" id="{BE598FE8-C6B9-402F-AFCD-1783314AEDD5}"/>
              </a:ext>
            </a:extLst>
          </p:cNvPr>
          <p:cNvPicPr>
            <a:picLocks noChangeAspect="1"/>
          </p:cNvPicPr>
          <p:nvPr/>
        </p:nvPicPr>
        <p:blipFill>
          <a:blip r:embed="rId4"/>
          <a:stretch>
            <a:fillRect/>
          </a:stretch>
        </p:blipFill>
        <p:spPr>
          <a:xfrm>
            <a:off x="723900" y="4732492"/>
            <a:ext cx="7315200" cy="1304925"/>
          </a:xfrm>
          <a:prstGeom prst="rect">
            <a:avLst/>
          </a:prstGeom>
        </p:spPr>
      </p:pic>
    </p:spTree>
    <p:extLst>
      <p:ext uri="{BB962C8B-B14F-4D97-AF65-F5344CB8AC3E}">
        <p14:creationId xmlns:p14="http://schemas.microsoft.com/office/powerpoint/2010/main" val="4233612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5D9C809-D57D-4120-8430-2DC85C05C3AB}"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Papers(2018-2019)</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xmlns="" id="{F3A10B29-C300-4D61-BEC6-B3021E800B08}"/>
              </a:ext>
            </a:extLst>
          </p:cNvPr>
          <p:cNvPicPr>
            <a:picLocks noChangeAspect="1"/>
          </p:cNvPicPr>
          <p:nvPr/>
        </p:nvPicPr>
        <p:blipFill>
          <a:blip r:embed="rId3"/>
          <a:stretch>
            <a:fillRect/>
          </a:stretch>
        </p:blipFill>
        <p:spPr>
          <a:xfrm>
            <a:off x="523875" y="1447800"/>
            <a:ext cx="8096250" cy="4267199"/>
          </a:xfrm>
          <a:prstGeom prst="rect">
            <a:avLst/>
          </a:prstGeom>
        </p:spPr>
      </p:pic>
    </p:spTree>
    <p:extLst>
      <p:ext uri="{BB962C8B-B14F-4D97-AF65-F5344CB8AC3E}">
        <p14:creationId xmlns:p14="http://schemas.microsoft.com/office/powerpoint/2010/main" val="24360796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5C0A38-676A-4018-9140-8B70B94E2DB1}"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Papers(2018-2019)</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9">
            <a:extLst>
              <a:ext uri="{FF2B5EF4-FFF2-40B4-BE49-F238E27FC236}">
                <a16:creationId xmlns:a16="http://schemas.microsoft.com/office/drawing/2014/main" xmlns="" id="{E373DD7C-E5F3-42EE-AB48-0E3F3BAFF530}"/>
              </a:ext>
            </a:extLst>
          </p:cNvPr>
          <p:cNvPicPr>
            <a:picLocks noChangeAspect="1"/>
          </p:cNvPicPr>
          <p:nvPr/>
        </p:nvPicPr>
        <p:blipFill>
          <a:blip r:embed="rId3"/>
          <a:stretch>
            <a:fillRect/>
          </a:stretch>
        </p:blipFill>
        <p:spPr>
          <a:xfrm>
            <a:off x="866775" y="970233"/>
            <a:ext cx="7410450" cy="2162175"/>
          </a:xfrm>
          <a:prstGeom prst="rect">
            <a:avLst/>
          </a:prstGeom>
        </p:spPr>
      </p:pic>
      <p:pic>
        <p:nvPicPr>
          <p:cNvPr id="11" name="Picture 10">
            <a:extLst>
              <a:ext uri="{FF2B5EF4-FFF2-40B4-BE49-F238E27FC236}">
                <a16:creationId xmlns:a16="http://schemas.microsoft.com/office/drawing/2014/main" xmlns="" id="{2CC5C692-9C3B-4FF9-A885-4EFA8D2D82CB}"/>
              </a:ext>
            </a:extLst>
          </p:cNvPr>
          <p:cNvPicPr>
            <a:picLocks noChangeAspect="1"/>
          </p:cNvPicPr>
          <p:nvPr/>
        </p:nvPicPr>
        <p:blipFill>
          <a:blip r:embed="rId4"/>
          <a:stretch>
            <a:fillRect/>
          </a:stretch>
        </p:blipFill>
        <p:spPr>
          <a:xfrm>
            <a:off x="866775" y="2852950"/>
            <a:ext cx="8086725" cy="3471650"/>
          </a:xfrm>
          <a:prstGeom prst="rect">
            <a:avLst/>
          </a:prstGeom>
        </p:spPr>
      </p:pic>
    </p:spTree>
    <p:extLst>
      <p:ext uri="{BB962C8B-B14F-4D97-AF65-F5344CB8AC3E}">
        <p14:creationId xmlns:p14="http://schemas.microsoft.com/office/powerpoint/2010/main" val="13134327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5F3843-134B-47B0-8973-AA1D878A1D80}"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Papers(2018-2019)</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xmlns="" id="{78620722-2D70-4D32-B0A5-5F3FFB907EAA}"/>
              </a:ext>
            </a:extLst>
          </p:cNvPr>
          <p:cNvPicPr>
            <a:picLocks noChangeAspect="1"/>
          </p:cNvPicPr>
          <p:nvPr/>
        </p:nvPicPr>
        <p:blipFill>
          <a:blip r:embed="rId3"/>
          <a:stretch>
            <a:fillRect/>
          </a:stretch>
        </p:blipFill>
        <p:spPr>
          <a:xfrm>
            <a:off x="493542" y="1066800"/>
            <a:ext cx="8191500" cy="3133725"/>
          </a:xfrm>
          <a:prstGeom prst="rect">
            <a:avLst/>
          </a:prstGeom>
        </p:spPr>
      </p:pic>
      <p:pic>
        <p:nvPicPr>
          <p:cNvPr id="11" name="Picture 10">
            <a:extLst>
              <a:ext uri="{FF2B5EF4-FFF2-40B4-BE49-F238E27FC236}">
                <a16:creationId xmlns:a16="http://schemas.microsoft.com/office/drawing/2014/main" xmlns="" id="{E3A547C2-759F-4082-B6D4-E3B3C3023B8B}"/>
              </a:ext>
            </a:extLst>
          </p:cNvPr>
          <p:cNvPicPr>
            <a:picLocks noChangeAspect="1"/>
          </p:cNvPicPr>
          <p:nvPr/>
        </p:nvPicPr>
        <p:blipFill>
          <a:blip r:embed="rId4"/>
          <a:stretch>
            <a:fillRect/>
          </a:stretch>
        </p:blipFill>
        <p:spPr>
          <a:xfrm>
            <a:off x="750863" y="4245577"/>
            <a:ext cx="7991475" cy="1257300"/>
          </a:xfrm>
          <a:prstGeom prst="rect">
            <a:avLst/>
          </a:prstGeom>
        </p:spPr>
      </p:pic>
    </p:spTree>
    <p:extLst>
      <p:ext uri="{BB962C8B-B14F-4D97-AF65-F5344CB8AC3E}">
        <p14:creationId xmlns:p14="http://schemas.microsoft.com/office/powerpoint/2010/main" val="609005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A36629-0684-4074-BB97-09D0AF0AFF38}"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Papers(2018-2019)</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xmlns="" id="{6CA325D6-A9FF-4BDD-90B3-5E3F4FC22715}"/>
              </a:ext>
            </a:extLst>
          </p:cNvPr>
          <p:cNvPicPr>
            <a:picLocks noChangeAspect="1"/>
          </p:cNvPicPr>
          <p:nvPr/>
        </p:nvPicPr>
        <p:blipFill>
          <a:blip r:embed="rId3"/>
          <a:stretch>
            <a:fillRect/>
          </a:stretch>
        </p:blipFill>
        <p:spPr>
          <a:xfrm>
            <a:off x="450166" y="1752600"/>
            <a:ext cx="8096250" cy="1533525"/>
          </a:xfrm>
          <a:prstGeom prst="rect">
            <a:avLst/>
          </a:prstGeom>
        </p:spPr>
      </p:pic>
    </p:spTree>
    <p:extLst>
      <p:ext uri="{BB962C8B-B14F-4D97-AF65-F5344CB8AC3E}">
        <p14:creationId xmlns:p14="http://schemas.microsoft.com/office/powerpoint/2010/main" val="21344680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83482E-526C-4168-987C-2E1D27AB4C5A}" type="datetime1">
              <a:rPr lang="en-US" smtClean="0"/>
              <a:t>6/20/2022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Papers(2017-2018)</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4" name="Content Placeholder 13">
            <a:extLst>
              <a:ext uri="{FF2B5EF4-FFF2-40B4-BE49-F238E27FC236}">
                <a16:creationId xmlns:a16="http://schemas.microsoft.com/office/drawing/2014/main" xmlns="" id="{974472EB-2CC9-4720-ADAE-777ED3BDFE93}"/>
              </a:ext>
            </a:extLst>
          </p:cNvPr>
          <p:cNvPicPr>
            <a:picLocks noGrp="1" noChangeAspect="1"/>
          </p:cNvPicPr>
          <p:nvPr>
            <p:ph idx="1"/>
          </p:nvPr>
        </p:nvPicPr>
        <p:blipFill>
          <a:blip r:embed="rId3"/>
          <a:stretch>
            <a:fillRect/>
          </a:stretch>
        </p:blipFill>
        <p:spPr>
          <a:xfrm>
            <a:off x="457200" y="1143000"/>
            <a:ext cx="8229600" cy="3371161"/>
          </a:xfrm>
          <a:prstGeom prst="rect">
            <a:avLst/>
          </a:prstGeom>
        </p:spPr>
      </p:pic>
      <p:pic>
        <p:nvPicPr>
          <p:cNvPr id="15" name="Picture 14">
            <a:extLst>
              <a:ext uri="{FF2B5EF4-FFF2-40B4-BE49-F238E27FC236}">
                <a16:creationId xmlns:a16="http://schemas.microsoft.com/office/drawing/2014/main" xmlns="" id="{CADD11AD-D9A4-4EB1-A961-AD8997D6EF0E}"/>
              </a:ext>
            </a:extLst>
          </p:cNvPr>
          <p:cNvPicPr>
            <a:picLocks noChangeAspect="1"/>
          </p:cNvPicPr>
          <p:nvPr/>
        </p:nvPicPr>
        <p:blipFill>
          <a:blip r:embed="rId4"/>
          <a:stretch>
            <a:fillRect/>
          </a:stretch>
        </p:blipFill>
        <p:spPr>
          <a:xfrm>
            <a:off x="504825" y="4639552"/>
            <a:ext cx="8639175" cy="1133475"/>
          </a:xfrm>
          <a:prstGeom prst="rect">
            <a:avLst/>
          </a:prstGeom>
        </p:spPr>
      </p:pic>
    </p:spTree>
    <p:extLst>
      <p:ext uri="{BB962C8B-B14F-4D97-AF65-F5344CB8AC3E}">
        <p14:creationId xmlns:p14="http://schemas.microsoft.com/office/powerpoint/2010/main" val="41381554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25A86E-EE93-48A2-B19C-5305ED89F7E0}" type="datetime1">
              <a:rPr lang="en-US" smtClean="0"/>
              <a:t>6/20/2022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Old Question Papers(2017-2018)</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2" name="Content Placeholder 11">
            <a:extLst>
              <a:ext uri="{FF2B5EF4-FFF2-40B4-BE49-F238E27FC236}">
                <a16:creationId xmlns:a16="http://schemas.microsoft.com/office/drawing/2014/main" xmlns="" id="{169E21E4-811C-48C1-ACC4-A0924FF55EA6}"/>
              </a:ext>
            </a:extLst>
          </p:cNvPr>
          <p:cNvPicPr>
            <a:picLocks noGrp="1" noChangeAspect="1"/>
          </p:cNvPicPr>
          <p:nvPr>
            <p:ph idx="1"/>
          </p:nvPr>
        </p:nvPicPr>
        <p:blipFill>
          <a:blip r:embed="rId3"/>
          <a:stretch>
            <a:fillRect/>
          </a:stretch>
        </p:blipFill>
        <p:spPr>
          <a:xfrm>
            <a:off x="547687" y="3132537"/>
            <a:ext cx="8048625" cy="2901156"/>
          </a:xfrm>
          <a:prstGeom prst="rect">
            <a:avLst/>
          </a:prstGeom>
        </p:spPr>
      </p:pic>
      <p:pic>
        <p:nvPicPr>
          <p:cNvPr id="11" name="Picture 10">
            <a:extLst>
              <a:ext uri="{FF2B5EF4-FFF2-40B4-BE49-F238E27FC236}">
                <a16:creationId xmlns:a16="http://schemas.microsoft.com/office/drawing/2014/main" xmlns="" id="{28AD5C79-D573-4059-980C-7236DA4B0BA4}"/>
              </a:ext>
            </a:extLst>
          </p:cNvPr>
          <p:cNvPicPr>
            <a:picLocks noChangeAspect="1"/>
          </p:cNvPicPr>
          <p:nvPr/>
        </p:nvPicPr>
        <p:blipFill>
          <a:blip r:embed="rId4"/>
          <a:stretch>
            <a:fillRect/>
          </a:stretch>
        </p:blipFill>
        <p:spPr>
          <a:xfrm>
            <a:off x="118843" y="946150"/>
            <a:ext cx="8582025" cy="2057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a:extLst>
              <a:ext uri="{FF2B5EF4-FFF2-40B4-BE49-F238E27FC236}">
                <a16:creationId xmlns:a16="http://schemas.microsoft.com/office/drawing/2014/main" xmlns="" id="{1583C611-A80D-43ED-8102-CB220BA542E2}"/>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46B8F1A4-7490-4C34-B454-0FDC9ECA1D85}" type="datetime1">
              <a:rPr lang="en-US" altLang="en-US" sz="1200" smtClean="0">
                <a:solidFill>
                  <a:srgbClr val="888888"/>
                </a:solidFill>
                <a:latin typeface="Calibri" panose="020F0502020204030204" pitchFamily="34" charset="0"/>
                <a:sym typeface="Calibri" panose="020F0502020204030204" pitchFamily="34" charset="0"/>
              </a:rPr>
              <a:t>6/20/2022</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xmlns="" id="{DF84A163-333C-46E8-8954-FD528A9C5648}"/>
              </a:ext>
            </a:extLst>
          </p:cNvPr>
          <p:cNvSpPr txBox="1">
            <a:spLocks/>
          </p:cNvSpPr>
          <p:nvPr/>
        </p:nvSpPr>
        <p:spPr>
          <a:xfrm>
            <a:off x="1371600" y="0"/>
            <a:ext cx="7543800" cy="103981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4277" name="Rectangle 2">
            <a:extLst>
              <a:ext uri="{FF2B5EF4-FFF2-40B4-BE49-F238E27FC236}">
                <a16:creationId xmlns:a16="http://schemas.microsoft.com/office/drawing/2014/main" xmlns="" id="{3A045F03-F311-4777-895A-D2C18E4EA0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
            </a:r>
            <a:br>
              <a:rPr lang="en-US" altLang="en-US"/>
            </a:br>
            <a:endParaRPr lang="en-US" altLang="en-US"/>
          </a:p>
          <a:p>
            <a:pPr eaLnBrk="1" hangingPunct="1"/>
            <a:endParaRPr lang="en-US" altLang="en-US"/>
          </a:p>
        </p:txBody>
      </p:sp>
      <p:sp>
        <p:nvSpPr>
          <p:cNvPr id="54278" name="Content Placeholder 1">
            <a:extLst>
              <a:ext uri="{FF2B5EF4-FFF2-40B4-BE49-F238E27FC236}">
                <a16:creationId xmlns:a16="http://schemas.microsoft.com/office/drawing/2014/main" xmlns="" id="{597B8432-DFF0-4DDA-84BD-CD565D4BFC2B}"/>
              </a:ext>
            </a:extLst>
          </p:cNvPr>
          <p:cNvSpPr txBox="1">
            <a:spLocks noGrp="1"/>
          </p:cNvSpPr>
          <p:nvPr>
            <p:ph idx="1"/>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3. Attempt any one part of the following:                          1 x 10 = 10    </a:t>
            </a:r>
            <a:endParaRPr lang="en-IN" altLang="en-US" sz="2000" b="1" i="1">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xmlns="" id="{3BD8A6D9-09A0-45D8-BC21-C175B99CE0F0}"/>
              </a:ext>
            </a:extLst>
          </p:cNvPr>
          <p:cNvGraphicFramePr>
            <a:graphicFrameLocks noGrp="1"/>
          </p:cNvGraphicFramePr>
          <p:nvPr/>
        </p:nvGraphicFramePr>
        <p:xfrm>
          <a:off x="835025" y="2365375"/>
          <a:ext cx="7839075" cy="182880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xmlns="" val="20000"/>
                    </a:ext>
                  </a:extLst>
                </a:gridCol>
                <a:gridCol w="5276300">
                  <a:extLst>
                    <a:ext uri="{9D8B030D-6E8A-4147-A177-3AD203B41FA5}">
                      <a16:colId xmlns:a16="http://schemas.microsoft.com/office/drawing/2014/main" xmlns="" val="20001"/>
                    </a:ext>
                  </a:extLst>
                </a:gridCol>
                <a:gridCol w="829133">
                  <a:extLst>
                    <a:ext uri="{9D8B030D-6E8A-4147-A177-3AD203B41FA5}">
                      <a16:colId xmlns:a16="http://schemas.microsoft.com/office/drawing/2014/main" xmlns="" val="20002"/>
                    </a:ext>
                  </a:extLst>
                </a:gridCol>
                <a:gridCol w="829133">
                  <a:extLst>
                    <a:ext uri="{9D8B030D-6E8A-4147-A177-3AD203B41FA5}">
                      <a16:colId xmlns:a16="http://schemas.microsoft.com/office/drawing/2014/main" xmlns="" val="20003"/>
                    </a:ext>
                  </a:extLst>
                </a:gridCol>
              </a:tblGrid>
              <a:tr h="273794">
                <a:tc>
                  <a:txBody>
                    <a:bodyPr/>
                    <a:lstStyle/>
                    <a:p>
                      <a:r>
                        <a:rPr lang="en-IN" dirty="0" err="1">
                          <a:solidFill>
                            <a:schemeClr val="tx1"/>
                          </a:solidFill>
                        </a:rPr>
                        <a:t>Q.No</a:t>
                      </a:r>
                      <a:r>
                        <a:rPr lang="en-IN" dirty="0">
                          <a:solidFill>
                            <a:schemeClr val="tx1"/>
                          </a:solidFill>
                        </a:rPr>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graphicFrame>
        <p:nvGraphicFramePr>
          <p:cNvPr id="10" name="Table 9">
            <a:extLst>
              <a:ext uri="{FF2B5EF4-FFF2-40B4-BE49-F238E27FC236}">
                <a16:creationId xmlns:a16="http://schemas.microsoft.com/office/drawing/2014/main" xmlns="" id="{E72EFC8D-CA57-40F5-AD3E-D559506685CE}"/>
              </a:ext>
            </a:extLst>
          </p:cNvPr>
          <p:cNvGraphicFramePr>
            <a:graphicFrameLocks noGrp="1"/>
          </p:cNvGraphicFramePr>
          <p:nvPr/>
        </p:nvGraphicFramePr>
        <p:xfrm>
          <a:off x="928688" y="4960669"/>
          <a:ext cx="7986712"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xmlns="" val="20000"/>
                    </a:ext>
                  </a:extLst>
                </a:gridCol>
                <a:gridCol w="5375672">
                  <a:extLst>
                    <a:ext uri="{9D8B030D-6E8A-4147-A177-3AD203B41FA5}">
                      <a16:colId xmlns:a16="http://schemas.microsoft.com/office/drawing/2014/main" xmlns="" val="20001"/>
                    </a:ext>
                  </a:extLst>
                </a:gridCol>
                <a:gridCol w="844748">
                  <a:extLst>
                    <a:ext uri="{9D8B030D-6E8A-4147-A177-3AD203B41FA5}">
                      <a16:colId xmlns:a16="http://schemas.microsoft.com/office/drawing/2014/main" xmlns="" val="20002"/>
                    </a:ext>
                  </a:extLst>
                </a:gridCol>
                <a:gridCol w="844748">
                  <a:extLst>
                    <a:ext uri="{9D8B030D-6E8A-4147-A177-3AD203B41FA5}">
                      <a16:colId xmlns:a16="http://schemas.microsoft.com/office/drawing/2014/main" xmlns="" val="20003"/>
                    </a:ext>
                  </a:extLst>
                </a:gridCol>
              </a:tblGrid>
              <a:tr h="647521">
                <a:tc>
                  <a:txBody>
                    <a:bodyPr/>
                    <a:lstStyle/>
                    <a:p>
                      <a:r>
                        <a:rPr lang="en-IN" sz="1800" dirty="0" err="1">
                          <a:solidFill>
                            <a:schemeClr val="tx1"/>
                          </a:solidFill>
                        </a:rPr>
                        <a:t>Q.No</a:t>
                      </a:r>
                      <a:r>
                        <a:rPr lang="en-IN" sz="1800" dirty="0">
                          <a:solidFill>
                            <a:schemeClr val="tx1"/>
                          </a:solidFill>
                        </a:rPr>
                        <a:t>.</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
        <p:nvSpPr>
          <p:cNvPr id="54333" name="Footer Placeholder 10">
            <a:extLst>
              <a:ext uri="{FF2B5EF4-FFF2-40B4-BE49-F238E27FC236}">
                <a16:creationId xmlns:a16="http://schemas.microsoft.com/office/drawing/2014/main" xmlns="" id="{9BF3E96D-C40D-48C4-B41D-E4E0DF60ED3B}"/>
              </a:ext>
            </a:extLst>
          </p:cNvPr>
          <p:cNvSpPr>
            <a:spLocks noGrp="1"/>
          </p:cNvSpPr>
          <p:nvPr>
            <p:ph type="ftr" sz="quarter" idx="12"/>
          </p:nvPr>
        </p:nvSpPr>
        <p:spPr>
          <a:xfrm>
            <a:off x="304800" y="6356350"/>
            <a:ext cx="7026275" cy="50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fr-FR" altLang="en-US" sz="1200" smtClean="0">
                <a:solidFill>
                  <a:srgbClr val="888888"/>
                </a:solidFill>
                <a:latin typeface="Calibri" panose="020F0502020204030204" pitchFamily="34" charset="0"/>
                <a:sym typeface="Calibri" panose="020F0502020204030204" pitchFamily="34" charset="0"/>
              </a:rPr>
              <a:t>Sachin Singh   DAA        Unit III</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4" name="Slide Number Placeholder 11">
            <a:extLst>
              <a:ext uri="{FF2B5EF4-FFF2-40B4-BE49-F238E27FC236}">
                <a16:creationId xmlns:a16="http://schemas.microsoft.com/office/drawing/2014/main" xmlns="" id="{1426CA00-1A1C-4FFA-92B2-E5EB35553F59}"/>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14</a:t>
            </a:fld>
            <a:endParaRPr lang="en-US" altLang="en-US" sz="1200">
              <a:solidFill>
                <a:srgbClr val="888888"/>
              </a:solidFill>
              <a:latin typeface="Calibri" panose="020F0502020204030204" pitchFamily="34" charset="0"/>
              <a:sym typeface="Calibri" panose="020F0502020204030204" pitchFamily="34" charset="0"/>
            </a:endParaRPr>
          </a:p>
        </p:txBody>
      </p:sp>
      <p:pic>
        <p:nvPicPr>
          <p:cNvPr id="11" name="Picture 10">
            <a:extLst>
              <a:ext uri="{FF2B5EF4-FFF2-40B4-BE49-F238E27FC236}">
                <a16:creationId xmlns:a16="http://schemas.microsoft.com/office/drawing/2014/main" xmlns="" id="{159C66C8-54E5-488F-9DC5-22C925D32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935770"/>
          </a:xfrm>
          <a:prstGeom prst="rect">
            <a:avLst/>
          </a:prstGeom>
        </p:spPr>
      </p:pic>
    </p:spTree>
    <p:extLst>
      <p:ext uri="{BB962C8B-B14F-4D97-AF65-F5344CB8AC3E}">
        <p14:creationId xmlns:p14="http://schemas.microsoft.com/office/powerpoint/2010/main" val="1664727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44BB78-50B9-4484-862F-0C38D6912DB6}" type="datetime1">
              <a:rPr lang="en-US" smtClean="0"/>
              <a:t>6/20/2022</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Old Question Papers(2017-2018)</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xmlns="" id="{B9773743-676C-41F6-94F6-BA6A34F2166E}"/>
              </a:ext>
            </a:extLst>
          </p:cNvPr>
          <p:cNvPicPr>
            <a:picLocks noChangeAspect="1"/>
          </p:cNvPicPr>
          <p:nvPr/>
        </p:nvPicPr>
        <p:blipFill>
          <a:blip r:embed="rId3"/>
          <a:stretch>
            <a:fillRect/>
          </a:stretch>
        </p:blipFill>
        <p:spPr>
          <a:xfrm>
            <a:off x="361240" y="866370"/>
            <a:ext cx="8325560" cy="2105432"/>
          </a:xfrm>
          <a:prstGeom prst="rect">
            <a:avLst/>
          </a:prstGeom>
        </p:spPr>
      </p:pic>
      <p:pic>
        <p:nvPicPr>
          <p:cNvPr id="3" name="Picture 2">
            <a:extLst>
              <a:ext uri="{FF2B5EF4-FFF2-40B4-BE49-F238E27FC236}">
                <a16:creationId xmlns:a16="http://schemas.microsoft.com/office/drawing/2014/main" xmlns="" id="{4DC212D7-A3EA-4C01-AFCB-8E08325B9E9D}"/>
              </a:ext>
            </a:extLst>
          </p:cNvPr>
          <p:cNvPicPr>
            <a:picLocks noChangeAspect="1"/>
          </p:cNvPicPr>
          <p:nvPr/>
        </p:nvPicPr>
        <p:blipFill>
          <a:blip r:embed="rId4"/>
          <a:stretch>
            <a:fillRect/>
          </a:stretch>
        </p:blipFill>
        <p:spPr>
          <a:xfrm>
            <a:off x="361240" y="2743200"/>
            <a:ext cx="8153400" cy="3248431"/>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37757-6F75-48ED-B75E-51E177F4C879}" type="datetime1">
              <a:rPr lang="en-US" smtClean="0"/>
              <a:t>6/20/2022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1323535" y="936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dirty="0"/>
          </a:p>
          <a:p>
            <a:pPr algn="ctr">
              <a:spcBef>
                <a:spcPct val="0"/>
              </a:spcBef>
              <a:defRPr/>
            </a:pPr>
            <a:r>
              <a:rPr lang="en-US" sz="3000" dirty="0"/>
              <a:t>Old Question Papers(2017-2018)</a:t>
            </a:r>
          </a:p>
          <a:p>
            <a:pPr lvl="0" algn="ctr">
              <a:spcBef>
                <a:spcPct val="0"/>
              </a:spcBef>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xmlns="" id="{AC253C3F-A91B-457B-9509-EF7CC867A743}"/>
              </a:ext>
            </a:extLst>
          </p:cNvPr>
          <p:cNvPicPr>
            <a:picLocks noGrp="1" noChangeAspect="1"/>
          </p:cNvPicPr>
          <p:nvPr>
            <p:ph idx="1"/>
          </p:nvPr>
        </p:nvPicPr>
        <p:blipFill>
          <a:blip r:embed="rId3"/>
          <a:stretch>
            <a:fillRect/>
          </a:stretch>
        </p:blipFill>
        <p:spPr>
          <a:xfrm>
            <a:off x="4556125" y="1659136"/>
            <a:ext cx="184150" cy="75803"/>
          </a:xfrm>
          <a:prstGeom prst="rect">
            <a:avLst/>
          </a:prstGeom>
        </p:spPr>
      </p:pic>
      <p:pic>
        <p:nvPicPr>
          <p:cNvPr id="3" name="Picture 2">
            <a:extLst>
              <a:ext uri="{FF2B5EF4-FFF2-40B4-BE49-F238E27FC236}">
                <a16:creationId xmlns:a16="http://schemas.microsoft.com/office/drawing/2014/main" xmlns="" id="{C116E379-091F-407F-8B62-DD4B55E3D309}"/>
              </a:ext>
            </a:extLst>
          </p:cNvPr>
          <p:cNvPicPr>
            <a:picLocks noChangeAspect="1"/>
          </p:cNvPicPr>
          <p:nvPr/>
        </p:nvPicPr>
        <p:blipFill>
          <a:blip r:embed="rId3"/>
          <a:stretch>
            <a:fillRect/>
          </a:stretch>
        </p:blipFill>
        <p:spPr>
          <a:xfrm>
            <a:off x="228600" y="1295400"/>
            <a:ext cx="8839200" cy="4267200"/>
          </a:xfrm>
          <a:prstGeom prst="rect">
            <a:avLst/>
          </a:prstGeom>
        </p:spPr>
      </p:pic>
    </p:spTree>
    <p:extLst>
      <p:ext uri="{BB962C8B-B14F-4D97-AF65-F5344CB8AC3E}">
        <p14:creationId xmlns:p14="http://schemas.microsoft.com/office/powerpoint/2010/main" val="7693835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94DD12-6610-49C9-943B-BE2C0ECFDC62}" type="datetime1">
              <a:rPr lang="en-US" smtClean="0"/>
              <a:t>6/20/2022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Old Question Papers(2017-2018)</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xmlns="" id="{AC253C3F-A91B-457B-9509-EF7CC867A743}"/>
              </a:ext>
            </a:extLst>
          </p:cNvPr>
          <p:cNvPicPr>
            <a:picLocks noGrp="1" noChangeAspect="1"/>
          </p:cNvPicPr>
          <p:nvPr>
            <p:ph idx="1"/>
          </p:nvPr>
        </p:nvPicPr>
        <p:blipFill>
          <a:blip r:embed="rId3"/>
          <a:stretch>
            <a:fillRect/>
          </a:stretch>
        </p:blipFill>
        <p:spPr>
          <a:xfrm>
            <a:off x="4556125" y="1659136"/>
            <a:ext cx="184150" cy="75803"/>
          </a:xfrm>
          <a:prstGeom prst="rect">
            <a:avLst/>
          </a:prstGeom>
        </p:spPr>
      </p:pic>
      <p:pic>
        <p:nvPicPr>
          <p:cNvPr id="9" name="Content Placeholder 6">
            <a:extLst>
              <a:ext uri="{FF2B5EF4-FFF2-40B4-BE49-F238E27FC236}">
                <a16:creationId xmlns:a16="http://schemas.microsoft.com/office/drawing/2014/main" xmlns="" id="{7A7AF4D6-AD8B-4C0C-BCAD-A645EF105D82}"/>
              </a:ext>
            </a:extLst>
          </p:cNvPr>
          <p:cNvPicPr>
            <a:picLocks noChangeAspect="1"/>
          </p:cNvPicPr>
          <p:nvPr/>
        </p:nvPicPr>
        <p:blipFill>
          <a:blip r:embed="rId4"/>
          <a:stretch>
            <a:fillRect/>
          </a:stretch>
        </p:blipFill>
        <p:spPr>
          <a:xfrm>
            <a:off x="450166" y="1447800"/>
            <a:ext cx="8229600" cy="3962400"/>
          </a:xfrm>
          <a:prstGeom prst="rect">
            <a:avLst/>
          </a:prstGeom>
        </p:spPr>
      </p:pic>
    </p:spTree>
    <p:extLst>
      <p:ext uri="{BB962C8B-B14F-4D97-AF65-F5344CB8AC3E}">
        <p14:creationId xmlns:p14="http://schemas.microsoft.com/office/powerpoint/2010/main" val="31702996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3B695A-3651-45D2-B3AD-3B0CAC213CB2}" type="datetime1">
              <a:rPr lang="en-US" smtClean="0"/>
              <a:t>6/20/2022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Expected Questions for University Exam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xmlns="" id="{AC253C3F-A91B-457B-9509-EF7CC867A743}"/>
              </a:ext>
            </a:extLst>
          </p:cNvPr>
          <p:cNvPicPr>
            <a:picLocks noGrp="1" noChangeAspect="1"/>
          </p:cNvPicPr>
          <p:nvPr>
            <p:ph idx="1"/>
          </p:nvPr>
        </p:nvPicPr>
        <p:blipFill>
          <a:blip r:embed="rId3"/>
          <a:stretch>
            <a:fillRect/>
          </a:stretch>
        </p:blipFill>
        <p:spPr>
          <a:xfrm>
            <a:off x="4556125" y="1659136"/>
            <a:ext cx="184150" cy="75803"/>
          </a:xfrm>
          <a:prstGeom prst="rect">
            <a:avLst/>
          </a:prstGeom>
        </p:spPr>
      </p:pic>
      <p:sp>
        <p:nvSpPr>
          <p:cNvPr id="9" name="Rectangle 8">
            <a:extLst>
              <a:ext uri="{FF2B5EF4-FFF2-40B4-BE49-F238E27FC236}">
                <a16:creationId xmlns:a16="http://schemas.microsoft.com/office/drawing/2014/main" xmlns="" id="{A2AB4D9D-E61D-44B2-917F-090E8398034C}"/>
              </a:ext>
            </a:extLst>
          </p:cNvPr>
          <p:cNvSpPr/>
          <p:nvPr/>
        </p:nvSpPr>
        <p:spPr>
          <a:xfrm>
            <a:off x="457200" y="990600"/>
            <a:ext cx="8077200" cy="6524863"/>
          </a:xfrm>
          <a:prstGeom prst="rect">
            <a:avLst/>
          </a:prstGeom>
        </p:spPr>
        <p:txBody>
          <a:bodyPr wrap="square">
            <a:spAutoFit/>
          </a:bodyPr>
          <a:lstStyle/>
          <a:p>
            <a:pPr lvl="0"/>
            <a:r>
              <a:rPr lang="en-US" sz="2200" dirty="0"/>
              <a:t>1.Describe activity selection problem. Following are the 9 activities with their start and finish time as</a:t>
            </a:r>
            <a:endParaRPr lang="en-IN" sz="2200" dirty="0"/>
          </a:p>
          <a:p>
            <a:r>
              <a:rPr lang="en-IN" sz="2200" dirty="0"/>
              <a:t>S={1,2,4,1,5,8,9,11,13}        F={3,5,7,8,9,10,11,14,16}</a:t>
            </a:r>
          </a:p>
          <a:p>
            <a:r>
              <a:rPr lang="en-US" sz="2200" dirty="0"/>
              <a:t>Find a schedule where a maximum number of activities can be scheduled</a:t>
            </a:r>
            <a:r>
              <a:rPr lang="en-US" dirty="0"/>
              <a:t>.    						</a:t>
            </a:r>
            <a:r>
              <a:rPr lang="en-US" sz="2200" dirty="0"/>
              <a:t>[CO1]</a:t>
            </a:r>
          </a:p>
          <a:p>
            <a:pPr lvl="0"/>
            <a:r>
              <a:rPr lang="en-US" sz="2200" dirty="0"/>
              <a:t>2. Consider following instance for simple Knapsack Problem. Find the solution using greedy  method. N:8, Value of knapsack is 110.</a:t>
            </a:r>
            <a:endParaRPr lang="en-IN" sz="2200" dirty="0"/>
          </a:p>
          <a:p>
            <a:r>
              <a:rPr lang="en-IN" sz="2200" dirty="0"/>
              <a:t>            V : { 30,20,100,90,160,200,180,220}</a:t>
            </a:r>
          </a:p>
          <a:p>
            <a:r>
              <a:rPr lang="en-IN" sz="2200" dirty="0"/>
              <a:t>            W : {5, 10, 20,22,33, 43, 45, 55} 	                              </a:t>
            </a:r>
            <a:r>
              <a:rPr lang="en-US" sz="2200" dirty="0"/>
              <a:t>[CO1]</a:t>
            </a:r>
            <a:endParaRPr lang="en-IN" sz="2200" dirty="0"/>
          </a:p>
          <a:p>
            <a:r>
              <a:rPr lang="en-IN" sz="2200" dirty="0"/>
              <a:t>3.</a:t>
            </a:r>
            <a:r>
              <a:rPr lang="en-US" sz="2200" dirty="0"/>
              <a:t> </a:t>
            </a:r>
            <a:r>
              <a:rPr lang="en-IN" sz="2200" dirty="0"/>
              <a:t>Discuss the Convex Hull Problem.                                       </a:t>
            </a:r>
            <a:r>
              <a:rPr lang="en-US" sz="2200" dirty="0"/>
              <a:t>[CO1]</a:t>
            </a:r>
          </a:p>
          <a:p>
            <a:r>
              <a:rPr lang="en-IN" sz="2200" dirty="0"/>
              <a:t>4.</a:t>
            </a:r>
            <a:r>
              <a:rPr lang="en-US" dirty="0"/>
              <a:t> </a:t>
            </a:r>
            <a:r>
              <a:rPr lang="en-US" sz="2200" dirty="0"/>
              <a:t>Consider the Following Knapsack Problem . Find the solution</a:t>
            </a:r>
          </a:p>
          <a:p>
            <a:r>
              <a:rPr lang="en-US" sz="2200" dirty="0"/>
              <a:t>     through Greedy Algorithm.		N=4</a:t>
            </a:r>
            <a:r>
              <a:rPr lang="en-IN" sz="2200" dirty="0"/>
              <a:t>, M=60,</a:t>
            </a:r>
          </a:p>
          <a:p>
            <a:r>
              <a:rPr lang="en-IN" sz="2200" dirty="0"/>
              <a:t>      Profit={280,150,300,50}, Weight={30,12,20,24}.            </a:t>
            </a:r>
            <a:r>
              <a:rPr lang="en-US" sz="2200" dirty="0"/>
              <a:t>[CO1]</a:t>
            </a:r>
          </a:p>
          <a:p>
            <a:r>
              <a:rPr lang="en-IN" sz="2200" dirty="0"/>
              <a:t>5.</a:t>
            </a:r>
            <a:r>
              <a:rPr lang="en-US" b="1" dirty="0"/>
              <a:t> </a:t>
            </a:r>
            <a:r>
              <a:rPr lang="en-US" sz="2200" dirty="0"/>
              <a:t>What is minimum spanning tree? Explain any one of minimum</a:t>
            </a:r>
          </a:p>
          <a:p>
            <a:r>
              <a:rPr lang="en-US" sz="2200" dirty="0"/>
              <a:t>     spanning tree algorithm with example.                             [CO1]</a:t>
            </a:r>
          </a:p>
          <a:p>
            <a:endParaRPr lang="en-IN" sz="2200" dirty="0"/>
          </a:p>
          <a:p>
            <a:endParaRPr lang="en-IN" sz="2200" dirty="0"/>
          </a:p>
          <a:p>
            <a:r>
              <a:rPr lang="en-IN" sz="2200" dirty="0"/>
              <a:t>	</a:t>
            </a:r>
          </a:p>
          <a:p>
            <a:r>
              <a:rPr lang="en-IN" sz="2200" dirty="0"/>
              <a:t>	</a:t>
            </a:r>
          </a:p>
        </p:txBody>
      </p:sp>
      <p:sp>
        <p:nvSpPr>
          <p:cNvPr id="10" name="Rectangle 9">
            <a:extLst>
              <a:ext uri="{FF2B5EF4-FFF2-40B4-BE49-F238E27FC236}">
                <a16:creationId xmlns:a16="http://schemas.microsoft.com/office/drawing/2014/main" xmlns="" id="{D6B289B9-FBA8-4117-A18D-B51942BBF275}"/>
              </a:ext>
            </a:extLst>
          </p:cNvPr>
          <p:cNvSpPr/>
          <p:nvPr/>
        </p:nvSpPr>
        <p:spPr>
          <a:xfrm>
            <a:off x="1143000" y="4277414"/>
            <a:ext cx="6934200" cy="358816"/>
          </a:xfrm>
          <a:prstGeom prst="rect">
            <a:avLst/>
          </a:prstGeom>
        </p:spPr>
        <p:txBody>
          <a:bodyPr wrap="square">
            <a:spAutoFit/>
          </a:bodyPr>
          <a:lstStyle/>
          <a:p>
            <a:pPr>
              <a:lnSpc>
                <a:spcPct val="115000"/>
              </a:lnSpc>
              <a:spcAft>
                <a:spcPts val="0"/>
              </a:spcAft>
              <a:tabLst>
                <a:tab pos="171450" algn="l"/>
                <a:tab pos="285750" algn="l"/>
              </a:tabLs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9043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14600" y="6356350"/>
            <a:ext cx="5181600" cy="365125"/>
          </a:xfrm>
        </p:spPr>
        <p:txBody>
          <a:bodyPr/>
          <a:lstStyle/>
          <a:p>
            <a:r>
              <a:rPr lang="en-IN" smtClean="0"/>
              <a:t>Sachin Singh   DAA        Unit III</a:t>
            </a:r>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xmlns="" id="{BEC54260-4D18-435C-9CB5-B8683E6DEF5D}"/>
              </a:ext>
            </a:extLst>
          </p:cNvPr>
          <p:cNvSpPr/>
          <p:nvPr/>
        </p:nvSpPr>
        <p:spPr>
          <a:xfrm>
            <a:off x="885092" y="1340768"/>
            <a:ext cx="7772400" cy="225639"/>
          </a:xfrm>
          <a:prstGeom prst="rect">
            <a:avLst/>
          </a:prstGeom>
        </p:spPr>
        <p:txBody>
          <a:bodyPr wrap="square">
            <a:spAutoFit/>
          </a:bodyPr>
          <a:lstStyle/>
          <a:p>
            <a:pPr>
              <a:lnSpc>
                <a:spcPct val="115000"/>
              </a:lnSpc>
              <a:spcAft>
                <a:spcPts val="1000"/>
              </a:spcAft>
            </a:pPr>
            <a:r>
              <a:rPr lang="en-US" sz="800" dirty="0">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144</a:t>
            </a:fld>
            <a:endParaRPr lang="en-US"/>
          </a:p>
        </p:txBody>
      </p:sp>
      <p:sp>
        <p:nvSpPr>
          <p:cNvPr id="10" name="Date Placeholder 9"/>
          <p:cNvSpPr>
            <a:spLocks noGrp="1"/>
          </p:cNvSpPr>
          <p:nvPr>
            <p:ph type="dt" sz="half" idx="10"/>
          </p:nvPr>
        </p:nvSpPr>
        <p:spPr/>
        <p:txBody>
          <a:bodyPr/>
          <a:lstStyle/>
          <a:p>
            <a:fld id="{7E1EA3B7-74B6-40D8-A47F-3E0257A7CB96}" type="datetime1">
              <a:rPr lang="en-US" smtClean="0"/>
              <a:t>6/20/2022</a:t>
            </a:fld>
            <a:endParaRPr lang="en-US"/>
          </a:p>
        </p:txBody>
      </p:sp>
      <p:sp>
        <p:nvSpPr>
          <p:cNvPr id="3" name="Rectangle 2">
            <a:extLst>
              <a:ext uri="{FF2B5EF4-FFF2-40B4-BE49-F238E27FC236}">
                <a16:creationId xmlns:a16="http://schemas.microsoft.com/office/drawing/2014/main" xmlns="" id="{DC0A949A-D0A7-42E7-927F-DA5DDD468EC2}"/>
              </a:ext>
            </a:extLst>
          </p:cNvPr>
          <p:cNvSpPr/>
          <p:nvPr/>
        </p:nvSpPr>
        <p:spPr>
          <a:xfrm>
            <a:off x="486508" y="1346630"/>
            <a:ext cx="7248964" cy="4266553"/>
          </a:xfrm>
          <a:prstGeom prst="rect">
            <a:avLst/>
          </a:prstGeom>
        </p:spPr>
        <p:txBody>
          <a:bodyPr wrap="square">
            <a:spAutoFit/>
          </a:bodyPr>
          <a:lstStyle/>
          <a:p>
            <a:pPr algn="just">
              <a:lnSpc>
                <a:spcPct val="107000"/>
              </a:lnSpc>
              <a:spcAft>
                <a:spcPts val="800"/>
              </a:spcAft>
            </a:pPr>
            <a:r>
              <a:rPr lang="en-IN" sz="2200" dirty="0">
                <a:latin typeface="Calibri" panose="020F0502020204030204" pitchFamily="34" charset="0"/>
                <a:ea typeface="Calibri" panose="020F0502020204030204" pitchFamily="34" charset="0"/>
                <a:cs typeface="Times New Roman" panose="02020603050405020304" pitchFamily="18" charset="0"/>
              </a:rPr>
              <a:t>This objective of this unit was to make the students aware about the different techniques for solving problems. In this unit two concepts have been discussed along with their application to different types of problems. </a:t>
            </a:r>
          </a:p>
          <a:p>
            <a:pPr algn="just">
              <a:lnSpc>
                <a:spcPct val="107000"/>
              </a:lnSpc>
              <a:spcAft>
                <a:spcPts val="800"/>
              </a:spcAft>
            </a:pPr>
            <a:r>
              <a:rPr lang="en-IN" sz="2200" dirty="0">
                <a:latin typeface="Calibri" panose="020F0502020204030204" pitchFamily="34" charset="0"/>
                <a:ea typeface="Calibri" panose="020F0502020204030204" pitchFamily="34" charset="0"/>
                <a:cs typeface="Times New Roman" panose="02020603050405020304" pitchFamily="18" charset="0"/>
              </a:rPr>
              <a:t>Divide and conquer has been used in solving the sorting problems. The algorithms being discussed in this regard are Merge sort and Quick sort. Besides this Strassen algorithm for multiplication of matrices have also been discussed.</a:t>
            </a:r>
          </a:p>
          <a:p>
            <a:pPr algn="just">
              <a:lnSpc>
                <a:spcPct val="107000"/>
              </a:lnSpc>
              <a:spcAft>
                <a:spcPts val="800"/>
              </a:spcAft>
            </a:pPr>
            <a:r>
              <a:rPr lang="en-IN" sz="2200" dirty="0">
                <a:latin typeface="Calibri" panose="020F0502020204030204" pitchFamily="34" charset="0"/>
                <a:cs typeface="Times New Roman" panose="02020603050405020304" pitchFamily="18" charset="0"/>
              </a:rPr>
              <a:t>In Greedy approach different graph algorithms like </a:t>
            </a:r>
            <a:r>
              <a:rPr lang="en-IN" sz="2200" dirty="0" err="1">
                <a:latin typeface="Calibri" panose="020F0502020204030204" pitchFamily="34" charset="0"/>
                <a:cs typeface="Times New Roman" panose="02020603050405020304" pitchFamily="18" charset="0"/>
              </a:rPr>
              <a:t>Dijskstra</a:t>
            </a:r>
            <a:r>
              <a:rPr lang="en-IN" sz="2200" dirty="0">
                <a:latin typeface="Calibri" panose="020F0502020204030204" pitchFamily="34" charset="0"/>
                <a:cs typeface="Times New Roman" panose="02020603050405020304" pitchFamily="18" charset="0"/>
              </a:rPr>
              <a:t> , Kruskal ,Prims, Huffman Coding and activity selection problem have been explained. </a:t>
            </a:r>
            <a:endParaRPr lang="en-IN" sz="22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0C41B4-858A-43D9-8E05-646A97A716AC}" type="datetime1">
              <a:rPr lang="en-US" smtClean="0"/>
              <a:t>6/20/2022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References</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xmlns="" id="{AC253C3F-A91B-457B-9509-EF7CC867A743}"/>
              </a:ext>
            </a:extLst>
          </p:cNvPr>
          <p:cNvPicPr>
            <a:picLocks noGrp="1" noChangeAspect="1"/>
          </p:cNvPicPr>
          <p:nvPr>
            <p:ph idx="1"/>
          </p:nvPr>
        </p:nvPicPr>
        <p:blipFill>
          <a:blip r:embed="rId3"/>
          <a:stretch>
            <a:fillRect/>
          </a:stretch>
        </p:blipFill>
        <p:spPr>
          <a:xfrm>
            <a:off x="4556125" y="1659136"/>
            <a:ext cx="184150" cy="75803"/>
          </a:xfrm>
          <a:prstGeom prst="rect">
            <a:avLst/>
          </a:prstGeom>
        </p:spPr>
      </p:pic>
      <p:sp>
        <p:nvSpPr>
          <p:cNvPr id="9" name="Rectangle 8">
            <a:extLst>
              <a:ext uri="{FF2B5EF4-FFF2-40B4-BE49-F238E27FC236}">
                <a16:creationId xmlns:a16="http://schemas.microsoft.com/office/drawing/2014/main" xmlns="" id="{05DEA5CC-3770-40B8-9C25-59D274530F1D}"/>
              </a:ext>
            </a:extLst>
          </p:cNvPr>
          <p:cNvSpPr/>
          <p:nvPr/>
        </p:nvSpPr>
        <p:spPr>
          <a:xfrm>
            <a:off x="723900" y="1524000"/>
            <a:ext cx="7772400" cy="4739759"/>
          </a:xfrm>
          <a:prstGeom prst="rect">
            <a:avLst/>
          </a:prstGeom>
        </p:spPr>
        <p:txBody>
          <a:bodyPr wrap="square">
            <a:spAutoFit/>
          </a:bodyPr>
          <a:lstStyle/>
          <a:p>
            <a:pPr marL="342900" lvl="0" indent="-342900">
              <a:lnSpc>
                <a:spcPct val="115000"/>
              </a:lnSpc>
              <a:spcAft>
                <a:spcPts val="0"/>
              </a:spcAft>
              <a:buFont typeface="+mj-lt"/>
              <a:buAutoNum type="arabicPeriod"/>
            </a:pPr>
            <a:r>
              <a:rPr lang="en-US" sz="2200" dirty="0">
                <a:latin typeface="+mj-lt"/>
                <a:ea typeface="Calibri" panose="020F0502020204030204" pitchFamily="34" charset="0"/>
                <a:cs typeface="Times New Roman" panose="02020603050405020304" pitchFamily="18" charset="0"/>
              </a:rPr>
              <a:t>Thomas H. </a:t>
            </a:r>
            <a:r>
              <a:rPr lang="en-US" sz="2200" dirty="0" err="1">
                <a:latin typeface="+mj-lt"/>
                <a:ea typeface="Calibri" panose="020F0502020204030204" pitchFamily="34" charset="0"/>
                <a:cs typeface="Times New Roman" panose="02020603050405020304" pitchFamily="18" charset="0"/>
              </a:rPr>
              <a:t>Coreman</a:t>
            </a:r>
            <a:r>
              <a:rPr lang="en-US" sz="2200" dirty="0">
                <a:latin typeface="+mj-lt"/>
                <a:ea typeface="Calibri" panose="020F0502020204030204" pitchFamily="34" charset="0"/>
                <a:cs typeface="Times New Roman" panose="02020603050405020304" pitchFamily="18" charset="0"/>
              </a:rPr>
              <a:t>, Charles E. </a:t>
            </a:r>
            <a:r>
              <a:rPr lang="en-US" sz="2200" dirty="0" err="1">
                <a:latin typeface="+mj-lt"/>
                <a:ea typeface="Calibri" panose="020F0502020204030204" pitchFamily="34" charset="0"/>
                <a:cs typeface="Times New Roman" panose="02020603050405020304" pitchFamily="18" charset="0"/>
              </a:rPr>
              <a:t>Leiserson</a:t>
            </a:r>
            <a:r>
              <a:rPr lang="en-US" sz="2200" dirty="0">
                <a:latin typeface="+mj-lt"/>
                <a:ea typeface="Calibri" panose="020F0502020204030204" pitchFamily="34" charset="0"/>
                <a:cs typeface="Times New Roman" panose="02020603050405020304" pitchFamily="18" charset="0"/>
              </a:rPr>
              <a:t> and Ronald L. </a:t>
            </a:r>
            <a:r>
              <a:rPr lang="en-US" sz="2200" dirty="0" err="1">
                <a:latin typeface="+mj-lt"/>
                <a:ea typeface="Calibri" panose="020F0502020204030204" pitchFamily="34" charset="0"/>
                <a:cs typeface="Times New Roman" panose="02020603050405020304" pitchFamily="18" charset="0"/>
              </a:rPr>
              <a:t>Rivest</a:t>
            </a:r>
            <a:r>
              <a:rPr lang="en-US" sz="2200" dirty="0">
                <a:latin typeface="+mj-lt"/>
                <a:ea typeface="Calibri" panose="020F0502020204030204" pitchFamily="34" charset="0"/>
                <a:cs typeface="Times New Roman" panose="02020603050405020304" pitchFamily="18" charset="0"/>
              </a:rPr>
              <a:t>, “Introduction to </a:t>
            </a:r>
            <a:endParaRPr lang="en-IN" sz="2200" dirty="0">
              <a:latin typeface="+mj-lt"/>
              <a:ea typeface="Calibri" panose="020F0502020204030204" pitchFamily="34" charset="0"/>
              <a:cs typeface="Times New Roman" panose="02020603050405020304" pitchFamily="18" charset="0"/>
            </a:endParaRPr>
          </a:p>
          <a:p>
            <a:pPr marL="457200">
              <a:lnSpc>
                <a:spcPct val="115000"/>
              </a:lnSpc>
              <a:spcAft>
                <a:spcPts val="0"/>
              </a:spcAft>
            </a:pPr>
            <a:r>
              <a:rPr lang="en-US" sz="2200" dirty="0">
                <a:latin typeface="+mj-lt"/>
                <a:ea typeface="Calibri" panose="020F0502020204030204" pitchFamily="34" charset="0"/>
                <a:cs typeface="Times New Roman" panose="02020603050405020304" pitchFamily="18" charset="0"/>
              </a:rPr>
              <a:t>Algorithms”, </a:t>
            </a:r>
            <a:r>
              <a:rPr lang="en-US" sz="2200" dirty="0" err="1">
                <a:latin typeface="+mj-lt"/>
                <a:ea typeface="Calibri" panose="020F0502020204030204" pitchFamily="34" charset="0"/>
                <a:cs typeface="Times New Roman" panose="02020603050405020304" pitchFamily="18" charset="0"/>
              </a:rPr>
              <a:t>Printice</a:t>
            </a:r>
            <a:r>
              <a:rPr lang="en-US" sz="2200" dirty="0">
                <a:latin typeface="+mj-lt"/>
                <a:ea typeface="Calibri" panose="020F0502020204030204" pitchFamily="34" charset="0"/>
                <a:cs typeface="Times New Roman" panose="02020603050405020304" pitchFamily="18" charset="0"/>
              </a:rPr>
              <a:t> Hall of India.</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200" dirty="0">
                <a:latin typeface="+mj-lt"/>
                <a:ea typeface="Calibri" panose="020F0502020204030204" pitchFamily="34" charset="0"/>
                <a:cs typeface="Times New Roman" panose="02020603050405020304" pitchFamily="18" charset="0"/>
              </a:rPr>
              <a:t>E. Horowitz &amp; S </a:t>
            </a:r>
            <a:r>
              <a:rPr lang="en-US" sz="2200" dirty="0" err="1">
                <a:latin typeface="+mj-lt"/>
                <a:ea typeface="Calibri" panose="020F0502020204030204" pitchFamily="34" charset="0"/>
                <a:cs typeface="Times New Roman" panose="02020603050405020304" pitchFamily="18" charset="0"/>
              </a:rPr>
              <a:t>Sahni</a:t>
            </a:r>
            <a:r>
              <a:rPr lang="en-US" sz="2200" dirty="0">
                <a:latin typeface="+mj-lt"/>
                <a:ea typeface="Calibri" panose="020F0502020204030204" pitchFamily="34" charset="0"/>
                <a:cs typeface="Times New Roman" panose="02020603050405020304" pitchFamily="18" charset="0"/>
              </a:rPr>
              <a:t>, "Fundamentals of Computer Algorithms", </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200" dirty="0" err="1">
                <a:latin typeface="+mj-lt"/>
                <a:ea typeface="Calibri" panose="020F0502020204030204" pitchFamily="34" charset="0"/>
                <a:cs typeface="Times New Roman" panose="02020603050405020304" pitchFamily="18" charset="0"/>
              </a:rPr>
              <a:t>Aho</a:t>
            </a:r>
            <a:r>
              <a:rPr lang="en-US" sz="2200" dirty="0">
                <a:latin typeface="+mj-lt"/>
                <a:ea typeface="Calibri" panose="020F0502020204030204" pitchFamily="34" charset="0"/>
                <a:cs typeface="Times New Roman" panose="02020603050405020304" pitchFamily="18" charset="0"/>
              </a:rPr>
              <a:t>, </a:t>
            </a:r>
            <a:r>
              <a:rPr lang="en-US" sz="2200" dirty="0" err="1">
                <a:latin typeface="+mj-lt"/>
                <a:ea typeface="Calibri" panose="020F0502020204030204" pitchFamily="34" charset="0"/>
                <a:cs typeface="Times New Roman" panose="02020603050405020304" pitchFamily="18" charset="0"/>
              </a:rPr>
              <a:t>Hopcraft</a:t>
            </a:r>
            <a:r>
              <a:rPr lang="en-US" sz="2200" dirty="0">
                <a:latin typeface="+mj-lt"/>
                <a:ea typeface="Calibri" panose="020F0502020204030204" pitchFamily="34" charset="0"/>
                <a:cs typeface="Times New Roman" panose="02020603050405020304" pitchFamily="18" charset="0"/>
              </a:rPr>
              <a:t>, Ullman, “The Design and Analysis of Computer Algorithms” Pearson Education, 2008.</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200" dirty="0">
                <a:latin typeface="+mj-lt"/>
                <a:ea typeface="Calibri" panose="020F0502020204030204" pitchFamily="34" charset="0"/>
                <a:cs typeface="Times New Roman" panose="02020603050405020304" pitchFamily="18" charset="0"/>
              </a:rPr>
              <a:t>LEE “Design &amp; Analysis of Algorithms(POD)”, McGraw Hill</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200" dirty="0">
                <a:latin typeface="+mj-lt"/>
                <a:ea typeface="Calibri" panose="020F0502020204030204" pitchFamily="34" charset="0"/>
                <a:cs typeface="Times New Roman" panose="02020603050405020304" pitchFamily="18" charset="0"/>
              </a:rPr>
              <a:t>Richard </a:t>
            </a:r>
            <a:r>
              <a:rPr lang="en-US" sz="2200" dirty="0" err="1">
                <a:latin typeface="+mj-lt"/>
                <a:ea typeface="Calibri" panose="020F0502020204030204" pitchFamily="34" charset="0"/>
                <a:cs typeface="Times New Roman" panose="02020603050405020304" pitchFamily="18" charset="0"/>
              </a:rPr>
              <a:t>E.Neopolitan</a:t>
            </a:r>
            <a:r>
              <a:rPr lang="en-US" sz="2200" dirty="0">
                <a:latin typeface="+mj-lt"/>
                <a:ea typeface="Calibri" panose="020F0502020204030204" pitchFamily="34" charset="0"/>
                <a:cs typeface="Times New Roman" panose="02020603050405020304" pitchFamily="18" charset="0"/>
              </a:rPr>
              <a:t> ‘Foundations of Algorithms” Jones &amp; Bartlett Learning.</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2200" dirty="0">
                <a:latin typeface="+mj-lt"/>
                <a:ea typeface="Calibri" panose="020F0502020204030204" pitchFamily="34" charset="0"/>
                <a:cs typeface="Times New Roman" panose="02020603050405020304" pitchFamily="18" charset="0"/>
              </a:rPr>
              <a:t>Gilles Brassard and Paul Bratley, Algorithmics: Theory and Practice, Prentice Hall, 1995.</a:t>
            </a:r>
            <a:endParaRPr lang="en-IN" sz="22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89854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4536EC-5AA0-4844-97EF-E26D2B4524A4}" type="datetime1">
              <a:rPr lang="en-US" smtClean="0"/>
              <a:t>6/20/2022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IN"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Unit 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xmlns="" id="{AC253C3F-A91B-457B-9509-EF7CC867A743}"/>
              </a:ext>
            </a:extLst>
          </p:cNvPr>
          <p:cNvPicPr>
            <a:picLocks noGrp="1" noChangeAspect="1"/>
          </p:cNvPicPr>
          <p:nvPr>
            <p:ph idx="1"/>
          </p:nvPr>
        </p:nvPicPr>
        <p:blipFill>
          <a:blip r:embed="rId3"/>
          <a:stretch>
            <a:fillRect/>
          </a:stretch>
        </p:blipFill>
        <p:spPr>
          <a:xfrm>
            <a:off x="4556125" y="1659136"/>
            <a:ext cx="184150" cy="75803"/>
          </a:xfrm>
          <a:prstGeom prst="rect">
            <a:avLst/>
          </a:prstGeom>
        </p:spPr>
      </p:pic>
      <p:sp>
        <p:nvSpPr>
          <p:cNvPr id="9" name="Rectangle 8">
            <a:extLst>
              <a:ext uri="{FF2B5EF4-FFF2-40B4-BE49-F238E27FC236}">
                <a16:creationId xmlns:a16="http://schemas.microsoft.com/office/drawing/2014/main" xmlns="" id="{05DEA5CC-3770-40B8-9C25-59D274530F1D}"/>
              </a:ext>
            </a:extLst>
          </p:cNvPr>
          <p:cNvSpPr/>
          <p:nvPr/>
        </p:nvSpPr>
        <p:spPr>
          <a:xfrm>
            <a:off x="723900" y="1524000"/>
            <a:ext cx="7772400" cy="109183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lnSpc>
                <a:spcPct val="115000"/>
              </a:lnSpc>
              <a:spcAft>
                <a:spcPts val="0"/>
              </a:spcAft>
            </a:pPr>
            <a:r>
              <a:rPr lang="en-IN" sz="6000" dirty="0">
                <a:solidFill>
                  <a:srgbClr val="00B0F0"/>
                </a:solidFill>
                <a:latin typeface="Calibri" panose="020F0502020204030204" pitchFamily="34" charset="0"/>
                <a:ea typeface="Calibri" panose="020F0502020204030204" pitchFamily="34" charset="0"/>
                <a:cs typeface="Times New Roman" panose="02020603050405020304" pitchFamily="18" charset="0"/>
              </a:rPr>
              <a:t>Thank You</a:t>
            </a:r>
          </a:p>
        </p:txBody>
      </p:sp>
    </p:spTree>
    <p:extLst>
      <p:ext uri="{BB962C8B-B14F-4D97-AF65-F5344CB8AC3E}">
        <p14:creationId xmlns:p14="http://schemas.microsoft.com/office/powerpoint/2010/main" val="190927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a:extLst>
              <a:ext uri="{FF2B5EF4-FFF2-40B4-BE49-F238E27FC236}">
                <a16:creationId xmlns:a16="http://schemas.microsoft.com/office/drawing/2014/main" xmlns="" id="{12272BC1-981B-462C-8FCD-ACAF5146F8A5}"/>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120439A8-0D50-4E89-8942-52912C02DE6F}" type="datetime1">
              <a:rPr lang="en-US" altLang="en-US" sz="1200" smtClean="0">
                <a:solidFill>
                  <a:srgbClr val="888888"/>
                </a:solidFill>
                <a:latin typeface="Calibri" panose="020F0502020204030204" pitchFamily="34" charset="0"/>
                <a:sym typeface="Calibri" panose="020F0502020204030204" pitchFamily="34" charset="0"/>
              </a:rPr>
              <a:t>6/20/2022</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xmlns="" id="{088450A4-FBEE-4806-BD4D-F699B6D492FF}"/>
              </a:ext>
            </a:extLst>
          </p:cNvPr>
          <p:cNvSpPr txBox="1">
            <a:spLocks/>
          </p:cNvSpPr>
          <p:nvPr/>
        </p:nvSpPr>
        <p:spPr>
          <a:xfrm>
            <a:off x="1371600" y="0"/>
            <a:ext cx="7543800" cy="83502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5301" name="Rectangle 2">
            <a:extLst>
              <a:ext uri="{FF2B5EF4-FFF2-40B4-BE49-F238E27FC236}">
                <a16:creationId xmlns:a16="http://schemas.microsoft.com/office/drawing/2014/main" xmlns="" id="{A612872F-F8D3-45AF-BE40-48AB30776AA4}"/>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
            </a:r>
            <a:br>
              <a:rPr lang="en-US" altLang="en-US"/>
            </a:br>
            <a:endParaRPr lang="en-US" altLang="en-US"/>
          </a:p>
          <a:p>
            <a:pPr eaLnBrk="1" hangingPunct="1"/>
            <a:endParaRPr lang="en-US" altLang="en-US"/>
          </a:p>
        </p:txBody>
      </p:sp>
      <p:sp>
        <p:nvSpPr>
          <p:cNvPr id="55302" name="Content Placeholder 1">
            <a:extLst>
              <a:ext uri="{FF2B5EF4-FFF2-40B4-BE49-F238E27FC236}">
                <a16:creationId xmlns:a16="http://schemas.microsoft.com/office/drawing/2014/main" xmlns="" id="{D0DC9025-1B33-491C-A346-19931EA741AB}"/>
              </a:ext>
            </a:extLst>
          </p:cNvPr>
          <p:cNvSpPr txBox="1">
            <a:spLocks noGrp="1"/>
          </p:cNvSpPr>
          <p:nvPr>
            <p:ph idx="1"/>
          </p:nvPr>
        </p:nvSpPr>
        <p:spPr>
          <a:xfrm>
            <a:off x="536575" y="914400"/>
            <a:ext cx="8150225" cy="4745038"/>
          </a:xfrm>
        </p:spPr>
        <p:txBody>
          <a:bodyPr/>
          <a:lstStyle/>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4.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5. Attempt any one part of the following:                          1 x 10 = 10  </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6. Attempt any one part of the following:                        1 x 10 = 10    </a:t>
            </a: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xmlns="" id="{4DA1E7C7-2C1F-4962-9713-F429CA005D47}"/>
              </a:ext>
            </a:extLst>
          </p:cNvPr>
          <p:cNvGraphicFramePr>
            <a:graphicFrameLocks noGrp="1"/>
          </p:cNvGraphicFramePr>
          <p:nvPr/>
        </p:nvGraphicFramePr>
        <p:xfrm>
          <a:off x="755650" y="1466850"/>
          <a:ext cx="8042275" cy="1209674"/>
        </p:xfrm>
        <a:graphic>
          <a:graphicData uri="http://schemas.openxmlformats.org/drawingml/2006/table">
            <a:tbl>
              <a:tblPr firstRow="1" bandRow="1">
                <a:tableStyleId>{5C22544A-7EE6-4342-B048-85BDC9FD1C3A}</a:tableStyleId>
              </a:tblPr>
              <a:tblGrid>
                <a:gridCol w="927954">
                  <a:extLst>
                    <a:ext uri="{9D8B030D-6E8A-4147-A177-3AD203B41FA5}">
                      <a16:colId xmlns:a16="http://schemas.microsoft.com/office/drawing/2014/main" xmlns="" val="20000"/>
                    </a:ext>
                  </a:extLst>
                </a:gridCol>
                <a:gridCol w="5413071">
                  <a:extLst>
                    <a:ext uri="{9D8B030D-6E8A-4147-A177-3AD203B41FA5}">
                      <a16:colId xmlns:a16="http://schemas.microsoft.com/office/drawing/2014/main" xmlns="" val="20001"/>
                    </a:ext>
                  </a:extLst>
                </a:gridCol>
                <a:gridCol w="850625">
                  <a:extLst>
                    <a:ext uri="{9D8B030D-6E8A-4147-A177-3AD203B41FA5}">
                      <a16:colId xmlns:a16="http://schemas.microsoft.com/office/drawing/2014/main" xmlns="" val="20002"/>
                    </a:ext>
                  </a:extLst>
                </a:gridCol>
                <a:gridCol w="850625">
                  <a:extLst>
                    <a:ext uri="{9D8B030D-6E8A-4147-A177-3AD203B41FA5}">
                      <a16:colId xmlns:a16="http://schemas.microsoft.com/office/drawing/2014/main" xmlns="" val="20003"/>
                    </a:ext>
                  </a:extLst>
                </a:gridCol>
              </a:tblGrid>
              <a:tr h="478272">
                <a:tc>
                  <a:txBody>
                    <a:bodyPr/>
                    <a:lstStyle/>
                    <a:p>
                      <a:r>
                        <a:rPr lang="en-IN" sz="1800" dirty="0" err="1">
                          <a:solidFill>
                            <a:schemeClr val="tx1"/>
                          </a:solidFill>
                        </a:rPr>
                        <a:t>Q.No</a:t>
                      </a:r>
                      <a:r>
                        <a:rPr lang="en-IN" sz="1800" dirty="0">
                          <a:solidFill>
                            <a:schemeClr val="tx1"/>
                          </a:solidFill>
                        </a:rPr>
                        <a:t>.</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65701">
                <a:tc>
                  <a:txBody>
                    <a:bodyPr/>
                    <a:lstStyle/>
                    <a:p>
                      <a:r>
                        <a:rPr lang="en-IN" sz="1800" dirty="0"/>
                        <a:t>1</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65701">
                <a:tc>
                  <a:txBody>
                    <a:bodyPr/>
                    <a:lstStyle/>
                    <a:p>
                      <a:r>
                        <a:rPr lang="en-IN" sz="1800" dirty="0"/>
                        <a:t>2</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graphicFrame>
        <p:nvGraphicFramePr>
          <p:cNvPr id="11" name="Table 10">
            <a:extLst>
              <a:ext uri="{FF2B5EF4-FFF2-40B4-BE49-F238E27FC236}">
                <a16:creationId xmlns:a16="http://schemas.microsoft.com/office/drawing/2014/main" xmlns="" id="{2CF2D1EB-4D07-4C49-A9CB-87B0C4FF9707}"/>
              </a:ext>
            </a:extLst>
          </p:cNvPr>
          <p:cNvGraphicFramePr>
            <a:graphicFrameLocks noGrp="1"/>
          </p:cNvGraphicFramePr>
          <p:nvPr/>
        </p:nvGraphicFramePr>
        <p:xfrm>
          <a:off x="773113" y="3059113"/>
          <a:ext cx="7977188" cy="1097022"/>
        </p:xfrm>
        <a:graphic>
          <a:graphicData uri="http://schemas.openxmlformats.org/drawingml/2006/table">
            <a:tbl>
              <a:tblPr firstRow="1" bandRow="1">
                <a:tableStyleId>{5C22544A-7EE6-4342-B048-85BDC9FD1C3A}</a:tableStyleId>
              </a:tblPr>
              <a:tblGrid>
                <a:gridCol w="920444">
                  <a:extLst>
                    <a:ext uri="{9D8B030D-6E8A-4147-A177-3AD203B41FA5}">
                      <a16:colId xmlns:a16="http://schemas.microsoft.com/office/drawing/2014/main" xmlns="" val="20000"/>
                    </a:ext>
                  </a:extLst>
                </a:gridCol>
                <a:gridCol w="5369262">
                  <a:extLst>
                    <a:ext uri="{9D8B030D-6E8A-4147-A177-3AD203B41FA5}">
                      <a16:colId xmlns:a16="http://schemas.microsoft.com/office/drawing/2014/main" xmlns="" val="20001"/>
                    </a:ext>
                  </a:extLst>
                </a:gridCol>
                <a:gridCol w="843741">
                  <a:extLst>
                    <a:ext uri="{9D8B030D-6E8A-4147-A177-3AD203B41FA5}">
                      <a16:colId xmlns:a16="http://schemas.microsoft.com/office/drawing/2014/main" xmlns="" val="20002"/>
                    </a:ext>
                  </a:extLst>
                </a:gridCol>
                <a:gridCol w="843741">
                  <a:extLst>
                    <a:ext uri="{9D8B030D-6E8A-4147-A177-3AD203B41FA5}">
                      <a16:colId xmlns:a16="http://schemas.microsoft.com/office/drawing/2014/main" xmlns="" val="20003"/>
                    </a:ext>
                  </a:extLst>
                </a:gridCol>
              </a:tblGrid>
              <a:tr h="365654">
                <a:tc>
                  <a:txBody>
                    <a:bodyPr/>
                    <a:lstStyle/>
                    <a:p>
                      <a:r>
                        <a:rPr lang="en-IN" sz="1800" dirty="0" err="1">
                          <a:solidFill>
                            <a:schemeClr val="tx1"/>
                          </a:solidFill>
                        </a:rPr>
                        <a:t>Q.No</a:t>
                      </a:r>
                      <a:r>
                        <a:rPr lang="en-IN" sz="1800" dirty="0">
                          <a:solidFill>
                            <a:schemeClr val="tx1"/>
                          </a:solidFill>
                        </a:rPr>
                        <a:t>.</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65654">
                <a:tc>
                  <a:txBody>
                    <a:bodyPr/>
                    <a:lstStyle/>
                    <a:p>
                      <a:r>
                        <a:rPr lang="en-IN" sz="1800" dirty="0"/>
                        <a:t>1</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65654">
                <a:tc>
                  <a:txBody>
                    <a:bodyPr/>
                    <a:lstStyle/>
                    <a:p>
                      <a:r>
                        <a:rPr lang="en-IN" sz="1800" dirty="0"/>
                        <a:t>2</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graphicFrame>
        <p:nvGraphicFramePr>
          <p:cNvPr id="12" name="Table 11">
            <a:extLst>
              <a:ext uri="{FF2B5EF4-FFF2-40B4-BE49-F238E27FC236}">
                <a16:creationId xmlns:a16="http://schemas.microsoft.com/office/drawing/2014/main" xmlns="" id="{5F1EC372-AAF8-429E-B03B-B778AFB8E3E2}"/>
              </a:ext>
            </a:extLst>
          </p:cNvPr>
          <p:cNvGraphicFramePr>
            <a:graphicFrameLocks noGrp="1"/>
          </p:cNvGraphicFramePr>
          <p:nvPr/>
        </p:nvGraphicFramePr>
        <p:xfrm>
          <a:off x="803275" y="4603750"/>
          <a:ext cx="7740650" cy="1560514"/>
        </p:xfrm>
        <a:graphic>
          <a:graphicData uri="http://schemas.openxmlformats.org/drawingml/2006/table">
            <a:tbl>
              <a:tblPr firstRow="1" bandRow="1">
                <a:tableStyleId>{5C22544A-7EE6-4342-B048-85BDC9FD1C3A}</a:tableStyleId>
              </a:tblPr>
              <a:tblGrid>
                <a:gridCol w="893152">
                  <a:extLst>
                    <a:ext uri="{9D8B030D-6E8A-4147-A177-3AD203B41FA5}">
                      <a16:colId xmlns:a16="http://schemas.microsoft.com/office/drawing/2014/main" xmlns="" val="20000"/>
                    </a:ext>
                  </a:extLst>
                </a:gridCol>
                <a:gridCol w="5210054">
                  <a:extLst>
                    <a:ext uri="{9D8B030D-6E8A-4147-A177-3AD203B41FA5}">
                      <a16:colId xmlns:a16="http://schemas.microsoft.com/office/drawing/2014/main" xmlns="" val="20001"/>
                    </a:ext>
                  </a:extLst>
                </a:gridCol>
                <a:gridCol w="818722">
                  <a:extLst>
                    <a:ext uri="{9D8B030D-6E8A-4147-A177-3AD203B41FA5}">
                      <a16:colId xmlns:a16="http://schemas.microsoft.com/office/drawing/2014/main" xmlns="" val="20002"/>
                    </a:ext>
                  </a:extLst>
                </a:gridCol>
                <a:gridCol w="818722">
                  <a:extLst>
                    <a:ext uri="{9D8B030D-6E8A-4147-A177-3AD203B41FA5}">
                      <a16:colId xmlns:a16="http://schemas.microsoft.com/office/drawing/2014/main" xmlns="" val="20003"/>
                    </a:ext>
                  </a:extLst>
                </a:gridCol>
              </a:tblGrid>
              <a:tr h="728276">
                <a:tc>
                  <a:txBody>
                    <a:bodyPr/>
                    <a:lstStyle/>
                    <a:p>
                      <a:r>
                        <a:rPr lang="en-IN" sz="1800" dirty="0" err="1">
                          <a:solidFill>
                            <a:schemeClr val="tx1"/>
                          </a:solidFill>
                        </a:rPr>
                        <a:t>Q.No</a:t>
                      </a:r>
                      <a:r>
                        <a:rPr lang="en-IN" sz="1800" dirty="0">
                          <a:solidFill>
                            <a:schemeClr val="tx1"/>
                          </a:solidFill>
                        </a:rPr>
                        <a:t>.</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416119">
                <a:tc>
                  <a:txBody>
                    <a:bodyPr/>
                    <a:lstStyle/>
                    <a:p>
                      <a:r>
                        <a:rPr lang="en-IN" sz="1800" dirty="0"/>
                        <a:t>1</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416119">
                <a:tc>
                  <a:txBody>
                    <a:bodyPr/>
                    <a:lstStyle/>
                    <a:p>
                      <a:r>
                        <a:rPr lang="en-IN" sz="1800" dirty="0"/>
                        <a:t>2</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
        <p:nvSpPr>
          <p:cNvPr id="55369" name="Slide Number Placeholder 12">
            <a:extLst>
              <a:ext uri="{FF2B5EF4-FFF2-40B4-BE49-F238E27FC236}">
                <a16:creationId xmlns:a16="http://schemas.microsoft.com/office/drawing/2014/main" xmlns="" id="{264DA7A1-76AA-4330-98E5-BFF1B6CC4D6C}"/>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15</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5370" name="Footer Placeholder 13">
            <a:extLst>
              <a:ext uri="{FF2B5EF4-FFF2-40B4-BE49-F238E27FC236}">
                <a16:creationId xmlns:a16="http://schemas.microsoft.com/office/drawing/2014/main" xmlns="" id="{E036CA6C-5FDC-483C-8442-0121141EF882}"/>
              </a:ext>
            </a:extLst>
          </p:cNvPr>
          <p:cNvSpPr>
            <a:spLocks noGrp="1"/>
          </p:cNvSpPr>
          <p:nvPr>
            <p:ph type="ftr" sz="quarter" idx="12"/>
          </p:nvPr>
        </p:nvSpPr>
        <p:spPr>
          <a:xfrm>
            <a:off x="3124200" y="6369050"/>
            <a:ext cx="3829050"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fr-FR" altLang="en-US" sz="1200" smtClean="0">
                <a:solidFill>
                  <a:srgbClr val="888888"/>
                </a:solidFill>
                <a:latin typeface="Calibri" panose="020F0502020204030204" pitchFamily="34" charset="0"/>
                <a:sym typeface="Calibri" panose="020F0502020204030204" pitchFamily="34" charset="0"/>
              </a:rPr>
              <a:t>Sachin Singh   DAA        Unit III</a:t>
            </a:r>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13" name="Picture 12">
            <a:extLst>
              <a:ext uri="{FF2B5EF4-FFF2-40B4-BE49-F238E27FC236}">
                <a16:creationId xmlns:a16="http://schemas.microsoft.com/office/drawing/2014/main" xmlns="" id="{30B45E5D-48C8-4BE4-825C-8F7BB0BAF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730982"/>
          </a:xfrm>
          <a:prstGeom prst="rect">
            <a:avLst/>
          </a:prstGeom>
        </p:spPr>
      </p:pic>
    </p:spTree>
    <p:extLst>
      <p:ext uri="{BB962C8B-B14F-4D97-AF65-F5344CB8AC3E}">
        <p14:creationId xmlns:p14="http://schemas.microsoft.com/office/powerpoint/2010/main" val="2337901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sz="2400" dirty="0"/>
              <a:t>Prerequisite</a:t>
            </a:r>
          </a:p>
          <a:p>
            <a:pPr algn="just"/>
            <a:r>
              <a:rPr lang="en-US" sz="2200" dirty="0"/>
              <a:t>Basic concept of c programming language.</a:t>
            </a:r>
          </a:p>
          <a:p>
            <a:pPr algn="just"/>
            <a:r>
              <a:rPr lang="en-US" sz="2200" dirty="0"/>
              <a:t>Concept of stack, queue and link list.</a:t>
            </a:r>
          </a:p>
          <a:p>
            <a:pPr marL="0" indent="0" algn="just">
              <a:buNone/>
            </a:pPr>
            <a:endParaRPr lang="en-US" sz="2200" dirty="0"/>
          </a:p>
          <a:p>
            <a:pPr algn="just"/>
            <a:r>
              <a:rPr lang="en-US" sz="2400" b="1" dirty="0"/>
              <a:t>Recap</a:t>
            </a:r>
          </a:p>
          <a:p>
            <a:pPr algn="just"/>
            <a:r>
              <a:rPr lang="en-US" sz="2200" dirty="0"/>
              <a:t>Flow Chart</a:t>
            </a:r>
          </a:p>
          <a:p>
            <a:pPr algn="just"/>
            <a:r>
              <a:rPr lang="en-US" sz="2200" dirty="0"/>
              <a:t>Algorithm</a:t>
            </a:r>
          </a:p>
          <a:p>
            <a:endParaRPr lang="en-US" dirty="0"/>
          </a:p>
        </p:txBody>
      </p:sp>
      <p:sp>
        <p:nvSpPr>
          <p:cNvPr id="4" name="Date Placeholder 3"/>
          <p:cNvSpPr>
            <a:spLocks noGrp="1"/>
          </p:cNvSpPr>
          <p:nvPr>
            <p:ph type="dt" sz="half" idx="10"/>
          </p:nvPr>
        </p:nvSpPr>
        <p:spPr/>
        <p:txBody>
          <a:bodyPr/>
          <a:lstStyle/>
          <a:p>
            <a:fld id="{34E12756-9A1B-4F34-8001-FFDCAF505707}" type="datetime1">
              <a:rPr lang="en-US" smtClean="0"/>
              <a:t>6/20/2022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Prerequisite and Recap</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456105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Times New Roman" panose="02020603050405020304" pitchFamily="18" charset="0"/>
                <a:cs typeface="Times New Roman" panose="02020603050405020304" pitchFamily="18" charset="0"/>
              </a:rPr>
              <a:t>Topic</a:t>
            </a:r>
            <a:r>
              <a:rPr kumimoji="0" lang="en-US" sz="2400" b="0" i="0" u="none" strike="noStrike" kern="1200" cap="none" spc="0" normalizeH="0" noProof="0" dirty="0" smtClean="0">
                <a:ln>
                  <a:noFill/>
                </a:ln>
                <a:solidFill>
                  <a:schemeClr val="dk1"/>
                </a:solidFill>
                <a:effectLst/>
                <a:uLnTx/>
                <a:uFillTx/>
                <a:latin typeface="Times New Roman" panose="02020603050405020304" pitchFamily="18" charset="0"/>
                <a:cs typeface="Times New Roman" panose="02020603050405020304" pitchFamily="18" charset="0"/>
              </a:rPr>
              <a:t> Objective- Divide and Conquer</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609600" y="1295400"/>
            <a:ext cx="8153400" cy="1754326"/>
          </a:xfrm>
          <a:prstGeom prst="rect">
            <a:avLst/>
          </a:prstGeom>
        </p:spPr>
        <p:txBody>
          <a:bodyPr wrap="square">
            <a:spAutoFit/>
          </a:bodyPr>
          <a:lstStyle/>
          <a:p>
            <a:pPr marL="285750" indent="-285750" algn="just">
              <a:buFont typeface="Arial" pitchFamily="34" charset="0"/>
              <a:buChar char="•"/>
            </a:pPr>
            <a:r>
              <a:rPr lang="en-US" dirty="0"/>
              <a:t>The divide-and-conquer paradigm is often used to find an optimal solution of a problem</a:t>
            </a:r>
            <a:r>
              <a:rPr lang="en-US" dirty="0" smtClean="0"/>
              <a:t>.</a:t>
            </a:r>
          </a:p>
          <a:p>
            <a:pPr algn="just"/>
            <a:r>
              <a:rPr lang="en-US" dirty="0" smtClean="0"/>
              <a:t> </a:t>
            </a:r>
          </a:p>
          <a:p>
            <a:pPr marL="285750" indent="-285750" algn="just">
              <a:buFont typeface="Arial" pitchFamily="34" charset="0"/>
              <a:buChar char="•"/>
            </a:pPr>
            <a:r>
              <a:rPr lang="en-US" dirty="0"/>
              <a:t>Its basic idea is to decompose a given problem into two or more similar, but simpler, </a:t>
            </a:r>
            <a:r>
              <a:rPr lang="en-US" dirty="0" err="1"/>
              <a:t>subproblems</a:t>
            </a:r>
            <a:r>
              <a:rPr lang="en-US" dirty="0"/>
              <a:t>, to solve them in turn, and to compose their solutions to solve the given problem.</a:t>
            </a:r>
          </a:p>
        </p:txBody>
      </p:sp>
    </p:spTree>
    <p:extLst>
      <p:ext uri="{BB962C8B-B14F-4D97-AF65-F5344CB8AC3E}">
        <p14:creationId xmlns:p14="http://schemas.microsoft.com/office/powerpoint/2010/main" val="4179902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IN" altLang="en-US" sz="2400" dirty="0"/>
              <a:t> The topic will cover following contents</a:t>
            </a:r>
          </a:p>
          <a:p>
            <a:pPr marL="457200" indent="-457200"/>
            <a:r>
              <a:rPr lang="en-US" sz="2400" dirty="0"/>
              <a:t>Sorting: </a:t>
            </a:r>
            <a:r>
              <a:rPr lang="en-US" sz="2400" dirty="0" smtClean="0"/>
              <a:t>merge sort </a:t>
            </a:r>
            <a:r>
              <a:rPr lang="en-US" sz="2400" dirty="0"/>
              <a:t>and </a:t>
            </a:r>
            <a:r>
              <a:rPr lang="en-US" sz="2400" dirty="0" smtClean="0"/>
              <a:t>quick sort</a:t>
            </a:r>
            <a:endParaRPr lang="en-US" sz="2400" dirty="0"/>
          </a:p>
          <a:p>
            <a:pPr marL="457200" indent="-457200"/>
            <a:r>
              <a:rPr lang="en-US" sz="2400" dirty="0"/>
              <a:t>Binary search</a:t>
            </a:r>
          </a:p>
          <a:p>
            <a:pPr marL="457200" indent="-457200"/>
            <a:r>
              <a:rPr lang="en-US" sz="2400" dirty="0"/>
              <a:t>Convex hull </a:t>
            </a:r>
            <a:r>
              <a:rPr lang="en-US" sz="2400" dirty="0" smtClean="0"/>
              <a:t>– Quick Hull </a:t>
            </a:r>
            <a:r>
              <a:rPr lang="en-US" sz="2400" dirty="0"/>
              <a:t>algorithm</a:t>
            </a:r>
          </a:p>
          <a:p>
            <a:pPr marL="457200" indent="-457200"/>
            <a:r>
              <a:rPr lang="en-US" sz="2400" dirty="0"/>
              <a:t>Matrix multiplication - </a:t>
            </a:r>
            <a:r>
              <a:rPr lang="en-US" sz="2400" dirty="0" err="1"/>
              <a:t>Strassen’s</a:t>
            </a:r>
            <a:r>
              <a:rPr lang="en-US" sz="2400" dirty="0"/>
              <a:t> algorithm</a:t>
            </a:r>
          </a:p>
        </p:txBody>
      </p:sp>
      <p:sp>
        <p:nvSpPr>
          <p:cNvPr id="5" name="Footer Placeholder 4"/>
          <p:cNvSpPr>
            <a:spLocks noGrp="1"/>
          </p:cNvSpPr>
          <p:nvPr>
            <p:ph type="ftr" sz="quarter" idx="11"/>
          </p:nvPr>
        </p:nvSpPr>
        <p:spPr>
          <a:xfrm>
            <a:off x="2514600" y="6356350"/>
            <a:ext cx="5029200" cy="365125"/>
          </a:xfrm>
        </p:spPr>
        <p:txBody>
          <a:bodyPr/>
          <a:lstStyle/>
          <a:p>
            <a:r>
              <a:rPr lang="en-IN" smtClean="0"/>
              <a:t>Sachin Singh   DAA        Unit III</a:t>
            </a:r>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t>Divide And Conquer(CO3)</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18</a:t>
            </a:fld>
            <a:endParaRPr lang="en-US"/>
          </a:p>
        </p:txBody>
      </p:sp>
      <p:sp>
        <p:nvSpPr>
          <p:cNvPr id="10" name="Date Placeholder 9"/>
          <p:cNvSpPr>
            <a:spLocks noGrp="1"/>
          </p:cNvSpPr>
          <p:nvPr>
            <p:ph type="dt" sz="half" idx="10"/>
          </p:nvPr>
        </p:nvSpPr>
        <p:spPr/>
        <p:txBody>
          <a:bodyPr/>
          <a:lstStyle/>
          <a:p>
            <a:fld id="{5F77487B-FF8B-4F43-895D-A7159FBE7322}" type="datetime1">
              <a:rPr lang="en-US" smtClean="0"/>
              <a:t>6/20/2022</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idx="1"/>
          </p:nvPr>
        </p:nvSpPr>
        <p:spPr>
          <a:xfrm>
            <a:off x="457200" y="1266825"/>
            <a:ext cx="8686800" cy="4905375"/>
          </a:xfrm>
        </p:spPr>
        <p:txBody>
          <a:bodyPr/>
          <a:lstStyle/>
          <a:p>
            <a:pPr>
              <a:lnSpc>
                <a:spcPct val="150000"/>
              </a:lnSpc>
            </a:pPr>
            <a:r>
              <a:rPr lang="en-US" sz="2400" b="1" dirty="0"/>
              <a:t>Divide</a:t>
            </a:r>
            <a:r>
              <a:rPr lang="en-US" sz="2400" dirty="0"/>
              <a:t> the problem into a number of sub-problems</a:t>
            </a:r>
          </a:p>
          <a:p>
            <a:pPr lvl="1">
              <a:lnSpc>
                <a:spcPct val="150000"/>
              </a:lnSpc>
            </a:pPr>
            <a:r>
              <a:rPr lang="en-US" sz="2200" dirty="0"/>
              <a:t>Similar sub-problems of smaller size</a:t>
            </a:r>
          </a:p>
          <a:p>
            <a:pPr>
              <a:lnSpc>
                <a:spcPct val="150000"/>
              </a:lnSpc>
            </a:pPr>
            <a:r>
              <a:rPr lang="en-US" sz="2400" b="1" dirty="0"/>
              <a:t>Conquer</a:t>
            </a:r>
            <a:r>
              <a:rPr lang="en-US" sz="2400" dirty="0"/>
              <a:t> the sub-problems</a:t>
            </a:r>
          </a:p>
          <a:p>
            <a:pPr lvl="1">
              <a:lnSpc>
                <a:spcPct val="150000"/>
              </a:lnSpc>
            </a:pPr>
            <a:r>
              <a:rPr lang="en-US" sz="2200" dirty="0"/>
              <a:t>Solve the sub-problems </a:t>
            </a:r>
            <a:r>
              <a:rPr lang="en-US" sz="2200" u="sng" dirty="0"/>
              <a:t>recursively</a:t>
            </a:r>
          </a:p>
          <a:p>
            <a:pPr lvl="1">
              <a:lnSpc>
                <a:spcPct val="150000"/>
              </a:lnSpc>
            </a:pPr>
            <a:r>
              <a:rPr lang="en-US" sz="2200" dirty="0"/>
              <a:t>Sub-problem size small enough </a:t>
            </a:r>
            <a:r>
              <a:rPr lang="en-US" sz="2200" dirty="0">
                <a:sym typeface="Symbol" pitchFamily="18" charset="2"/>
              </a:rPr>
              <a:t> solve the problems in straightforward manner</a:t>
            </a:r>
          </a:p>
          <a:p>
            <a:pPr>
              <a:lnSpc>
                <a:spcPct val="150000"/>
              </a:lnSpc>
            </a:pPr>
            <a:r>
              <a:rPr lang="en-US" sz="2400" b="1" dirty="0"/>
              <a:t>Combine</a:t>
            </a:r>
            <a:r>
              <a:rPr lang="en-US" sz="2400" dirty="0"/>
              <a:t> the solutions of the sub-problems</a:t>
            </a:r>
          </a:p>
          <a:p>
            <a:pPr lvl="1">
              <a:lnSpc>
                <a:spcPct val="150000"/>
              </a:lnSpc>
            </a:pPr>
            <a:r>
              <a:rPr lang="en-US" sz="2200" dirty="0"/>
              <a:t>Obtain the solution for the original problem</a:t>
            </a:r>
          </a:p>
        </p:txBody>
      </p:sp>
      <p:sp>
        <p:nvSpPr>
          <p:cNvPr id="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Conquer(CO3)</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Slide Number Placeholder 7"/>
          <p:cNvSpPr>
            <a:spLocks noGrp="1"/>
          </p:cNvSpPr>
          <p:nvPr>
            <p:ph type="sldNum" sz="quarter" idx="12"/>
          </p:nvPr>
        </p:nvSpPr>
        <p:spPr/>
        <p:txBody>
          <a:bodyPr/>
          <a:lstStyle/>
          <a:p>
            <a:fld id="{B6F15528-21DE-4FAA-801E-634DDDAF4B2B}" type="slidenum">
              <a:rPr lang="en-US" smtClean="0"/>
              <a:pPr/>
              <a:t>19</a:t>
            </a:fld>
            <a:endParaRPr lang="en-US"/>
          </a:p>
        </p:txBody>
      </p:sp>
      <p:sp>
        <p:nvSpPr>
          <p:cNvPr id="9" name="Date Placeholder 8"/>
          <p:cNvSpPr>
            <a:spLocks noGrp="1"/>
          </p:cNvSpPr>
          <p:nvPr>
            <p:ph type="dt" sz="half" idx="10"/>
          </p:nvPr>
        </p:nvSpPr>
        <p:spPr/>
        <p:txBody>
          <a:bodyPr/>
          <a:lstStyle/>
          <a:p>
            <a:fld id="{F0FCD74C-141A-45F8-8DB0-EAC73224EA6F}" type="datetime1">
              <a:rPr lang="en-US" smtClean="0"/>
              <a:t>6/20/2022</a:t>
            </a:fld>
            <a:endParaRPr lang="en-US"/>
          </a:p>
        </p:txBody>
      </p:sp>
      <p:sp>
        <p:nvSpPr>
          <p:cNvPr id="10" name="Footer Placeholder 9"/>
          <p:cNvSpPr>
            <a:spLocks noGrp="1"/>
          </p:cNvSpPr>
          <p:nvPr>
            <p:ph type="ftr" sz="quarter" idx="11"/>
          </p:nvPr>
        </p:nvSpPr>
        <p:spPr>
          <a:xfrm>
            <a:off x="2606040" y="6371786"/>
            <a:ext cx="4495800" cy="365125"/>
          </a:xfrm>
        </p:spPr>
        <p:txBody>
          <a:bodyPr/>
          <a:lstStyle/>
          <a:p>
            <a:r>
              <a:rPr lang="en-IN" smtClean="0"/>
              <a:t>Sachin Singh   DAA        Unit III</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59A76027-1714-4DD0-9A96-C2E747DDCF70}" type="datetime1">
              <a:rPr lang="en-US" smtClean="0"/>
              <a:t>6/20/2022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smtClean="0">
                <a:ln>
                  <a:noFill/>
                </a:ln>
                <a:solidFill>
                  <a:schemeClr val="dk1"/>
                </a:solidFill>
                <a:effectLst/>
                <a:uLnTx/>
                <a:uFillTx/>
                <a:latin typeface="Times New Roman" panose="02020603050405020304" pitchFamily="18" charset="0"/>
                <a:cs typeface="Times New Roman" panose="02020603050405020304" pitchFamily="18" charset="0"/>
              </a:rPr>
              <a:t>Brief Introduction About Me</a:t>
            </a:r>
            <a:endParaRPr kumimoji="0" lang="en-US" sz="3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a:xfrm>
            <a:off x="2514600" y="6356350"/>
            <a:ext cx="5029200" cy="365125"/>
          </a:xfrm>
        </p:spPr>
        <p:txBody>
          <a:bodyPr/>
          <a:lstStyle/>
          <a:p>
            <a:r>
              <a:rPr lang="fi-FI" smtClean="0"/>
              <a:t>Sachin Singh   DAA        Unit III</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7"/>
            <a:ext cx="1371600" cy="777954"/>
          </a:xfrm>
          <a:prstGeom prst="rect">
            <a:avLst/>
          </a:prstGeom>
        </p:spPr>
      </p:pic>
      <p:sp>
        <p:nvSpPr>
          <p:cNvPr id="11" name="TextBox 10"/>
          <p:cNvSpPr txBox="1"/>
          <p:nvPr/>
        </p:nvSpPr>
        <p:spPr>
          <a:xfrm>
            <a:off x="533400" y="1600200"/>
            <a:ext cx="8229600" cy="3693319"/>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Name : </a:t>
            </a:r>
            <a:r>
              <a:rPr lang="en-US" b="1" dirty="0" err="1" smtClean="0">
                <a:latin typeface="Times New Roman" panose="02020603050405020304" pitchFamily="18" charset="0"/>
                <a:cs typeface="Times New Roman" panose="02020603050405020304" pitchFamily="18" charset="0"/>
              </a:rPr>
              <a:t>Sachin</a:t>
            </a:r>
            <a:r>
              <a:rPr lang="en-US" b="1" dirty="0" smtClean="0">
                <a:latin typeface="Times New Roman" panose="02020603050405020304" pitchFamily="18" charset="0"/>
                <a:cs typeface="Times New Roman" panose="02020603050405020304" pitchFamily="18" charset="0"/>
              </a:rPr>
              <a:t> Singh</a:t>
            </a: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Designation :</a:t>
            </a:r>
            <a:r>
              <a:rPr lang="en-US" dirty="0" smtClean="0">
                <a:latin typeface="Times New Roman" panose="02020603050405020304" pitchFamily="18" charset="0"/>
                <a:cs typeface="Times New Roman" panose="02020603050405020304" pitchFamily="18" charset="0"/>
              </a:rPr>
              <a:t>Assistant Professor CS(AI) Department</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NIET Greater Noida</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Qualification:  </a:t>
            </a:r>
          </a:p>
          <a:p>
            <a:endParaRPr lang="en-US" b="1"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B.Tech</a:t>
            </a:r>
            <a:r>
              <a:rPr lang="en-US" dirty="0" smtClean="0">
                <a:latin typeface="Times New Roman" panose="02020603050405020304" pitchFamily="18" charset="0"/>
                <a:cs typeface="Times New Roman" panose="02020603050405020304" pitchFamily="18" charset="0"/>
              </a:rPr>
              <a:t>  AKGEC Ghaziabad in 2017.</a:t>
            </a:r>
          </a:p>
          <a:p>
            <a:pPr marL="742950" lvl="1" indent="-28575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M.Tech</a:t>
            </a:r>
            <a:r>
              <a:rPr lang="en-US" dirty="0" smtClean="0">
                <a:latin typeface="Times New Roman" panose="02020603050405020304" pitchFamily="18" charset="0"/>
                <a:cs typeface="Times New Roman" panose="02020603050405020304" pitchFamily="18" charset="0"/>
              </a:rPr>
              <a:t>  Delhi Technological University(</a:t>
            </a:r>
            <a:r>
              <a:rPr lang="en-US" dirty="0" err="1" smtClean="0">
                <a:latin typeface="Times New Roman" panose="02020603050405020304" pitchFamily="18" charset="0"/>
                <a:cs typeface="Times New Roman" panose="02020603050405020304" pitchFamily="18" charset="0"/>
              </a:rPr>
              <a:t>formely</a:t>
            </a:r>
            <a:r>
              <a:rPr lang="en-US" dirty="0" smtClean="0">
                <a:latin typeface="Times New Roman" panose="02020603050405020304" pitchFamily="18" charset="0"/>
                <a:cs typeface="Times New Roman" panose="02020603050405020304" pitchFamily="18" charset="0"/>
              </a:rPr>
              <a:t> DCE) in 2020.</a:t>
            </a:r>
          </a:p>
          <a:p>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4696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Oval 6"/>
          <p:cNvSpPr>
            <a:spLocks noChangeArrowheads="1"/>
          </p:cNvSpPr>
          <p:nvPr/>
        </p:nvSpPr>
        <p:spPr bwMode="auto">
          <a:xfrm>
            <a:off x="5562600" y="23622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sz="1800" b="1">
                <a:solidFill>
                  <a:schemeClr val="bg2"/>
                </a:solidFill>
              </a:rPr>
              <a:t>subproblem 2 </a:t>
            </a:r>
          </a:p>
          <a:p>
            <a:r>
              <a:rPr lang="en-US" sz="1800" b="1">
                <a:solidFill>
                  <a:schemeClr val="bg2"/>
                </a:solidFill>
              </a:rPr>
              <a:t>of size </a:t>
            </a:r>
            <a:r>
              <a:rPr lang="en-US" sz="1800" b="1" i="1">
                <a:solidFill>
                  <a:schemeClr val="bg2"/>
                </a:solidFill>
              </a:rPr>
              <a:t>n</a:t>
            </a:r>
            <a:r>
              <a:rPr lang="en-US" sz="1800" b="1">
                <a:solidFill>
                  <a:schemeClr val="bg2"/>
                </a:solidFill>
              </a:rPr>
              <a:t>/2</a:t>
            </a:r>
          </a:p>
        </p:txBody>
      </p:sp>
      <p:sp>
        <p:nvSpPr>
          <p:cNvPr id="3076" name="Oval 7"/>
          <p:cNvSpPr>
            <a:spLocks noChangeArrowheads="1"/>
          </p:cNvSpPr>
          <p:nvPr/>
        </p:nvSpPr>
        <p:spPr bwMode="auto">
          <a:xfrm>
            <a:off x="1219200" y="23622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sz="1800" b="1">
                <a:solidFill>
                  <a:schemeClr val="bg2"/>
                </a:solidFill>
              </a:rPr>
              <a:t>subproblem 1 </a:t>
            </a:r>
          </a:p>
          <a:p>
            <a:r>
              <a:rPr lang="en-US" sz="1800" b="1">
                <a:solidFill>
                  <a:schemeClr val="bg2"/>
                </a:solidFill>
              </a:rPr>
              <a:t>of size </a:t>
            </a:r>
            <a:r>
              <a:rPr lang="en-US" sz="1800" b="1" i="1">
                <a:solidFill>
                  <a:schemeClr val="bg2"/>
                </a:solidFill>
              </a:rPr>
              <a:t>n</a:t>
            </a:r>
            <a:r>
              <a:rPr lang="en-US" sz="1800" b="1">
                <a:solidFill>
                  <a:schemeClr val="bg2"/>
                </a:solidFill>
              </a:rPr>
              <a:t>/2</a:t>
            </a:r>
          </a:p>
        </p:txBody>
      </p:sp>
      <p:sp>
        <p:nvSpPr>
          <p:cNvPr id="3077" name="Rectangle 8"/>
          <p:cNvSpPr>
            <a:spLocks noChangeArrowheads="1"/>
          </p:cNvSpPr>
          <p:nvPr/>
        </p:nvSpPr>
        <p:spPr bwMode="auto">
          <a:xfrm>
            <a:off x="1219200" y="36576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p>
            <a:r>
              <a:rPr lang="en-US" sz="1600" b="1">
                <a:solidFill>
                  <a:schemeClr val="bg2"/>
                </a:solidFill>
              </a:rPr>
              <a:t>a solution to </a:t>
            </a:r>
          </a:p>
          <a:p>
            <a:r>
              <a:rPr lang="en-US" sz="1600" b="1">
                <a:solidFill>
                  <a:schemeClr val="bg2"/>
                </a:solidFill>
              </a:rPr>
              <a:t>subproblem 1</a:t>
            </a:r>
            <a:endParaRPr lang="en-US"/>
          </a:p>
        </p:txBody>
      </p:sp>
      <p:sp>
        <p:nvSpPr>
          <p:cNvPr id="3078" name="Rectangle 9"/>
          <p:cNvSpPr>
            <a:spLocks noChangeArrowheads="1"/>
          </p:cNvSpPr>
          <p:nvPr/>
        </p:nvSpPr>
        <p:spPr bwMode="auto">
          <a:xfrm>
            <a:off x="3429000" y="54102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p>
            <a:r>
              <a:rPr lang="en-US" sz="1600" b="1">
                <a:solidFill>
                  <a:schemeClr val="bg2"/>
                </a:solidFill>
              </a:rPr>
              <a:t>a solution to</a:t>
            </a:r>
          </a:p>
          <a:p>
            <a:r>
              <a:rPr lang="en-US" sz="1600" b="1">
                <a:solidFill>
                  <a:schemeClr val="bg2"/>
                </a:solidFill>
              </a:rPr>
              <a:t>the original problem</a:t>
            </a:r>
            <a:endParaRPr lang="en-US"/>
          </a:p>
        </p:txBody>
      </p:sp>
      <p:sp>
        <p:nvSpPr>
          <p:cNvPr id="3079" name="Rectangle 10"/>
          <p:cNvSpPr>
            <a:spLocks noChangeArrowheads="1"/>
          </p:cNvSpPr>
          <p:nvPr/>
        </p:nvSpPr>
        <p:spPr bwMode="auto">
          <a:xfrm>
            <a:off x="5562600" y="36576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p>
            <a:r>
              <a:rPr lang="en-US" sz="1600" b="1">
                <a:solidFill>
                  <a:schemeClr val="bg2"/>
                </a:solidFill>
              </a:rPr>
              <a:t>a solution to </a:t>
            </a:r>
          </a:p>
          <a:p>
            <a:r>
              <a:rPr lang="en-US" sz="1600" b="1">
                <a:solidFill>
                  <a:schemeClr val="bg2"/>
                </a:solidFill>
              </a:rPr>
              <a:t>subproblem 2</a:t>
            </a:r>
            <a:endParaRPr lang="en-US"/>
          </a:p>
        </p:txBody>
      </p:sp>
      <p:sp>
        <p:nvSpPr>
          <p:cNvPr id="3080" name="Line 11"/>
          <p:cNvSpPr>
            <a:spLocks noChangeShapeType="1"/>
          </p:cNvSpPr>
          <p:nvPr/>
        </p:nvSpPr>
        <p:spPr bwMode="auto">
          <a:xfrm flipH="1">
            <a:off x="2667000" y="2057400"/>
            <a:ext cx="1447800" cy="3048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3081" name="Line 12"/>
          <p:cNvSpPr>
            <a:spLocks noChangeShapeType="1"/>
          </p:cNvSpPr>
          <p:nvPr/>
        </p:nvSpPr>
        <p:spPr bwMode="auto">
          <a:xfrm>
            <a:off x="4953000" y="2057400"/>
            <a:ext cx="1524000" cy="3048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3082" name="Oval 4"/>
          <p:cNvSpPr>
            <a:spLocks noChangeArrowheads="1"/>
          </p:cNvSpPr>
          <p:nvPr/>
        </p:nvSpPr>
        <p:spPr bwMode="auto">
          <a:xfrm>
            <a:off x="3429000" y="12954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sz="1800" b="1">
                <a:solidFill>
                  <a:schemeClr val="bg2"/>
                </a:solidFill>
              </a:rPr>
              <a:t>a problem of size </a:t>
            </a:r>
            <a:r>
              <a:rPr lang="en-US" sz="1800" b="1" i="1">
                <a:solidFill>
                  <a:schemeClr val="bg2"/>
                </a:solidFill>
              </a:rPr>
              <a:t>n</a:t>
            </a:r>
            <a:endParaRPr lang="en-US" sz="1800" b="1">
              <a:solidFill>
                <a:schemeClr val="bg2"/>
              </a:solidFill>
            </a:endParaRPr>
          </a:p>
        </p:txBody>
      </p:sp>
      <p:sp>
        <p:nvSpPr>
          <p:cNvPr id="3083" name="Line 13"/>
          <p:cNvSpPr>
            <a:spLocks noChangeShapeType="1"/>
          </p:cNvSpPr>
          <p:nvPr/>
        </p:nvSpPr>
        <p:spPr bwMode="auto">
          <a:xfrm>
            <a:off x="2286000" y="3200400"/>
            <a:ext cx="0" cy="4572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3084" name="Line 14"/>
          <p:cNvSpPr>
            <a:spLocks noChangeShapeType="1"/>
          </p:cNvSpPr>
          <p:nvPr/>
        </p:nvSpPr>
        <p:spPr bwMode="auto">
          <a:xfrm>
            <a:off x="6705600" y="3200400"/>
            <a:ext cx="0" cy="4572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3085" name="Line 15"/>
          <p:cNvSpPr>
            <a:spLocks noChangeShapeType="1"/>
          </p:cNvSpPr>
          <p:nvPr/>
        </p:nvSpPr>
        <p:spPr bwMode="auto">
          <a:xfrm>
            <a:off x="2286000" y="4343400"/>
            <a:ext cx="0" cy="5334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3086" name="Line 16"/>
          <p:cNvSpPr>
            <a:spLocks noChangeShapeType="1"/>
          </p:cNvSpPr>
          <p:nvPr/>
        </p:nvSpPr>
        <p:spPr bwMode="auto">
          <a:xfrm>
            <a:off x="6705600" y="4343400"/>
            <a:ext cx="0" cy="5334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3087" name="Line 17"/>
          <p:cNvSpPr>
            <a:spLocks noChangeShapeType="1"/>
          </p:cNvSpPr>
          <p:nvPr/>
        </p:nvSpPr>
        <p:spPr bwMode="auto">
          <a:xfrm>
            <a:off x="2286000" y="4876800"/>
            <a:ext cx="4419600"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3088" name="Line 18"/>
          <p:cNvSpPr>
            <a:spLocks noChangeShapeType="1"/>
          </p:cNvSpPr>
          <p:nvPr/>
        </p:nvSpPr>
        <p:spPr bwMode="auto">
          <a:xfrm>
            <a:off x="4572000" y="4876800"/>
            <a:ext cx="0" cy="5334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1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Divide-and-conquer technique(CO3)</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1" name="Footer Placeholder 20"/>
          <p:cNvSpPr>
            <a:spLocks noGrp="1"/>
          </p:cNvSpPr>
          <p:nvPr>
            <p:ph type="ftr" sz="quarter" idx="11"/>
          </p:nvPr>
        </p:nvSpPr>
        <p:spPr>
          <a:xfrm>
            <a:off x="1752600" y="6356350"/>
            <a:ext cx="4953000" cy="365125"/>
          </a:xfrm>
        </p:spPr>
        <p:txBody>
          <a:bodyPr/>
          <a:lstStyle/>
          <a:p>
            <a:r>
              <a:rPr lang="en-IN" smtClean="0"/>
              <a:t>Sachin Singh   DAA        Unit III</a:t>
            </a:r>
            <a:endParaRPr lang="en-US" dirty="0"/>
          </a:p>
        </p:txBody>
      </p:sp>
      <p:sp>
        <p:nvSpPr>
          <p:cNvPr id="20" name="Slide Number Placeholder 19"/>
          <p:cNvSpPr>
            <a:spLocks noGrp="1"/>
          </p:cNvSpPr>
          <p:nvPr>
            <p:ph type="sldNum" sz="quarter" idx="12"/>
          </p:nvPr>
        </p:nvSpPr>
        <p:spPr/>
        <p:txBody>
          <a:bodyPr/>
          <a:lstStyle/>
          <a:p>
            <a:fld id="{B6F15528-21DE-4FAA-801E-634DDDAF4B2B}" type="slidenum">
              <a:rPr lang="en-US" smtClean="0"/>
              <a:pPr/>
              <a:t>20</a:t>
            </a:fld>
            <a:endParaRPr lang="en-US"/>
          </a:p>
        </p:txBody>
      </p:sp>
      <p:sp>
        <p:nvSpPr>
          <p:cNvPr id="22" name="Date Placeholder 21"/>
          <p:cNvSpPr>
            <a:spLocks noGrp="1"/>
          </p:cNvSpPr>
          <p:nvPr>
            <p:ph type="dt" sz="half" idx="10"/>
          </p:nvPr>
        </p:nvSpPr>
        <p:spPr/>
        <p:txBody>
          <a:bodyPr/>
          <a:lstStyle/>
          <a:p>
            <a:fld id="{619E70B9-B130-4155-A5AA-C7C4D19D4021}" type="datetime1">
              <a:rPr lang="en-US" smtClean="0"/>
              <a:t>6/20/2022</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idx="1"/>
          </p:nvPr>
        </p:nvSpPr>
        <p:spPr>
          <a:xfrm>
            <a:off x="381000" y="1043386"/>
            <a:ext cx="8229600" cy="5181600"/>
          </a:xfrm>
        </p:spPr>
        <p:txBody>
          <a:bodyPr>
            <a:normAutofit/>
          </a:bodyPr>
          <a:lstStyle/>
          <a:p>
            <a:pPr eaLnBrk="1" hangingPunct="1">
              <a:lnSpc>
                <a:spcPct val="120000"/>
              </a:lnSpc>
            </a:pPr>
            <a:r>
              <a:rPr lang="en-US" sz="2800" b="1" dirty="0"/>
              <a:t>Merge Sort</a:t>
            </a:r>
          </a:p>
          <a:p>
            <a:pPr eaLnBrk="1" hangingPunct="1">
              <a:lnSpc>
                <a:spcPct val="120000"/>
              </a:lnSpc>
            </a:pPr>
            <a:r>
              <a:rPr lang="en-US" sz="2200" dirty="0"/>
              <a:t>To sort an array </a:t>
            </a:r>
            <a:r>
              <a:rPr lang="en-US" sz="2200" dirty="0">
                <a:latin typeface="Comic Sans MS" pitchFamily="66" charset="0"/>
              </a:rPr>
              <a:t>A[p . . r]:</a:t>
            </a:r>
            <a:endParaRPr lang="en-US" sz="2200" b="1" dirty="0">
              <a:latin typeface="Comic Sans MS" pitchFamily="66" charset="0"/>
            </a:endParaRPr>
          </a:p>
          <a:p>
            <a:pPr eaLnBrk="1" hangingPunct="1">
              <a:lnSpc>
                <a:spcPct val="120000"/>
              </a:lnSpc>
            </a:pPr>
            <a:r>
              <a:rPr lang="en-US" sz="2200" b="1" dirty="0"/>
              <a:t>Divide</a:t>
            </a:r>
          </a:p>
          <a:p>
            <a:pPr lvl="1" eaLnBrk="1" hangingPunct="1"/>
            <a:r>
              <a:rPr lang="en-US" sz="2200" dirty="0"/>
              <a:t>Divide the n-element sequence to be sorted into two subsequences of </a:t>
            </a:r>
            <a:r>
              <a:rPr lang="en-US" sz="2200" dirty="0">
                <a:latin typeface="Comic Sans MS" pitchFamily="66" charset="0"/>
              </a:rPr>
              <a:t>n/2</a:t>
            </a:r>
            <a:r>
              <a:rPr lang="en-US" sz="2200" dirty="0"/>
              <a:t> elements each</a:t>
            </a:r>
          </a:p>
          <a:p>
            <a:pPr eaLnBrk="1" hangingPunct="1"/>
            <a:r>
              <a:rPr lang="en-US" sz="2200" b="1" dirty="0"/>
              <a:t>Conquer</a:t>
            </a:r>
          </a:p>
          <a:p>
            <a:pPr lvl="1" eaLnBrk="1" hangingPunct="1">
              <a:lnSpc>
                <a:spcPct val="120000"/>
              </a:lnSpc>
            </a:pPr>
            <a:r>
              <a:rPr lang="en-US" sz="2200" dirty="0"/>
              <a:t>Sort the subsequences recursively using merge sort</a:t>
            </a:r>
          </a:p>
          <a:p>
            <a:pPr lvl="1" eaLnBrk="1" hangingPunct="1">
              <a:lnSpc>
                <a:spcPct val="120000"/>
              </a:lnSpc>
            </a:pPr>
            <a:r>
              <a:rPr lang="en-US" sz="2200" dirty="0"/>
              <a:t>When the size of the sequences is 1 there is nothing more to do</a:t>
            </a:r>
          </a:p>
          <a:p>
            <a:pPr eaLnBrk="1" hangingPunct="1">
              <a:lnSpc>
                <a:spcPct val="120000"/>
              </a:lnSpc>
            </a:pPr>
            <a:r>
              <a:rPr lang="en-US" sz="2200" b="1" dirty="0"/>
              <a:t>Combine</a:t>
            </a:r>
          </a:p>
          <a:p>
            <a:pPr lvl="1" eaLnBrk="1" hangingPunct="1">
              <a:lnSpc>
                <a:spcPct val="120000"/>
              </a:lnSpc>
            </a:pPr>
            <a:r>
              <a:rPr lang="en-US" sz="2200" dirty="0"/>
              <a:t>Merge the two sorted subsequences</a:t>
            </a:r>
          </a:p>
        </p:txBody>
      </p:sp>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21</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en-IN" smtClean="0"/>
              <a:t>Sachin Singh   DAA        Unit III</a:t>
            </a:r>
            <a:endParaRPr lang="en-US" dirty="0"/>
          </a:p>
        </p:txBody>
      </p:sp>
      <p:sp>
        <p:nvSpPr>
          <p:cNvPr id="11" name="Date Placeholder 10"/>
          <p:cNvSpPr>
            <a:spLocks noGrp="1"/>
          </p:cNvSpPr>
          <p:nvPr>
            <p:ph type="dt" sz="half" idx="10"/>
          </p:nvPr>
        </p:nvSpPr>
        <p:spPr/>
        <p:txBody>
          <a:bodyPr/>
          <a:lstStyle/>
          <a:p>
            <a:fld id="{057D3D62-469C-4B0C-BDA9-6DD2CEE731A8}" type="datetime1">
              <a:rPr lang="en-US" smtClean="0"/>
              <a:t>6/20/2022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3"/>
          <p:cNvSpPr>
            <a:spLocks noGrp="1" noChangeArrowheads="1"/>
          </p:cNvSpPr>
          <p:nvPr>
            <p:ph type="body" idx="1"/>
          </p:nvPr>
        </p:nvSpPr>
        <p:spPr>
          <a:xfrm>
            <a:off x="249238" y="1574800"/>
            <a:ext cx="8716962" cy="4648200"/>
          </a:xfrm>
        </p:spPr>
        <p:txBody>
          <a:bodyPr/>
          <a:lstStyle/>
          <a:p>
            <a:pPr eaLnBrk="1" hangingPunct="1">
              <a:lnSpc>
                <a:spcPct val="150000"/>
              </a:lnSpc>
              <a:buFontTx/>
              <a:buNone/>
            </a:pPr>
            <a:r>
              <a:rPr lang="en-US" sz="2400" dirty="0">
                <a:solidFill>
                  <a:srgbClr val="DD0111"/>
                </a:solidFill>
                <a:latin typeface="Monotype Corsiva" pitchFamily="66" charset="0"/>
              </a:rPr>
              <a:t>Algorithm.:</a:t>
            </a:r>
            <a:r>
              <a:rPr lang="en-US" sz="2400" dirty="0"/>
              <a:t> MERGE-SORT</a:t>
            </a:r>
            <a:r>
              <a:rPr lang="en-US" sz="2400" dirty="0">
                <a:latin typeface="Comic Sans MS" pitchFamily="66" charset="0"/>
              </a:rPr>
              <a:t>(A, p, r)</a:t>
            </a:r>
          </a:p>
          <a:p>
            <a:pPr eaLnBrk="1" hangingPunct="1">
              <a:lnSpc>
                <a:spcPct val="150000"/>
              </a:lnSpc>
              <a:buFontTx/>
              <a:buNone/>
            </a:pPr>
            <a:r>
              <a:rPr lang="en-US" sz="2400" b="1" dirty="0"/>
              <a:t>	</a:t>
            </a:r>
            <a:r>
              <a:rPr lang="en-US" sz="2000" b="1" dirty="0"/>
              <a:t>if </a:t>
            </a:r>
            <a:r>
              <a:rPr lang="en-US" sz="2000" dirty="0">
                <a:latin typeface="Comic Sans MS" pitchFamily="66" charset="0"/>
              </a:rPr>
              <a:t>p &lt; r</a:t>
            </a:r>
            <a:r>
              <a:rPr lang="en-US" sz="2000" i="1" dirty="0"/>
              <a:t>  					</a:t>
            </a:r>
            <a:r>
              <a:rPr lang="en-US" sz="2000" dirty="0"/>
              <a:t>Check for base case</a:t>
            </a:r>
          </a:p>
          <a:p>
            <a:pPr eaLnBrk="1" hangingPunct="1">
              <a:lnSpc>
                <a:spcPct val="150000"/>
              </a:lnSpc>
              <a:buFontTx/>
              <a:buNone/>
            </a:pPr>
            <a:r>
              <a:rPr lang="en-US" sz="2000" b="1" dirty="0"/>
              <a:t>	   then </a:t>
            </a:r>
            <a:r>
              <a:rPr lang="en-US" sz="2000" dirty="0">
                <a:latin typeface="Comic Sans MS" pitchFamily="66" charset="0"/>
              </a:rPr>
              <a:t>q ← </a:t>
            </a:r>
            <a:r>
              <a:rPr lang="en-US" sz="2000" dirty="0">
                <a:latin typeface="Comic Sans MS" pitchFamily="66" charset="0"/>
                <a:sym typeface="Symbol" pitchFamily="18" charset="2"/>
              </a:rPr>
              <a:t></a:t>
            </a:r>
            <a:r>
              <a:rPr lang="en-US" sz="2000" dirty="0">
                <a:latin typeface="Comic Sans MS" pitchFamily="66" charset="0"/>
              </a:rPr>
              <a:t>(p + r)/2</a:t>
            </a:r>
            <a:r>
              <a:rPr lang="en-US" sz="2000" dirty="0">
                <a:latin typeface="Comic Sans MS" pitchFamily="66" charset="0"/>
                <a:sym typeface="Symbol" pitchFamily="18" charset="2"/>
              </a:rPr>
              <a:t></a:t>
            </a:r>
            <a:r>
              <a:rPr lang="en-US" sz="2000" dirty="0"/>
              <a:t> </a:t>
            </a:r>
            <a:r>
              <a:rPr lang="en-US" sz="2000" i="1" dirty="0"/>
              <a:t> 			</a:t>
            </a:r>
            <a:r>
              <a:rPr lang="en-US" sz="2000" dirty="0"/>
              <a:t>Divide</a:t>
            </a:r>
          </a:p>
          <a:p>
            <a:pPr eaLnBrk="1" hangingPunct="1">
              <a:lnSpc>
                <a:spcPct val="150000"/>
              </a:lnSpc>
              <a:buFontTx/>
              <a:buNone/>
            </a:pPr>
            <a:r>
              <a:rPr lang="en-US" sz="2000" dirty="0"/>
              <a:t>		MERGE-SORT</a:t>
            </a:r>
            <a:r>
              <a:rPr lang="en-US" sz="2000" dirty="0">
                <a:latin typeface="Comic Sans MS" pitchFamily="66" charset="0"/>
              </a:rPr>
              <a:t>(A, p, q)</a:t>
            </a:r>
            <a:r>
              <a:rPr lang="en-US" sz="2000" i="1" dirty="0"/>
              <a:t>  		</a:t>
            </a:r>
            <a:r>
              <a:rPr lang="en-US" sz="2000" dirty="0"/>
              <a:t>Conquer</a:t>
            </a:r>
          </a:p>
          <a:p>
            <a:pPr eaLnBrk="1" hangingPunct="1">
              <a:lnSpc>
                <a:spcPct val="150000"/>
              </a:lnSpc>
              <a:buFontTx/>
              <a:buNone/>
            </a:pPr>
            <a:r>
              <a:rPr lang="en-US" sz="2000" dirty="0"/>
              <a:t>		MERGE-SORT</a:t>
            </a:r>
            <a:r>
              <a:rPr lang="en-US" sz="2000" dirty="0">
                <a:latin typeface="Comic Sans MS" pitchFamily="66" charset="0"/>
              </a:rPr>
              <a:t>(A, q + 1, r) </a:t>
            </a:r>
            <a:r>
              <a:rPr lang="en-US" sz="2000" i="1" dirty="0"/>
              <a:t> 		</a:t>
            </a:r>
            <a:r>
              <a:rPr lang="en-US" sz="2000" dirty="0"/>
              <a:t>Conquer</a:t>
            </a:r>
          </a:p>
          <a:p>
            <a:pPr eaLnBrk="1" hangingPunct="1">
              <a:lnSpc>
                <a:spcPct val="150000"/>
              </a:lnSpc>
              <a:buFontTx/>
              <a:buNone/>
            </a:pPr>
            <a:r>
              <a:rPr lang="en-US" sz="2000" dirty="0"/>
              <a:t>		MERGE</a:t>
            </a:r>
            <a:r>
              <a:rPr lang="en-US" sz="2000" dirty="0">
                <a:latin typeface="Comic Sans MS" pitchFamily="66" charset="0"/>
              </a:rPr>
              <a:t>(A, p, q, r)</a:t>
            </a:r>
            <a:r>
              <a:rPr lang="en-US" sz="2000" i="1" dirty="0"/>
              <a:t>  			</a:t>
            </a:r>
            <a:r>
              <a:rPr lang="en-US" sz="2000" dirty="0"/>
              <a:t>Combine</a:t>
            </a:r>
          </a:p>
          <a:p>
            <a:pPr eaLnBrk="1" hangingPunct="1">
              <a:lnSpc>
                <a:spcPct val="150000"/>
              </a:lnSpc>
            </a:pPr>
            <a:endParaRPr lang="en-US" sz="1800" dirty="0"/>
          </a:p>
          <a:p>
            <a:pPr eaLnBrk="1" hangingPunct="1">
              <a:lnSpc>
                <a:spcPct val="150000"/>
              </a:lnSpc>
            </a:pPr>
            <a:r>
              <a:rPr lang="en-US" sz="2400" dirty="0">
                <a:solidFill>
                  <a:srgbClr val="DD0111"/>
                </a:solidFill>
              </a:rPr>
              <a:t>Initial call:</a:t>
            </a:r>
            <a:r>
              <a:rPr lang="en-US" sz="2400" b="1" i="1" dirty="0"/>
              <a:t> </a:t>
            </a:r>
            <a:r>
              <a:rPr lang="en-US" sz="2400" dirty="0"/>
              <a:t>MERGE-SORT</a:t>
            </a:r>
            <a:r>
              <a:rPr lang="en-US" sz="2400" dirty="0">
                <a:latin typeface="Comic Sans MS" pitchFamily="66" charset="0"/>
              </a:rPr>
              <a:t>(A, 1, n)</a:t>
            </a:r>
            <a:endParaRPr lang="en-US" sz="2000" dirty="0"/>
          </a:p>
        </p:txBody>
      </p:sp>
      <p:sp>
        <p:nvSpPr>
          <p:cNvPr id="8197" name="AutoShape 4"/>
          <p:cNvSpPr>
            <a:spLocks noChangeArrowheads="1"/>
          </p:cNvSpPr>
          <p:nvPr/>
        </p:nvSpPr>
        <p:spPr bwMode="auto">
          <a:xfrm rot="-8014074">
            <a:off x="5609432" y="2513806"/>
            <a:ext cx="131762" cy="123825"/>
          </a:xfrm>
          <a:prstGeom prst="rtTriangle">
            <a:avLst/>
          </a:prstGeom>
          <a:noFill/>
          <a:ln w="12700">
            <a:solidFill>
              <a:schemeClr val="tx1"/>
            </a:solidFill>
            <a:miter lim="800000"/>
            <a:headEnd/>
            <a:tailEnd/>
          </a:ln>
          <a:effectLst/>
        </p:spPr>
        <p:txBody>
          <a:bodyPr wrap="none" anchor="ctr"/>
          <a:lstStyle/>
          <a:p>
            <a:endParaRPr lang="en-US"/>
          </a:p>
        </p:txBody>
      </p:sp>
      <p:sp>
        <p:nvSpPr>
          <p:cNvPr id="8198" name="AutoShape 5"/>
          <p:cNvSpPr>
            <a:spLocks noChangeArrowheads="1"/>
          </p:cNvSpPr>
          <p:nvPr/>
        </p:nvSpPr>
        <p:spPr bwMode="auto">
          <a:xfrm rot="-8014074">
            <a:off x="5609432" y="3047206"/>
            <a:ext cx="131762" cy="123825"/>
          </a:xfrm>
          <a:prstGeom prst="rtTriangle">
            <a:avLst/>
          </a:prstGeom>
          <a:noFill/>
          <a:ln w="12700">
            <a:solidFill>
              <a:schemeClr val="tx1"/>
            </a:solidFill>
            <a:miter lim="800000"/>
            <a:headEnd/>
            <a:tailEnd/>
          </a:ln>
          <a:effectLst/>
        </p:spPr>
        <p:txBody>
          <a:bodyPr wrap="none" anchor="ctr"/>
          <a:lstStyle/>
          <a:p>
            <a:endParaRPr lang="en-US"/>
          </a:p>
        </p:txBody>
      </p:sp>
      <p:sp>
        <p:nvSpPr>
          <p:cNvPr id="8199" name="AutoShape 6"/>
          <p:cNvSpPr>
            <a:spLocks noChangeArrowheads="1"/>
          </p:cNvSpPr>
          <p:nvPr/>
        </p:nvSpPr>
        <p:spPr bwMode="auto">
          <a:xfrm rot="-8014074">
            <a:off x="5609432" y="3580606"/>
            <a:ext cx="131762" cy="123825"/>
          </a:xfrm>
          <a:prstGeom prst="rtTriangle">
            <a:avLst/>
          </a:prstGeom>
          <a:noFill/>
          <a:ln w="12700">
            <a:solidFill>
              <a:schemeClr val="tx1"/>
            </a:solidFill>
            <a:miter lim="800000"/>
            <a:headEnd/>
            <a:tailEnd/>
          </a:ln>
          <a:effectLst/>
        </p:spPr>
        <p:txBody>
          <a:bodyPr wrap="none" anchor="ctr"/>
          <a:lstStyle/>
          <a:p>
            <a:endParaRPr lang="en-US"/>
          </a:p>
        </p:txBody>
      </p:sp>
      <p:sp>
        <p:nvSpPr>
          <p:cNvPr id="8200" name="AutoShape 7"/>
          <p:cNvSpPr>
            <a:spLocks noChangeArrowheads="1"/>
          </p:cNvSpPr>
          <p:nvPr/>
        </p:nvSpPr>
        <p:spPr bwMode="auto">
          <a:xfrm rot="-8014074">
            <a:off x="5609432" y="4114006"/>
            <a:ext cx="131762" cy="123825"/>
          </a:xfrm>
          <a:prstGeom prst="rtTriangle">
            <a:avLst/>
          </a:prstGeom>
          <a:noFill/>
          <a:ln w="12700">
            <a:solidFill>
              <a:schemeClr val="tx1"/>
            </a:solidFill>
            <a:miter lim="800000"/>
            <a:headEnd/>
            <a:tailEnd/>
          </a:ln>
          <a:effectLst/>
        </p:spPr>
        <p:txBody>
          <a:bodyPr wrap="none" anchor="ctr"/>
          <a:lstStyle/>
          <a:p>
            <a:endParaRPr lang="en-US"/>
          </a:p>
        </p:txBody>
      </p:sp>
      <p:sp>
        <p:nvSpPr>
          <p:cNvPr id="8201" name="AutoShape 8"/>
          <p:cNvSpPr>
            <a:spLocks noChangeArrowheads="1"/>
          </p:cNvSpPr>
          <p:nvPr/>
        </p:nvSpPr>
        <p:spPr bwMode="auto">
          <a:xfrm rot="-8014074">
            <a:off x="5609432" y="4647406"/>
            <a:ext cx="131762" cy="123825"/>
          </a:xfrm>
          <a:prstGeom prst="rtTriangle">
            <a:avLst/>
          </a:prstGeom>
          <a:noFill/>
          <a:ln w="12700">
            <a:solidFill>
              <a:schemeClr val="tx1"/>
            </a:solidFill>
            <a:miter lim="800000"/>
            <a:headEnd/>
            <a:tailEnd/>
          </a:ln>
          <a:effectLst/>
        </p:spPr>
        <p:txBody>
          <a:bodyPr wrap="none" anchor="ctr"/>
          <a:lstStyle/>
          <a:p>
            <a:endParaRPr lang="en-US"/>
          </a:p>
        </p:txBody>
      </p:sp>
      <p:sp>
        <p:nvSpPr>
          <p:cNvPr id="8202" name="Text Box 9"/>
          <p:cNvSpPr txBox="1">
            <a:spLocks noChangeArrowheads="1"/>
          </p:cNvSpPr>
          <p:nvPr/>
        </p:nvSpPr>
        <p:spPr bwMode="auto">
          <a:xfrm>
            <a:off x="5418138" y="1550988"/>
            <a:ext cx="228600" cy="244475"/>
          </a:xfrm>
          <a:prstGeom prst="rect">
            <a:avLst/>
          </a:prstGeom>
          <a:noFill/>
          <a:ln w="9525">
            <a:noFill/>
            <a:miter lim="800000"/>
            <a:headEnd/>
            <a:tailEnd/>
          </a:ln>
          <a:effectLst/>
        </p:spPr>
        <p:txBody>
          <a:bodyPr>
            <a:spAutoFit/>
          </a:bodyPr>
          <a:lstStyle/>
          <a:p>
            <a:r>
              <a:rPr lang="en-US" sz="1000"/>
              <a:t>1</a:t>
            </a:r>
          </a:p>
        </p:txBody>
      </p:sp>
      <p:sp>
        <p:nvSpPr>
          <p:cNvPr id="8203" name="Text Box 10"/>
          <p:cNvSpPr txBox="1">
            <a:spLocks noChangeArrowheads="1"/>
          </p:cNvSpPr>
          <p:nvPr/>
        </p:nvSpPr>
        <p:spPr bwMode="auto">
          <a:xfrm>
            <a:off x="5799138" y="1550988"/>
            <a:ext cx="228600" cy="244475"/>
          </a:xfrm>
          <a:prstGeom prst="rect">
            <a:avLst/>
          </a:prstGeom>
          <a:noFill/>
          <a:ln w="9525">
            <a:noFill/>
            <a:miter lim="800000"/>
            <a:headEnd/>
            <a:tailEnd/>
          </a:ln>
          <a:effectLst/>
        </p:spPr>
        <p:txBody>
          <a:bodyPr>
            <a:spAutoFit/>
          </a:bodyPr>
          <a:lstStyle/>
          <a:p>
            <a:r>
              <a:rPr lang="en-US" sz="1000"/>
              <a:t>2</a:t>
            </a:r>
          </a:p>
        </p:txBody>
      </p:sp>
      <p:sp>
        <p:nvSpPr>
          <p:cNvPr id="8204" name="Text Box 11"/>
          <p:cNvSpPr txBox="1">
            <a:spLocks noChangeArrowheads="1"/>
          </p:cNvSpPr>
          <p:nvPr/>
        </p:nvSpPr>
        <p:spPr bwMode="auto">
          <a:xfrm>
            <a:off x="6180138" y="1550988"/>
            <a:ext cx="228600" cy="244475"/>
          </a:xfrm>
          <a:prstGeom prst="rect">
            <a:avLst/>
          </a:prstGeom>
          <a:noFill/>
          <a:ln w="9525">
            <a:noFill/>
            <a:miter lim="800000"/>
            <a:headEnd/>
            <a:tailEnd/>
          </a:ln>
          <a:effectLst/>
        </p:spPr>
        <p:txBody>
          <a:bodyPr>
            <a:spAutoFit/>
          </a:bodyPr>
          <a:lstStyle/>
          <a:p>
            <a:r>
              <a:rPr lang="en-US" sz="1000"/>
              <a:t>3</a:t>
            </a:r>
          </a:p>
        </p:txBody>
      </p:sp>
      <p:sp>
        <p:nvSpPr>
          <p:cNvPr id="8205" name="Text Box 12"/>
          <p:cNvSpPr txBox="1">
            <a:spLocks noChangeArrowheads="1"/>
          </p:cNvSpPr>
          <p:nvPr/>
        </p:nvSpPr>
        <p:spPr bwMode="auto">
          <a:xfrm>
            <a:off x="6561138" y="1550988"/>
            <a:ext cx="228600" cy="244475"/>
          </a:xfrm>
          <a:prstGeom prst="rect">
            <a:avLst/>
          </a:prstGeom>
          <a:noFill/>
          <a:ln w="9525">
            <a:noFill/>
            <a:miter lim="800000"/>
            <a:headEnd/>
            <a:tailEnd/>
          </a:ln>
          <a:effectLst/>
        </p:spPr>
        <p:txBody>
          <a:bodyPr>
            <a:spAutoFit/>
          </a:bodyPr>
          <a:lstStyle/>
          <a:p>
            <a:r>
              <a:rPr lang="en-US" sz="1000"/>
              <a:t>4</a:t>
            </a:r>
          </a:p>
        </p:txBody>
      </p:sp>
      <p:sp>
        <p:nvSpPr>
          <p:cNvPr id="8206" name="Text Box 13"/>
          <p:cNvSpPr txBox="1">
            <a:spLocks noChangeArrowheads="1"/>
          </p:cNvSpPr>
          <p:nvPr/>
        </p:nvSpPr>
        <p:spPr bwMode="auto">
          <a:xfrm>
            <a:off x="6942138" y="1550988"/>
            <a:ext cx="228600" cy="244475"/>
          </a:xfrm>
          <a:prstGeom prst="rect">
            <a:avLst/>
          </a:prstGeom>
          <a:noFill/>
          <a:ln w="9525">
            <a:noFill/>
            <a:miter lim="800000"/>
            <a:headEnd/>
            <a:tailEnd/>
          </a:ln>
          <a:effectLst/>
        </p:spPr>
        <p:txBody>
          <a:bodyPr>
            <a:spAutoFit/>
          </a:bodyPr>
          <a:lstStyle/>
          <a:p>
            <a:r>
              <a:rPr lang="en-US" sz="1000"/>
              <a:t>5</a:t>
            </a:r>
          </a:p>
        </p:txBody>
      </p:sp>
      <p:sp>
        <p:nvSpPr>
          <p:cNvPr id="8207" name="Text Box 14"/>
          <p:cNvSpPr txBox="1">
            <a:spLocks noChangeArrowheads="1"/>
          </p:cNvSpPr>
          <p:nvPr/>
        </p:nvSpPr>
        <p:spPr bwMode="auto">
          <a:xfrm>
            <a:off x="7323138" y="1550988"/>
            <a:ext cx="228600" cy="244475"/>
          </a:xfrm>
          <a:prstGeom prst="rect">
            <a:avLst/>
          </a:prstGeom>
          <a:noFill/>
          <a:ln w="9525">
            <a:noFill/>
            <a:miter lim="800000"/>
            <a:headEnd/>
            <a:tailEnd/>
          </a:ln>
          <a:effectLst/>
        </p:spPr>
        <p:txBody>
          <a:bodyPr>
            <a:spAutoFit/>
          </a:bodyPr>
          <a:lstStyle/>
          <a:p>
            <a:r>
              <a:rPr lang="en-US" sz="1000"/>
              <a:t>6</a:t>
            </a:r>
          </a:p>
        </p:txBody>
      </p:sp>
      <p:sp>
        <p:nvSpPr>
          <p:cNvPr id="8208" name="Text Box 15"/>
          <p:cNvSpPr txBox="1">
            <a:spLocks noChangeArrowheads="1"/>
          </p:cNvSpPr>
          <p:nvPr/>
        </p:nvSpPr>
        <p:spPr bwMode="auto">
          <a:xfrm>
            <a:off x="7704138" y="1550988"/>
            <a:ext cx="228600" cy="244475"/>
          </a:xfrm>
          <a:prstGeom prst="rect">
            <a:avLst/>
          </a:prstGeom>
          <a:noFill/>
          <a:ln w="9525">
            <a:noFill/>
            <a:miter lim="800000"/>
            <a:headEnd/>
            <a:tailEnd/>
          </a:ln>
          <a:effectLst/>
        </p:spPr>
        <p:txBody>
          <a:bodyPr>
            <a:spAutoFit/>
          </a:bodyPr>
          <a:lstStyle/>
          <a:p>
            <a:r>
              <a:rPr lang="en-US" sz="1000"/>
              <a:t>7</a:t>
            </a:r>
          </a:p>
        </p:txBody>
      </p:sp>
      <p:sp>
        <p:nvSpPr>
          <p:cNvPr id="8209" name="Text Box 16"/>
          <p:cNvSpPr txBox="1">
            <a:spLocks noChangeArrowheads="1"/>
          </p:cNvSpPr>
          <p:nvPr/>
        </p:nvSpPr>
        <p:spPr bwMode="auto">
          <a:xfrm>
            <a:off x="8085138" y="1550988"/>
            <a:ext cx="228600" cy="244475"/>
          </a:xfrm>
          <a:prstGeom prst="rect">
            <a:avLst/>
          </a:prstGeom>
          <a:noFill/>
          <a:ln w="9525">
            <a:noFill/>
            <a:miter lim="800000"/>
            <a:headEnd/>
            <a:tailEnd/>
          </a:ln>
          <a:effectLst/>
        </p:spPr>
        <p:txBody>
          <a:bodyPr>
            <a:spAutoFit/>
          </a:bodyPr>
          <a:lstStyle/>
          <a:p>
            <a:r>
              <a:rPr lang="en-US" sz="1000"/>
              <a:t>8</a:t>
            </a:r>
          </a:p>
        </p:txBody>
      </p:sp>
      <p:sp>
        <p:nvSpPr>
          <p:cNvPr id="8210" name="Rectangle 17"/>
          <p:cNvSpPr>
            <a:spLocks noChangeArrowheads="1"/>
          </p:cNvSpPr>
          <p:nvPr/>
        </p:nvSpPr>
        <p:spPr bwMode="auto">
          <a:xfrm>
            <a:off x="8061325" y="1800225"/>
            <a:ext cx="381000" cy="365125"/>
          </a:xfrm>
          <a:prstGeom prst="rect">
            <a:avLst/>
          </a:prstGeom>
          <a:noFill/>
          <a:ln w="9525">
            <a:noFill/>
            <a:miter lim="800000"/>
            <a:headEnd/>
            <a:tailEnd/>
          </a:ln>
          <a:effectLst/>
        </p:spPr>
        <p:txBody>
          <a:bodyPr/>
          <a:lstStyle/>
          <a:p>
            <a:pPr>
              <a:spcBef>
                <a:spcPct val="20000"/>
              </a:spcBef>
            </a:pPr>
            <a:r>
              <a:rPr lang="en-US">
                <a:solidFill>
                  <a:schemeClr val="accent2"/>
                </a:solidFill>
              </a:rPr>
              <a:t>6</a:t>
            </a:r>
          </a:p>
        </p:txBody>
      </p:sp>
      <p:sp>
        <p:nvSpPr>
          <p:cNvPr id="8211" name="Rectangle 18"/>
          <p:cNvSpPr>
            <a:spLocks noChangeArrowheads="1"/>
          </p:cNvSpPr>
          <p:nvPr/>
        </p:nvSpPr>
        <p:spPr bwMode="auto">
          <a:xfrm>
            <a:off x="7680325" y="1800225"/>
            <a:ext cx="381000" cy="365125"/>
          </a:xfrm>
          <a:prstGeom prst="rect">
            <a:avLst/>
          </a:prstGeom>
          <a:noFill/>
          <a:ln w="9525">
            <a:noFill/>
            <a:miter lim="800000"/>
            <a:headEnd/>
            <a:tailEnd/>
          </a:ln>
          <a:effectLst/>
        </p:spPr>
        <p:txBody>
          <a:bodyPr/>
          <a:lstStyle/>
          <a:p>
            <a:pPr>
              <a:spcBef>
                <a:spcPct val="20000"/>
              </a:spcBef>
            </a:pPr>
            <a:r>
              <a:rPr lang="en-US">
                <a:solidFill>
                  <a:schemeClr val="accent2"/>
                </a:solidFill>
              </a:rPr>
              <a:t>2</a:t>
            </a:r>
          </a:p>
        </p:txBody>
      </p:sp>
      <p:sp>
        <p:nvSpPr>
          <p:cNvPr id="8212" name="Rectangle 19"/>
          <p:cNvSpPr>
            <a:spLocks noChangeArrowheads="1"/>
          </p:cNvSpPr>
          <p:nvPr/>
        </p:nvSpPr>
        <p:spPr bwMode="auto">
          <a:xfrm>
            <a:off x="7299325" y="1800225"/>
            <a:ext cx="381000" cy="365125"/>
          </a:xfrm>
          <a:prstGeom prst="rect">
            <a:avLst/>
          </a:prstGeom>
          <a:noFill/>
          <a:ln w="9525">
            <a:noFill/>
            <a:miter lim="800000"/>
            <a:headEnd/>
            <a:tailEnd/>
          </a:ln>
          <a:effectLst/>
        </p:spPr>
        <p:txBody>
          <a:bodyPr/>
          <a:lstStyle/>
          <a:p>
            <a:pPr>
              <a:spcBef>
                <a:spcPct val="20000"/>
              </a:spcBef>
            </a:pPr>
            <a:r>
              <a:rPr lang="en-US">
                <a:solidFill>
                  <a:schemeClr val="accent2"/>
                </a:solidFill>
              </a:rPr>
              <a:t>3</a:t>
            </a:r>
          </a:p>
        </p:txBody>
      </p:sp>
      <p:sp>
        <p:nvSpPr>
          <p:cNvPr id="8213" name="Rectangle 20"/>
          <p:cNvSpPr>
            <a:spLocks noChangeArrowheads="1"/>
          </p:cNvSpPr>
          <p:nvPr/>
        </p:nvSpPr>
        <p:spPr bwMode="auto">
          <a:xfrm>
            <a:off x="6918325" y="1800225"/>
            <a:ext cx="381000" cy="365125"/>
          </a:xfrm>
          <a:prstGeom prst="rect">
            <a:avLst/>
          </a:prstGeom>
          <a:noFill/>
          <a:ln w="9525">
            <a:noFill/>
            <a:miter lim="800000"/>
            <a:headEnd/>
            <a:tailEnd/>
          </a:ln>
          <a:effectLst/>
        </p:spPr>
        <p:txBody>
          <a:bodyPr/>
          <a:lstStyle/>
          <a:p>
            <a:pPr>
              <a:spcBef>
                <a:spcPct val="20000"/>
              </a:spcBef>
            </a:pPr>
            <a:r>
              <a:rPr lang="en-US">
                <a:solidFill>
                  <a:schemeClr val="accent2"/>
                </a:solidFill>
              </a:rPr>
              <a:t>1</a:t>
            </a:r>
          </a:p>
        </p:txBody>
      </p:sp>
      <p:sp>
        <p:nvSpPr>
          <p:cNvPr id="8214" name="Rectangle 21"/>
          <p:cNvSpPr>
            <a:spLocks noChangeArrowheads="1"/>
          </p:cNvSpPr>
          <p:nvPr/>
        </p:nvSpPr>
        <p:spPr bwMode="auto">
          <a:xfrm>
            <a:off x="6537325" y="1800225"/>
            <a:ext cx="381000" cy="365125"/>
          </a:xfrm>
          <a:prstGeom prst="rect">
            <a:avLst/>
          </a:prstGeom>
          <a:solidFill>
            <a:srgbClr val="C0C0C0"/>
          </a:solidFill>
          <a:ln w="9525">
            <a:noFill/>
            <a:miter lim="800000"/>
            <a:headEnd/>
            <a:tailEnd/>
          </a:ln>
          <a:effectLst/>
        </p:spPr>
        <p:txBody>
          <a:bodyPr/>
          <a:lstStyle/>
          <a:p>
            <a:pPr>
              <a:spcBef>
                <a:spcPct val="20000"/>
              </a:spcBef>
            </a:pPr>
            <a:r>
              <a:rPr lang="en-US">
                <a:solidFill>
                  <a:schemeClr val="accent2"/>
                </a:solidFill>
              </a:rPr>
              <a:t>7</a:t>
            </a:r>
          </a:p>
        </p:txBody>
      </p:sp>
      <p:sp>
        <p:nvSpPr>
          <p:cNvPr id="8215" name="Rectangle 22"/>
          <p:cNvSpPr>
            <a:spLocks noChangeArrowheads="1"/>
          </p:cNvSpPr>
          <p:nvPr/>
        </p:nvSpPr>
        <p:spPr bwMode="auto">
          <a:xfrm>
            <a:off x="6156325" y="1800225"/>
            <a:ext cx="381000" cy="365125"/>
          </a:xfrm>
          <a:prstGeom prst="rect">
            <a:avLst/>
          </a:prstGeom>
          <a:noFill/>
          <a:ln w="9525">
            <a:noFill/>
            <a:miter lim="800000"/>
            <a:headEnd/>
            <a:tailEnd/>
          </a:ln>
          <a:effectLst/>
        </p:spPr>
        <p:txBody>
          <a:bodyPr/>
          <a:lstStyle/>
          <a:p>
            <a:pPr>
              <a:spcBef>
                <a:spcPct val="20000"/>
              </a:spcBef>
            </a:pPr>
            <a:r>
              <a:rPr lang="en-US">
                <a:solidFill>
                  <a:schemeClr val="accent2"/>
                </a:solidFill>
              </a:rPr>
              <a:t>4</a:t>
            </a:r>
          </a:p>
        </p:txBody>
      </p:sp>
      <p:sp>
        <p:nvSpPr>
          <p:cNvPr id="8216" name="Rectangle 23"/>
          <p:cNvSpPr>
            <a:spLocks noChangeArrowheads="1"/>
          </p:cNvSpPr>
          <p:nvPr/>
        </p:nvSpPr>
        <p:spPr bwMode="auto">
          <a:xfrm>
            <a:off x="5775325" y="1800225"/>
            <a:ext cx="381000" cy="365125"/>
          </a:xfrm>
          <a:prstGeom prst="rect">
            <a:avLst/>
          </a:prstGeom>
          <a:noFill/>
          <a:ln w="9525">
            <a:noFill/>
            <a:miter lim="800000"/>
            <a:headEnd/>
            <a:tailEnd/>
          </a:ln>
          <a:effectLst/>
        </p:spPr>
        <p:txBody>
          <a:bodyPr/>
          <a:lstStyle/>
          <a:p>
            <a:pPr>
              <a:spcBef>
                <a:spcPct val="20000"/>
              </a:spcBef>
            </a:pPr>
            <a:r>
              <a:rPr lang="en-US">
                <a:solidFill>
                  <a:schemeClr val="accent2"/>
                </a:solidFill>
              </a:rPr>
              <a:t>2</a:t>
            </a:r>
          </a:p>
        </p:txBody>
      </p:sp>
      <p:sp>
        <p:nvSpPr>
          <p:cNvPr id="8217" name="Rectangle 24"/>
          <p:cNvSpPr>
            <a:spLocks noChangeArrowheads="1"/>
          </p:cNvSpPr>
          <p:nvPr/>
        </p:nvSpPr>
        <p:spPr bwMode="auto">
          <a:xfrm>
            <a:off x="5394325" y="1800225"/>
            <a:ext cx="381000" cy="365125"/>
          </a:xfrm>
          <a:prstGeom prst="rect">
            <a:avLst/>
          </a:prstGeom>
          <a:noFill/>
          <a:ln w="9525">
            <a:noFill/>
            <a:miter lim="800000"/>
            <a:headEnd/>
            <a:tailEnd/>
          </a:ln>
          <a:effectLst/>
        </p:spPr>
        <p:txBody>
          <a:bodyPr anchor="ctr" anchorCtr="1"/>
          <a:lstStyle/>
          <a:p>
            <a:pPr>
              <a:spcBef>
                <a:spcPct val="20000"/>
              </a:spcBef>
            </a:pPr>
            <a:r>
              <a:rPr lang="en-US">
                <a:solidFill>
                  <a:schemeClr val="accent2"/>
                </a:solidFill>
              </a:rPr>
              <a:t>5</a:t>
            </a:r>
          </a:p>
        </p:txBody>
      </p:sp>
      <p:sp>
        <p:nvSpPr>
          <p:cNvPr id="8218" name="Line 25"/>
          <p:cNvSpPr>
            <a:spLocks noChangeShapeType="1"/>
          </p:cNvSpPr>
          <p:nvPr/>
        </p:nvSpPr>
        <p:spPr bwMode="auto">
          <a:xfrm>
            <a:off x="5394325" y="1800225"/>
            <a:ext cx="3048000" cy="0"/>
          </a:xfrm>
          <a:prstGeom prst="line">
            <a:avLst/>
          </a:prstGeom>
          <a:noFill/>
          <a:ln w="28575" cap="sq">
            <a:solidFill>
              <a:schemeClr val="tx1"/>
            </a:solidFill>
            <a:round/>
            <a:headEnd/>
            <a:tailEnd/>
          </a:ln>
          <a:effectLst/>
        </p:spPr>
        <p:txBody>
          <a:bodyPr/>
          <a:lstStyle/>
          <a:p>
            <a:endParaRPr lang="en-US"/>
          </a:p>
        </p:txBody>
      </p:sp>
      <p:sp>
        <p:nvSpPr>
          <p:cNvPr id="8219" name="Line 26"/>
          <p:cNvSpPr>
            <a:spLocks noChangeShapeType="1"/>
          </p:cNvSpPr>
          <p:nvPr/>
        </p:nvSpPr>
        <p:spPr bwMode="auto">
          <a:xfrm>
            <a:off x="5394325" y="2165350"/>
            <a:ext cx="3048000" cy="0"/>
          </a:xfrm>
          <a:prstGeom prst="line">
            <a:avLst/>
          </a:prstGeom>
          <a:noFill/>
          <a:ln w="28575" cap="sq">
            <a:solidFill>
              <a:schemeClr val="tx1"/>
            </a:solidFill>
            <a:round/>
            <a:headEnd/>
            <a:tailEnd/>
          </a:ln>
          <a:effectLst/>
        </p:spPr>
        <p:txBody>
          <a:bodyPr/>
          <a:lstStyle/>
          <a:p>
            <a:endParaRPr lang="en-US"/>
          </a:p>
        </p:txBody>
      </p:sp>
      <p:sp>
        <p:nvSpPr>
          <p:cNvPr id="8220" name="Line 27"/>
          <p:cNvSpPr>
            <a:spLocks noChangeShapeType="1"/>
          </p:cNvSpPr>
          <p:nvPr/>
        </p:nvSpPr>
        <p:spPr bwMode="auto">
          <a:xfrm>
            <a:off x="5394325" y="1800225"/>
            <a:ext cx="0" cy="365125"/>
          </a:xfrm>
          <a:prstGeom prst="line">
            <a:avLst/>
          </a:prstGeom>
          <a:noFill/>
          <a:ln w="28575" cap="sq">
            <a:solidFill>
              <a:schemeClr val="tx1"/>
            </a:solidFill>
            <a:round/>
            <a:headEnd/>
            <a:tailEnd/>
          </a:ln>
          <a:effectLst/>
        </p:spPr>
        <p:txBody>
          <a:bodyPr/>
          <a:lstStyle/>
          <a:p>
            <a:endParaRPr lang="en-US"/>
          </a:p>
        </p:txBody>
      </p:sp>
      <p:sp>
        <p:nvSpPr>
          <p:cNvPr id="8221" name="Line 28"/>
          <p:cNvSpPr>
            <a:spLocks noChangeShapeType="1"/>
          </p:cNvSpPr>
          <p:nvPr/>
        </p:nvSpPr>
        <p:spPr bwMode="auto">
          <a:xfrm>
            <a:off x="5775325" y="1800225"/>
            <a:ext cx="0" cy="365125"/>
          </a:xfrm>
          <a:prstGeom prst="line">
            <a:avLst/>
          </a:prstGeom>
          <a:noFill/>
          <a:ln w="12700">
            <a:solidFill>
              <a:schemeClr val="tx1"/>
            </a:solidFill>
            <a:round/>
            <a:headEnd/>
            <a:tailEnd/>
          </a:ln>
          <a:effectLst/>
        </p:spPr>
        <p:txBody>
          <a:bodyPr/>
          <a:lstStyle/>
          <a:p>
            <a:endParaRPr lang="en-US"/>
          </a:p>
        </p:txBody>
      </p:sp>
      <p:sp>
        <p:nvSpPr>
          <p:cNvPr id="8222" name="Line 29"/>
          <p:cNvSpPr>
            <a:spLocks noChangeShapeType="1"/>
          </p:cNvSpPr>
          <p:nvPr/>
        </p:nvSpPr>
        <p:spPr bwMode="auto">
          <a:xfrm>
            <a:off x="6156325" y="1800225"/>
            <a:ext cx="0" cy="365125"/>
          </a:xfrm>
          <a:prstGeom prst="line">
            <a:avLst/>
          </a:prstGeom>
          <a:noFill/>
          <a:ln w="12700">
            <a:solidFill>
              <a:schemeClr val="tx1"/>
            </a:solidFill>
            <a:round/>
            <a:headEnd/>
            <a:tailEnd/>
          </a:ln>
          <a:effectLst/>
        </p:spPr>
        <p:txBody>
          <a:bodyPr/>
          <a:lstStyle/>
          <a:p>
            <a:endParaRPr lang="en-US"/>
          </a:p>
        </p:txBody>
      </p:sp>
      <p:sp>
        <p:nvSpPr>
          <p:cNvPr id="8223" name="Line 30"/>
          <p:cNvSpPr>
            <a:spLocks noChangeShapeType="1"/>
          </p:cNvSpPr>
          <p:nvPr/>
        </p:nvSpPr>
        <p:spPr bwMode="auto">
          <a:xfrm>
            <a:off x="6537325" y="1800225"/>
            <a:ext cx="0" cy="365125"/>
          </a:xfrm>
          <a:prstGeom prst="line">
            <a:avLst/>
          </a:prstGeom>
          <a:noFill/>
          <a:ln w="12700">
            <a:solidFill>
              <a:schemeClr val="tx1"/>
            </a:solidFill>
            <a:round/>
            <a:headEnd/>
            <a:tailEnd/>
          </a:ln>
          <a:effectLst/>
        </p:spPr>
        <p:txBody>
          <a:bodyPr/>
          <a:lstStyle/>
          <a:p>
            <a:endParaRPr lang="en-US"/>
          </a:p>
        </p:txBody>
      </p:sp>
      <p:sp>
        <p:nvSpPr>
          <p:cNvPr id="8224" name="Line 31"/>
          <p:cNvSpPr>
            <a:spLocks noChangeShapeType="1"/>
          </p:cNvSpPr>
          <p:nvPr/>
        </p:nvSpPr>
        <p:spPr bwMode="auto">
          <a:xfrm>
            <a:off x="6918325" y="1800225"/>
            <a:ext cx="0" cy="365125"/>
          </a:xfrm>
          <a:prstGeom prst="line">
            <a:avLst/>
          </a:prstGeom>
          <a:noFill/>
          <a:ln w="12700">
            <a:solidFill>
              <a:schemeClr val="tx1"/>
            </a:solidFill>
            <a:round/>
            <a:headEnd/>
            <a:tailEnd/>
          </a:ln>
          <a:effectLst/>
        </p:spPr>
        <p:txBody>
          <a:bodyPr/>
          <a:lstStyle/>
          <a:p>
            <a:endParaRPr lang="en-US"/>
          </a:p>
        </p:txBody>
      </p:sp>
      <p:sp>
        <p:nvSpPr>
          <p:cNvPr id="8225" name="Line 32"/>
          <p:cNvSpPr>
            <a:spLocks noChangeShapeType="1"/>
          </p:cNvSpPr>
          <p:nvPr/>
        </p:nvSpPr>
        <p:spPr bwMode="auto">
          <a:xfrm>
            <a:off x="7299325" y="1800225"/>
            <a:ext cx="0" cy="365125"/>
          </a:xfrm>
          <a:prstGeom prst="line">
            <a:avLst/>
          </a:prstGeom>
          <a:noFill/>
          <a:ln w="12700">
            <a:solidFill>
              <a:schemeClr val="tx1"/>
            </a:solidFill>
            <a:round/>
            <a:headEnd/>
            <a:tailEnd/>
          </a:ln>
          <a:effectLst/>
        </p:spPr>
        <p:txBody>
          <a:bodyPr/>
          <a:lstStyle/>
          <a:p>
            <a:endParaRPr lang="en-US"/>
          </a:p>
        </p:txBody>
      </p:sp>
      <p:sp>
        <p:nvSpPr>
          <p:cNvPr id="8226" name="Line 33"/>
          <p:cNvSpPr>
            <a:spLocks noChangeShapeType="1"/>
          </p:cNvSpPr>
          <p:nvPr/>
        </p:nvSpPr>
        <p:spPr bwMode="auto">
          <a:xfrm>
            <a:off x="7680325" y="1800225"/>
            <a:ext cx="0" cy="365125"/>
          </a:xfrm>
          <a:prstGeom prst="line">
            <a:avLst/>
          </a:prstGeom>
          <a:noFill/>
          <a:ln w="12700">
            <a:solidFill>
              <a:schemeClr val="tx1"/>
            </a:solidFill>
            <a:round/>
            <a:headEnd/>
            <a:tailEnd/>
          </a:ln>
          <a:effectLst/>
        </p:spPr>
        <p:txBody>
          <a:bodyPr/>
          <a:lstStyle/>
          <a:p>
            <a:endParaRPr lang="en-US"/>
          </a:p>
        </p:txBody>
      </p:sp>
      <p:sp>
        <p:nvSpPr>
          <p:cNvPr id="8227" name="Line 34"/>
          <p:cNvSpPr>
            <a:spLocks noChangeShapeType="1"/>
          </p:cNvSpPr>
          <p:nvPr/>
        </p:nvSpPr>
        <p:spPr bwMode="auto">
          <a:xfrm>
            <a:off x="8061325" y="1800225"/>
            <a:ext cx="0" cy="365125"/>
          </a:xfrm>
          <a:prstGeom prst="line">
            <a:avLst/>
          </a:prstGeom>
          <a:noFill/>
          <a:ln w="12700">
            <a:solidFill>
              <a:schemeClr val="tx1"/>
            </a:solidFill>
            <a:round/>
            <a:headEnd/>
            <a:tailEnd/>
          </a:ln>
          <a:effectLst/>
        </p:spPr>
        <p:txBody>
          <a:bodyPr/>
          <a:lstStyle/>
          <a:p>
            <a:endParaRPr lang="en-US"/>
          </a:p>
        </p:txBody>
      </p:sp>
      <p:sp>
        <p:nvSpPr>
          <p:cNvPr id="8228" name="Line 35"/>
          <p:cNvSpPr>
            <a:spLocks noChangeShapeType="1"/>
          </p:cNvSpPr>
          <p:nvPr/>
        </p:nvSpPr>
        <p:spPr bwMode="auto">
          <a:xfrm>
            <a:off x="8442325" y="1800225"/>
            <a:ext cx="0" cy="365125"/>
          </a:xfrm>
          <a:prstGeom prst="line">
            <a:avLst/>
          </a:prstGeom>
          <a:noFill/>
          <a:ln w="28575" cap="sq">
            <a:solidFill>
              <a:schemeClr val="tx1"/>
            </a:solidFill>
            <a:round/>
            <a:headEnd/>
            <a:tailEnd/>
          </a:ln>
          <a:effectLst/>
        </p:spPr>
        <p:txBody>
          <a:bodyPr/>
          <a:lstStyle/>
          <a:p>
            <a:endParaRPr lang="en-US"/>
          </a:p>
        </p:txBody>
      </p:sp>
      <p:sp>
        <p:nvSpPr>
          <p:cNvPr id="8229" name="Line 36"/>
          <p:cNvSpPr>
            <a:spLocks noChangeShapeType="1"/>
          </p:cNvSpPr>
          <p:nvPr/>
        </p:nvSpPr>
        <p:spPr bwMode="auto">
          <a:xfrm>
            <a:off x="5621338" y="1579563"/>
            <a:ext cx="11112" cy="180975"/>
          </a:xfrm>
          <a:prstGeom prst="line">
            <a:avLst/>
          </a:prstGeom>
          <a:noFill/>
          <a:ln w="38100">
            <a:solidFill>
              <a:srgbClr val="CC0000"/>
            </a:solidFill>
            <a:round/>
            <a:headEnd/>
            <a:tailEnd type="triangle" w="med" len="med"/>
          </a:ln>
          <a:effectLst/>
        </p:spPr>
        <p:txBody>
          <a:bodyPr/>
          <a:lstStyle/>
          <a:p>
            <a:endParaRPr lang="en-US"/>
          </a:p>
        </p:txBody>
      </p:sp>
      <p:sp>
        <p:nvSpPr>
          <p:cNvPr id="8230" name="Text Box 37"/>
          <p:cNvSpPr txBox="1">
            <a:spLocks noChangeArrowheads="1"/>
          </p:cNvSpPr>
          <p:nvPr/>
        </p:nvSpPr>
        <p:spPr bwMode="auto">
          <a:xfrm>
            <a:off x="5495925" y="1154113"/>
            <a:ext cx="311150" cy="366712"/>
          </a:xfrm>
          <a:prstGeom prst="rect">
            <a:avLst/>
          </a:prstGeom>
          <a:noFill/>
          <a:ln w="9525">
            <a:noFill/>
            <a:miter lim="800000"/>
            <a:headEnd/>
            <a:tailEnd/>
          </a:ln>
          <a:effectLst/>
        </p:spPr>
        <p:txBody>
          <a:bodyPr wrap="none">
            <a:spAutoFit/>
          </a:bodyPr>
          <a:lstStyle/>
          <a:p>
            <a:r>
              <a:rPr lang="en-US">
                <a:solidFill>
                  <a:srgbClr val="CC0000"/>
                </a:solidFill>
              </a:rPr>
              <a:t>p</a:t>
            </a:r>
          </a:p>
        </p:txBody>
      </p:sp>
      <p:sp>
        <p:nvSpPr>
          <p:cNvPr id="8231" name="Line 38"/>
          <p:cNvSpPr>
            <a:spLocks noChangeShapeType="1"/>
          </p:cNvSpPr>
          <p:nvPr/>
        </p:nvSpPr>
        <p:spPr bwMode="auto">
          <a:xfrm>
            <a:off x="8302625" y="1574800"/>
            <a:ext cx="11113" cy="180975"/>
          </a:xfrm>
          <a:prstGeom prst="line">
            <a:avLst/>
          </a:prstGeom>
          <a:noFill/>
          <a:ln w="38100">
            <a:solidFill>
              <a:srgbClr val="CC0000"/>
            </a:solidFill>
            <a:round/>
            <a:headEnd/>
            <a:tailEnd type="triangle" w="med" len="med"/>
          </a:ln>
          <a:effectLst/>
        </p:spPr>
        <p:txBody>
          <a:bodyPr/>
          <a:lstStyle/>
          <a:p>
            <a:endParaRPr lang="en-US"/>
          </a:p>
        </p:txBody>
      </p:sp>
      <p:sp>
        <p:nvSpPr>
          <p:cNvPr id="8232" name="Text Box 39"/>
          <p:cNvSpPr txBox="1">
            <a:spLocks noChangeArrowheads="1"/>
          </p:cNvSpPr>
          <p:nvPr/>
        </p:nvSpPr>
        <p:spPr bwMode="auto">
          <a:xfrm>
            <a:off x="8177213" y="1149350"/>
            <a:ext cx="260350" cy="366713"/>
          </a:xfrm>
          <a:prstGeom prst="rect">
            <a:avLst/>
          </a:prstGeom>
          <a:noFill/>
          <a:ln w="9525">
            <a:noFill/>
            <a:miter lim="800000"/>
            <a:headEnd/>
            <a:tailEnd/>
          </a:ln>
          <a:effectLst/>
        </p:spPr>
        <p:txBody>
          <a:bodyPr wrap="none">
            <a:spAutoFit/>
          </a:bodyPr>
          <a:lstStyle/>
          <a:p>
            <a:r>
              <a:rPr lang="en-US">
                <a:solidFill>
                  <a:srgbClr val="CC0000"/>
                </a:solidFill>
              </a:rPr>
              <a:t>r</a:t>
            </a:r>
          </a:p>
        </p:txBody>
      </p:sp>
      <p:sp>
        <p:nvSpPr>
          <p:cNvPr id="8233" name="Line 40"/>
          <p:cNvSpPr>
            <a:spLocks noChangeShapeType="1"/>
          </p:cNvSpPr>
          <p:nvPr/>
        </p:nvSpPr>
        <p:spPr bwMode="auto">
          <a:xfrm>
            <a:off x="6784975" y="1603375"/>
            <a:ext cx="11113" cy="180975"/>
          </a:xfrm>
          <a:prstGeom prst="line">
            <a:avLst/>
          </a:prstGeom>
          <a:noFill/>
          <a:ln w="38100">
            <a:solidFill>
              <a:srgbClr val="CC0000"/>
            </a:solidFill>
            <a:round/>
            <a:headEnd/>
            <a:tailEnd type="triangle" w="med" len="med"/>
          </a:ln>
          <a:effectLst/>
        </p:spPr>
        <p:txBody>
          <a:bodyPr/>
          <a:lstStyle/>
          <a:p>
            <a:endParaRPr lang="en-US"/>
          </a:p>
        </p:txBody>
      </p:sp>
      <p:sp>
        <p:nvSpPr>
          <p:cNvPr id="8234" name="Text Box 41"/>
          <p:cNvSpPr txBox="1">
            <a:spLocks noChangeArrowheads="1"/>
          </p:cNvSpPr>
          <p:nvPr/>
        </p:nvSpPr>
        <p:spPr bwMode="auto">
          <a:xfrm>
            <a:off x="6659563" y="1177925"/>
            <a:ext cx="311150" cy="366713"/>
          </a:xfrm>
          <a:prstGeom prst="rect">
            <a:avLst/>
          </a:prstGeom>
          <a:noFill/>
          <a:ln w="9525">
            <a:noFill/>
            <a:miter lim="800000"/>
            <a:headEnd/>
            <a:tailEnd/>
          </a:ln>
          <a:effectLst/>
        </p:spPr>
        <p:txBody>
          <a:bodyPr wrap="none">
            <a:spAutoFit/>
          </a:bodyPr>
          <a:lstStyle/>
          <a:p>
            <a:r>
              <a:rPr lang="en-US">
                <a:solidFill>
                  <a:srgbClr val="CC0000"/>
                </a:solidFill>
              </a:rPr>
              <a:t>q</a:t>
            </a:r>
          </a:p>
        </p:txBody>
      </p:sp>
      <p:sp>
        <p:nvSpPr>
          <p:cNvPr id="4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4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49" name="Slide Number Placeholder 48"/>
          <p:cNvSpPr>
            <a:spLocks noGrp="1"/>
          </p:cNvSpPr>
          <p:nvPr>
            <p:ph type="sldNum" sz="quarter" idx="12"/>
          </p:nvPr>
        </p:nvSpPr>
        <p:spPr/>
        <p:txBody>
          <a:bodyPr/>
          <a:lstStyle/>
          <a:p>
            <a:fld id="{B6F15528-21DE-4FAA-801E-634DDDAF4B2B}" type="slidenum">
              <a:rPr lang="en-US" smtClean="0"/>
              <a:pPr/>
              <a:t>22</a:t>
            </a:fld>
            <a:endParaRPr lang="en-US"/>
          </a:p>
        </p:txBody>
      </p:sp>
      <p:sp>
        <p:nvSpPr>
          <p:cNvPr id="50" name="Footer Placeholder 49"/>
          <p:cNvSpPr>
            <a:spLocks noGrp="1"/>
          </p:cNvSpPr>
          <p:nvPr>
            <p:ph type="ftr" sz="quarter" idx="11"/>
          </p:nvPr>
        </p:nvSpPr>
        <p:spPr>
          <a:xfrm>
            <a:off x="3124200" y="6356350"/>
            <a:ext cx="4419600" cy="365125"/>
          </a:xfrm>
        </p:spPr>
        <p:txBody>
          <a:bodyPr/>
          <a:lstStyle/>
          <a:p>
            <a:r>
              <a:rPr lang="en-IN" smtClean="0"/>
              <a:t>Sachin Singh   DAA        Unit III</a:t>
            </a:r>
            <a:endParaRPr lang="en-US" dirty="0"/>
          </a:p>
        </p:txBody>
      </p:sp>
      <p:sp>
        <p:nvSpPr>
          <p:cNvPr id="51" name="Date Placeholder 50"/>
          <p:cNvSpPr>
            <a:spLocks noGrp="1"/>
          </p:cNvSpPr>
          <p:nvPr>
            <p:ph type="dt" sz="half" idx="10"/>
          </p:nvPr>
        </p:nvSpPr>
        <p:spPr/>
        <p:txBody>
          <a:bodyPr/>
          <a:lstStyle/>
          <a:p>
            <a:fld id="{B17684DC-1F73-4430-9FC1-F5DC6E2C53D0}" type="datetime1">
              <a:rPr lang="en-US" smtClean="0"/>
              <a:t>6/20/2022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024188" y="1447800"/>
            <a:ext cx="5586412" cy="614363"/>
            <a:chOff x="1905" y="912"/>
            <a:chExt cx="3519" cy="387"/>
          </a:xfrm>
        </p:grpSpPr>
        <p:sp>
          <p:nvSpPr>
            <p:cNvPr id="9287" name="Text Box 4"/>
            <p:cNvSpPr txBox="1">
              <a:spLocks noChangeArrowheads="1"/>
            </p:cNvSpPr>
            <p:nvPr/>
          </p:nvSpPr>
          <p:spPr bwMode="auto">
            <a:xfrm>
              <a:off x="1920" y="912"/>
              <a:ext cx="144" cy="154"/>
            </a:xfrm>
            <a:prstGeom prst="rect">
              <a:avLst/>
            </a:prstGeom>
            <a:noFill/>
            <a:ln w="9525">
              <a:noFill/>
              <a:miter lim="800000"/>
              <a:headEnd/>
              <a:tailEnd/>
            </a:ln>
            <a:effectLst/>
          </p:spPr>
          <p:txBody>
            <a:bodyPr>
              <a:spAutoFit/>
            </a:bodyPr>
            <a:lstStyle/>
            <a:p>
              <a:r>
                <a:rPr lang="en-US" sz="1000"/>
                <a:t>1</a:t>
              </a:r>
            </a:p>
          </p:txBody>
        </p:sp>
        <p:sp>
          <p:nvSpPr>
            <p:cNvPr id="9288" name="Text Box 5"/>
            <p:cNvSpPr txBox="1">
              <a:spLocks noChangeArrowheads="1"/>
            </p:cNvSpPr>
            <p:nvPr/>
          </p:nvSpPr>
          <p:spPr bwMode="auto">
            <a:xfrm>
              <a:off x="2160" y="912"/>
              <a:ext cx="144" cy="154"/>
            </a:xfrm>
            <a:prstGeom prst="rect">
              <a:avLst/>
            </a:prstGeom>
            <a:noFill/>
            <a:ln w="9525">
              <a:noFill/>
              <a:miter lim="800000"/>
              <a:headEnd/>
              <a:tailEnd/>
            </a:ln>
            <a:effectLst/>
          </p:spPr>
          <p:txBody>
            <a:bodyPr>
              <a:spAutoFit/>
            </a:bodyPr>
            <a:lstStyle/>
            <a:p>
              <a:r>
                <a:rPr lang="en-US" sz="1000"/>
                <a:t>2</a:t>
              </a:r>
            </a:p>
          </p:txBody>
        </p:sp>
        <p:sp>
          <p:nvSpPr>
            <p:cNvPr id="9289" name="Text Box 6"/>
            <p:cNvSpPr txBox="1">
              <a:spLocks noChangeArrowheads="1"/>
            </p:cNvSpPr>
            <p:nvPr/>
          </p:nvSpPr>
          <p:spPr bwMode="auto">
            <a:xfrm>
              <a:off x="2400" y="912"/>
              <a:ext cx="144" cy="154"/>
            </a:xfrm>
            <a:prstGeom prst="rect">
              <a:avLst/>
            </a:prstGeom>
            <a:noFill/>
            <a:ln w="9525">
              <a:noFill/>
              <a:miter lim="800000"/>
              <a:headEnd/>
              <a:tailEnd/>
            </a:ln>
            <a:effectLst/>
          </p:spPr>
          <p:txBody>
            <a:bodyPr>
              <a:spAutoFit/>
            </a:bodyPr>
            <a:lstStyle/>
            <a:p>
              <a:r>
                <a:rPr lang="en-US" sz="1000"/>
                <a:t>3</a:t>
              </a:r>
            </a:p>
          </p:txBody>
        </p:sp>
        <p:sp>
          <p:nvSpPr>
            <p:cNvPr id="9290" name="Text Box 7"/>
            <p:cNvSpPr txBox="1">
              <a:spLocks noChangeArrowheads="1"/>
            </p:cNvSpPr>
            <p:nvPr/>
          </p:nvSpPr>
          <p:spPr bwMode="auto">
            <a:xfrm>
              <a:off x="2640" y="912"/>
              <a:ext cx="144" cy="154"/>
            </a:xfrm>
            <a:prstGeom prst="rect">
              <a:avLst/>
            </a:prstGeom>
            <a:noFill/>
            <a:ln w="9525">
              <a:noFill/>
              <a:miter lim="800000"/>
              <a:headEnd/>
              <a:tailEnd/>
            </a:ln>
            <a:effectLst/>
          </p:spPr>
          <p:txBody>
            <a:bodyPr>
              <a:spAutoFit/>
            </a:bodyPr>
            <a:lstStyle/>
            <a:p>
              <a:r>
                <a:rPr lang="en-US" sz="1000"/>
                <a:t>4</a:t>
              </a:r>
            </a:p>
          </p:txBody>
        </p:sp>
        <p:sp>
          <p:nvSpPr>
            <p:cNvPr id="9291" name="Text Box 8"/>
            <p:cNvSpPr txBox="1">
              <a:spLocks noChangeArrowheads="1"/>
            </p:cNvSpPr>
            <p:nvPr/>
          </p:nvSpPr>
          <p:spPr bwMode="auto">
            <a:xfrm>
              <a:off x="2880" y="912"/>
              <a:ext cx="144" cy="154"/>
            </a:xfrm>
            <a:prstGeom prst="rect">
              <a:avLst/>
            </a:prstGeom>
            <a:noFill/>
            <a:ln w="9525">
              <a:noFill/>
              <a:miter lim="800000"/>
              <a:headEnd/>
              <a:tailEnd/>
            </a:ln>
            <a:effectLst/>
          </p:spPr>
          <p:txBody>
            <a:bodyPr>
              <a:spAutoFit/>
            </a:bodyPr>
            <a:lstStyle/>
            <a:p>
              <a:r>
                <a:rPr lang="en-US" sz="1000"/>
                <a:t>5</a:t>
              </a:r>
            </a:p>
          </p:txBody>
        </p:sp>
        <p:sp>
          <p:nvSpPr>
            <p:cNvPr id="9292" name="Text Box 9"/>
            <p:cNvSpPr txBox="1">
              <a:spLocks noChangeArrowheads="1"/>
            </p:cNvSpPr>
            <p:nvPr/>
          </p:nvSpPr>
          <p:spPr bwMode="auto">
            <a:xfrm>
              <a:off x="3120" y="912"/>
              <a:ext cx="144" cy="154"/>
            </a:xfrm>
            <a:prstGeom prst="rect">
              <a:avLst/>
            </a:prstGeom>
            <a:noFill/>
            <a:ln w="9525">
              <a:noFill/>
              <a:miter lim="800000"/>
              <a:headEnd/>
              <a:tailEnd/>
            </a:ln>
            <a:effectLst/>
          </p:spPr>
          <p:txBody>
            <a:bodyPr>
              <a:spAutoFit/>
            </a:bodyPr>
            <a:lstStyle/>
            <a:p>
              <a:r>
                <a:rPr lang="en-US" sz="1000"/>
                <a:t>6</a:t>
              </a:r>
            </a:p>
          </p:txBody>
        </p:sp>
        <p:sp>
          <p:nvSpPr>
            <p:cNvPr id="9293" name="Text Box 10"/>
            <p:cNvSpPr txBox="1">
              <a:spLocks noChangeArrowheads="1"/>
            </p:cNvSpPr>
            <p:nvPr/>
          </p:nvSpPr>
          <p:spPr bwMode="auto">
            <a:xfrm>
              <a:off x="3360" y="912"/>
              <a:ext cx="144" cy="154"/>
            </a:xfrm>
            <a:prstGeom prst="rect">
              <a:avLst/>
            </a:prstGeom>
            <a:noFill/>
            <a:ln w="9525">
              <a:noFill/>
              <a:miter lim="800000"/>
              <a:headEnd/>
              <a:tailEnd/>
            </a:ln>
            <a:effectLst/>
          </p:spPr>
          <p:txBody>
            <a:bodyPr>
              <a:spAutoFit/>
            </a:bodyPr>
            <a:lstStyle/>
            <a:p>
              <a:r>
                <a:rPr lang="en-US" sz="1000"/>
                <a:t>7</a:t>
              </a:r>
            </a:p>
          </p:txBody>
        </p:sp>
        <p:sp>
          <p:nvSpPr>
            <p:cNvPr id="9294" name="Text Box 11"/>
            <p:cNvSpPr txBox="1">
              <a:spLocks noChangeArrowheads="1"/>
            </p:cNvSpPr>
            <p:nvPr/>
          </p:nvSpPr>
          <p:spPr bwMode="auto">
            <a:xfrm>
              <a:off x="3600" y="912"/>
              <a:ext cx="144" cy="154"/>
            </a:xfrm>
            <a:prstGeom prst="rect">
              <a:avLst/>
            </a:prstGeom>
            <a:noFill/>
            <a:ln w="9525">
              <a:noFill/>
              <a:miter lim="800000"/>
              <a:headEnd/>
              <a:tailEnd/>
            </a:ln>
            <a:effectLst/>
          </p:spPr>
          <p:txBody>
            <a:bodyPr>
              <a:spAutoFit/>
            </a:bodyPr>
            <a:lstStyle/>
            <a:p>
              <a:r>
                <a:rPr lang="en-US" sz="1000"/>
                <a:t>8</a:t>
              </a:r>
            </a:p>
          </p:txBody>
        </p:sp>
        <p:sp>
          <p:nvSpPr>
            <p:cNvPr id="9295" name="Text Box 12"/>
            <p:cNvSpPr txBox="1">
              <a:spLocks noChangeArrowheads="1"/>
            </p:cNvSpPr>
            <p:nvPr/>
          </p:nvSpPr>
          <p:spPr bwMode="auto">
            <a:xfrm>
              <a:off x="4800" y="1056"/>
              <a:ext cx="624" cy="212"/>
            </a:xfrm>
            <a:prstGeom prst="rect">
              <a:avLst/>
            </a:prstGeom>
            <a:noFill/>
            <a:ln w="9525">
              <a:noFill/>
              <a:miter lim="800000"/>
              <a:headEnd/>
              <a:tailEnd/>
            </a:ln>
            <a:effectLst/>
          </p:spPr>
          <p:txBody>
            <a:bodyPr>
              <a:spAutoFit/>
            </a:bodyPr>
            <a:lstStyle/>
            <a:p>
              <a:r>
                <a:rPr lang="en-US" sz="1600"/>
                <a:t>q = 4</a:t>
              </a:r>
            </a:p>
          </p:txBody>
        </p:sp>
        <p:sp>
          <p:nvSpPr>
            <p:cNvPr id="9296" name="Rectangle 13"/>
            <p:cNvSpPr>
              <a:spLocks noChangeArrowheads="1"/>
            </p:cNvSpPr>
            <p:nvPr/>
          </p:nvSpPr>
          <p:spPr bwMode="auto">
            <a:xfrm>
              <a:off x="358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6</a:t>
              </a:r>
            </a:p>
          </p:txBody>
        </p:sp>
        <p:sp>
          <p:nvSpPr>
            <p:cNvPr id="9297" name="Rectangle 14"/>
            <p:cNvSpPr>
              <a:spLocks noChangeArrowheads="1"/>
            </p:cNvSpPr>
            <p:nvPr/>
          </p:nvSpPr>
          <p:spPr bwMode="auto">
            <a:xfrm>
              <a:off x="334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2</a:t>
              </a:r>
            </a:p>
          </p:txBody>
        </p:sp>
        <p:sp>
          <p:nvSpPr>
            <p:cNvPr id="9298" name="Rectangle 15"/>
            <p:cNvSpPr>
              <a:spLocks noChangeArrowheads="1"/>
            </p:cNvSpPr>
            <p:nvPr/>
          </p:nvSpPr>
          <p:spPr bwMode="auto">
            <a:xfrm>
              <a:off x="310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3</a:t>
              </a:r>
            </a:p>
          </p:txBody>
        </p:sp>
        <p:sp>
          <p:nvSpPr>
            <p:cNvPr id="9299" name="Rectangle 16"/>
            <p:cNvSpPr>
              <a:spLocks noChangeArrowheads="1"/>
            </p:cNvSpPr>
            <p:nvPr/>
          </p:nvSpPr>
          <p:spPr bwMode="auto">
            <a:xfrm>
              <a:off x="286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1</a:t>
              </a:r>
            </a:p>
          </p:txBody>
        </p:sp>
        <p:sp>
          <p:nvSpPr>
            <p:cNvPr id="9300" name="Rectangle 17"/>
            <p:cNvSpPr>
              <a:spLocks noChangeArrowheads="1"/>
            </p:cNvSpPr>
            <p:nvPr/>
          </p:nvSpPr>
          <p:spPr bwMode="auto">
            <a:xfrm>
              <a:off x="2625" y="1069"/>
              <a:ext cx="240" cy="230"/>
            </a:xfrm>
            <a:prstGeom prst="rect">
              <a:avLst/>
            </a:prstGeom>
            <a:solidFill>
              <a:srgbClr val="C0C0C0"/>
            </a:solidFill>
            <a:ln w="9525">
              <a:noFill/>
              <a:miter lim="800000"/>
              <a:headEnd/>
              <a:tailEnd/>
            </a:ln>
            <a:effectLst/>
          </p:spPr>
          <p:txBody>
            <a:bodyPr/>
            <a:lstStyle/>
            <a:p>
              <a:pPr>
                <a:spcBef>
                  <a:spcPct val="20000"/>
                </a:spcBef>
              </a:pPr>
              <a:r>
                <a:rPr lang="en-US">
                  <a:solidFill>
                    <a:schemeClr val="accent2"/>
                  </a:solidFill>
                </a:rPr>
                <a:t>7</a:t>
              </a:r>
            </a:p>
          </p:txBody>
        </p:sp>
        <p:sp>
          <p:nvSpPr>
            <p:cNvPr id="9301" name="Rectangle 18"/>
            <p:cNvSpPr>
              <a:spLocks noChangeArrowheads="1"/>
            </p:cNvSpPr>
            <p:nvPr/>
          </p:nvSpPr>
          <p:spPr bwMode="auto">
            <a:xfrm>
              <a:off x="238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4</a:t>
              </a:r>
            </a:p>
          </p:txBody>
        </p:sp>
        <p:sp>
          <p:nvSpPr>
            <p:cNvPr id="9302" name="Rectangle 19"/>
            <p:cNvSpPr>
              <a:spLocks noChangeArrowheads="1"/>
            </p:cNvSpPr>
            <p:nvPr/>
          </p:nvSpPr>
          <p:spPr bwMode="auto">
            <a:xfrm>
              <a:off x="214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2</a:t>
              </a:r>
            </a:p>
          </p:txBody>
        </p:sp>
        <p:sp>
          <p:nvSpPr>
            <p:cNvPr id="9303" name="Rectangle 20"/>
            <p:cNvSpPr>
              <a:spLocks noChangeArrowheads="1"/>
            </p:cNvSpPr>
            <p:nvPr/>
          </p:nvSpPr>
          <p:spPr bwMode="auto">
            <a:xfrm>
              <a:off x="1905" y="1069"/>
              <a:ext cx="240" cy="230"/>
            </a:xfrm>
            <a:prstGeom prst="rect">
              <a:avLst/>
            </a:prstGeom>
            <a:noFill/>
            <a:ln w="9525">
              <a:noFill/>
              <a:miter lim="800000"/>
              <a:headEnd/>
              <a:tailEnd/>
            </a:ln>
            <a:effectLst/>
          </p:spPr>
          <p:txBody>
            <a:bodyPr anchor="ctr" anchorCtr="1"/>
            <a:lstStyle/>
            <a:p>
              <a:pPr>
                <a:spcBef>
                  <a:spcPct val="20000"/>
                </a:spcBef>
              </a:pPr>
              <a:r>
                <a:rPr lang="en-US">
                  <a:solidFill>
                    <a:schemeClr val="accent2"/>
                  </a:solidFill>
                </a:rPr>
                <a:t>5</a:t>
              </a:r>
            </a:p>
          </p:txBody>
        </p:sp>
        <p:sp>
          <p:nvSpPr>
            <p:cNvPr id="9304" name="Line 21"/>
            <p:cNvSpPr>
              <a:spLocks noChangeShapeType="1"/>
            </p:cNvSpPr>
            <p:nvPr/>
          </p:nvSpPr>
          <p:spPr bwMode="auto">
            <a:xfrm>
              <a:off x="1905" y="1069"/>
              <a:ext cx="1920" cy="0"/>
            </a:xfrm>
            <a:prstGeom prst="line">
              <a:avLst/>
            </a:prstGeom>
            <a:noFill/>
            <a:ln w="28575" cap="sq">
              <a:solidFill>
                <a:schemeClr val="tx1"/>
              </a:solidFill>
              <a:round/>
              <a:headEnd/>
              <a:tailEnd/>
            </a:ln>
            <a:effectLst/>
          </p:spPr>
          <p:txBody>
            <a:bodyPr/>
            <a:lstStyle/>
            <a:p>
              <a:endParaRPr lang="en-US"/>
            </a:p>
          </p:txBody>
        </p:sp>
        <p:sp>
          <p:nvSpPr>
            <p:cNvPr id="9305" name="Line 22"/>
            <p:cNvSpPr>
              <a:spLocks noChangeShapeType="1"/>
            </p:cNvSpPr>
            <p:nvPr/>
          </p:nvSpPr>
          <p:spPr bwMode="auto">
            <a:xfrm>
              <a:off x="1905" y="1299"/>
              <a:ext cx="1920" cy="0"/>
            </a:xfrm>
            <a:prstGeom prst="line">
              <a:avLst/>
            </a:prstGeom>
            <a:noFill/>
            <a:ln w="28575" cap="sq">
              <a:solidFill>
                <a:schemeClr val="tx1"/>
              </a:solidFill>
              <a:round/>
              <a:headEnd/>
              <a:tailEnd/>
            </a:ln>
            <a:effectLst/>
          </p:spPr>
          <p:txBody>
            <a:bodyPr/>
            <a:lstStyle/>
            <a:p>
              <a:endParaRPr lang="en-US"/>
            </a:p>
          </p:txBody>
        </p:sp>
        <p:sp>
          <p:nvSpPr>
            <p:cNvPr id="9306" name="Line 23"/>
            <p:cNvSpPr>
              <a:spLocks noChangeShapeType="1"/>
            </p:cNvSpPr>
            <p:nvPr/>
          </p:nvSpPr>
          <p:spPr bwMode="auto">
            <a:xfrm>
              <a:off x="1905" y="1069"/>
              <a:ext cx="0" cy="230"/>
            </a:xfrm>
            <a:prstGeom prst="line">
              <a:avLst/>
            </a:prstGeom>
            <a:noFill/>
            <a:ln w="28575" cap="sq">
              <a:solidFill>
                <a:schemeClr val="tx1"/>
              </a:solidFill>
              <a:round/>
              <a:headEnd/>
              <a:tailEnd/>
            </a:ln>
            <a:effectLst/>
          </p:spPr>
          <p:txBody>
            <a:bodyPr/>
            <a:lstStyle/>
            <a:p>
              <a:endParaRPr lang="en-US"/>
            </a:p>
          </p:txBody>
        </p:sp>
        <p:sp>
          <p:nvSpPr>
            <p:cNvPr id="9307" name="Line 24"/>
            <p:cNvSpPr>
              <a:spLocks noChangeShapeType="1"/>
            </p:cNvSpPr>
            <p:nvPr/>
          </p:nvSpPr>
          <p:spPr bwMode="auto">
            <a:xfrm>
              <a:off x="2145" y="1069"/>
              <a:ext cx="0" cy="230"/>
            </a:xfrm>
            <a:prstGeom prst="line">
              <a:avLst/>
            </a:prstGeom>
            <a:noFill/>
            <a:ln w="12700">
              <a:solidFill>
                <a:schemeClr val="tx1"/>
              </a:solidFill>
              <a:round/>
              <a:headEnd/>
              <a:tailEnd/>
            </a:ln>
            <a:effectLst/>
          </p:spPr>
          <p:txBody>
            <a:bodyPr/>
            <a:lstStyle/>
            <a:p>
              <a:endParaRPr lang="en-US"/>
            </a:p>
          </p:txBody>
        </p:sp>
        <p:sp>
          <p:nvSpPr>
            <p:cNvPr id="9308" name="Line 25"/>
            <p:cNvSpPr>
              <a:spLocks noChangeShapeType="1"/>
            </p:cNvSpPr>
            <p:nvPr/>
          </p:nvSpPr>
          <p:spPr bwMode="auto">
            <a:xfrm>
              <a:off x="2385" y="1069"/>
              <a:ext cx="0" cy="230"/>
            </a:xfrm>
            <a:prstGeom prst="line">
              <a:avLst/>
            </a:prstGeom>
            <a:noFill/>
            <a:ln w="12700">
              <a:solidFill>
                <a:schemeClr val="tx1"/>
              </a:solidFill>
              <a:round/>
              <a:headEnd/>
              <a:tailEnd/>
            </a:ln>
            <a:effectLst/>
          </p:spPr>
          <p:txBody>
            <a:bodyPr/>
            <a:lstStyle/>
            <a:p>
              <a:endParaRPr lang="en-US"/>
            </a:p>
          </p:txBody>
        </p:sp>
        <p:sp>
          <p:nvSpPr>
            <p:cNvPr id="9309" name="Line 26"/>
            <p:cNvSpPr>
              <a:spLocks noChangeShapeType="1"/>
            </p:cNvSpPr>
            <p:nvPr/>
          </p:nvSpPr>
          <p:spPr bwMode="auto">
            <a:xfrm>
              <a:off x="2625" y="1069"/>
              <a:ext cx="0" cy="230"/>
            </a:xfrm>
            <a:prstGeom prst="line">
              <a:avLst/>
            </a:prstGeom>
            <a:noFill/>
            <a:ln w="12700">
              <a:solidFill>
                <a:schemeClr val="tx1"/>
              </a:solidFill>
              <a:round/>
              <a:headEnd/>
              <a:tailEnd/>
            </a:ln>
            <a:effectLst/>
          </p:spPr>
          <p:txBody>
            <a:bodyPr/>
            <a:lstStyle/>
            <a:p>
              <a:endParaRPr lang="en-US"/>
            </a:p>
          </p:txBody>
        </p:sp>
        <p:sp>
          <p:nvSpPr>
            <p:cNvPr id="9310" name="Line 27"/>
            <p:cNvSpPr>
              <a:spLocks noChangeShapeType="1"/>
            </p:cNvSpPr>
            <p:nvPr/>
          </p:nvSpPr>
          <p:spPr bwMode="auto">
            <a:xfrm>
              <a:off x="2865" y="1069"/>
              <a:ext cx="0" cy="230"/>
            </a:xfrm>
            <a:prstGeom prst="line">
              <a:avLst/>
            </a:prstGeom>
            <a:noFill/>
            <a:ln w="12700">
              <a:solidFill>
                <a:schemeClr val="tx1"/>
              </a:solidFill>
              <a:round/>
              <a:headEnd/>
              <a:tailEnd/>
            </a:ln>
            <a:effectLst/>
          </p:spPr>
          <p:txBody>
            <a:bodyPr/>
            <a:lstStyle/>
            <a:p>
              <a:endParaRPr lang="en-US"/>
            </a:p>
          </p:txBody>
        </p:sp>
        <p:sp>
          <p:nvSpPr>
            <p:cNvPr id="9311" name="Line 28"/>
            <p:cNvSpPr>
              <a:spLocks noChangeShapeType="1"/>
            </p:cNvSpPr>
            <p:nvPr/>
          </p:nvSpPr>
          <p:spPr bwMode="auto">
            <a:xfrm>
              <a:off x="3105" y="1069"/>
              <a:ext cx="0" cy="230"/>
            </a:xfrm>
            <a:prstGeom prst="line">
              <a:avLst/>
            </a:prstGeom>
            <a:noFill/>
            <a:ln w="12700">
              <a:solidFill>
                <a:schemeClr val="tx1"/>
              </a:solidFill>
              <a:round/>
              <a:headEnd/>
              <a:tailEnd/>
            </a:ln>
            <a:effectLst/>
          </p:spPr>
          <p:txBody>
            <a:bodyPr/>
            <a:lstStyle/>
            <a:p>
              <a:endParaRPr lang="en-US"/>
            </a:p>
          </p:txBody>
        </p:sp>
        <p:sp>
          <p:nvSpPr>
            <p:cNvPr id="9312" name="Line 29"/>
            <p:cNvSpPr>
              <a:spLocks noChangeShapeType="1"/>
            </p:cNvSpPr>
            <p:nvPr/>
          </p:nvSpPr>
          <p:spPr bwMode="auto">
            <a:xfrm>
              <a:off x="3345" y="1069"/>
              <a:ext cx="0" cy="230"/>
            </a:xfrm>
            <a:prstGeom prst="line">
              <a:avLst/>
            </a:prstGeom>
            <a:noFill/>
            <a:ln w="12700">
              <a:solidFill>
                <a:schemeClr val="tx1"/>
              </a:solidFill>
              <a:round/>
              <a:headEnd/>
              <a:tailEnd/>
            </a:ln>
            <a:effectLst/>
          </p:spPr>
          <p:txBody>
            <a:bodyPr/>
            <a:lstStyle/>
            <a:p>
              <a:endParaRPr lang="en-US"/>
            </a:p>
          </p:txBody>
        </p:sp>
        <p:sp>
          <p:nvSpPr>
            <p:cNvPr id="9313" name="Line 30"/>
            <p:cNvSpPr>
              <a:spLocks noChangeShapeType="1"/>
            </p:cNvSpPr>
            <p:nvPr/>
          </p:nvSpPr>
          <p:spPr bwMode="auto">
            <a:xfrm>
              <a:off x="3585" y="1069"/>
              <a:ext cx="0" cy="230"/>
            </a:xfrm>
            <a:prstGeom prst="line">
              <a:avLst/>
            </a:prstGeom>
            <a:noFill/>
            <a:ln w="12700">
              <a:solidFill>
                <a:schemeClr val="tx1"/>
              </a:solidFill>
              <a:round/>
              <a:headEnd/>
              <a:tailEnd/>
            </a:ln>
            <a:effectLst/>
          </p:spPr>
          <p:txBody>
            <a:bodyPr/>
            <a:lstStyle/>
            <a:p>
              <a:endParaRPr lang="en-US"/>
            </a:p>
          </p:txBody>
        </p:sp>
        <p:sp>
          <p:nvSpPr>
            <p:cNvPr id="9314" name="Line 31"/>
            <p:cNvSpPr>
              <a:spLocks noChangeShapeType="1"/>
            </p:cNvSpPr>
            <p:nvPr/>
          </p:nvSpPr>
          <p:spPr bwMode="auto">
            <a:xfrm>
              <a:off x="3825" y="1069"/>
              <a:ext cx="0" cy="230"/>
            </a:xfrm>
            <a:prstGeom prst="line">
              <a:avLst/>
            </a:prstGeom>
            <a:noFill/>
            <a:ln w="28575" cap="sq">
              <a:solidFill>
                <a:schemeClr val="tx1"/>
              </a:solidFill>
              <a:round/>
              <a:headEnd/>
              <a:tailEnd/>
            </a:ln>
            <a:effectLst/>
          </p:spPr>
          <p:txBody>
            <a:bodyPr/>
            <a:lstStyle/>
            <a:p>
              <a:endParaRPr lang="en-US"/>
            </a:p>
          </p:txBody>
        </p:sp>
      </p:grpSp>
      <p:grpSp>
        <p:nvGrpSpPr>
          <p:cNvPr id="3" name="Group 32"/>
          <p:cNvGrpSpPr>
            <a:grpSpLocks/>
          </p:cNvGrpSpPr>
          <p:nvPr/>
        </p:nvGrpSpPr>
        <p:grpSpPr bwMode="auto">
          <a:xfrm>
            <a:off x="2514600" y="2209800"/>
            <a:ext cx="3962400" cy="1066800"/>
            <a:chOff x="1584" y="1392"/>
            <a:chExt cx="2496" cy="672"/>
          </a:xfrm>
        </p:grpSpPr>
        <p:sp>
          <p:nvSpPr>
            <p:cNvPr id="9269" name="Text Box 33"/>
            <p:cNvSpPr txBox="1">
              <a:spLocks noChangeArrowheads="1"/>
            </p:cNvSpPr>
            <p:nvPr/>
          </p:nvSpPr>
          <p:spPr bwMode="auto">
            <a:xfrm>
              <a:off x="1599" y="1677"/>
              <a:ext cx="144" cy="154"/>
            </a:xfrm>
            <a:prstGeom prst="rect">
              <a:avLst/>
            </a:prstGeom>
            <a:noFill/>
            <a:ln w="9525">
              <a:noFill/>
              <a:miter lim="800000"/>
              <a:headEnd/>
              <a:tailEnd/>
            </a:ln>
            <a:effectLst/>
          </p:spPr>
          <p:txBody>
            <a:bodyPr>
              <a:spAutoFit/>
            </a:bodyPr>
            <a:lstStyle/>
            <a:p>
              <a:r>
                <a:rPr lang="en-US" sz="1000"/>
                <a:t>1</a:t>
              </a:r>
            </a:p>
          </p:txBody>
        </p:sp>
        <p:sp>
          <p:nvSpPr>
            <p:cNvPr id="9270" name="Text Box 34"/>
            <p:cNvSpPr txBox="1">
              <a:spLocks noChangeArrowheads="1"/>
            </p:cNvSpPr>
            <p:nvPr/>
          </p:nvSpPr>
          <p:spPr bwMode="auto">
            <a:xfrm>
              <a:off x="1839" y="1677"/>
              <a:ext cx="144" cy="154"/>
            </a:xfrm>
            <a:prstGeom prst="rect">
              <a:avLst/>
            </a:prstGeom>
            <a:noFill/>
            <a:ln w="9525">
              <a:noFill/>
              <a:miter lim="800000"/>
              <a:headEnd/>
              <a:tailEnd/>
            </a:ln>
            <a:effectLst/>
          </p:spPr>
          <p:txBody>
            <a:bodyPr>
              <a:spAutoFit/>
            </a:bodyPr>
            <a:lstStyle/>
            <a:p>
              <a:r>
                <a:rPr lang="en-US" sz="1000"/>
                <a:t>2</a:t>
              </a:r>
            </a:p>
          </p:txBody>
        </p:sp>
        <p:sp>
          <p:nvSpPr>
            <p:cNvPr id="9271" name="Text Box 35"/>
            <p:cNvSpPr txBox="1">
              <a:spLocks noChangeArrowheads="1"/>
            </p:cNvSpPr>
            <p:nvPr/>
          </p:nvSpPr>
          <p:spPr bwMode="auto">
            <a:xfrm>
              <a:off x="2079" y="1677"/>
              <a:ext cx="144" cy="154"/>
            </a:xfrm>
            <a:prstGeom prst="rect">
              <a:avLst/>
            </a:prstGeom>
            <a:noFill/>
            <a:ln w="9525">
              <a:noFill/>
              <a:miter lim="800000"/>
              <a:headEnd/>
              <a:tailEnd/>
            </a:ln>
            <a:effectLst/>
          </p:spPr>
          <p:txBody>
            <a:bodyPr>
              <a:spAutoFit/>
            </a:bodyPr>
            <a:lstStyle/>
            <a:p>
              <a:r>
                <a:rPr lang="en-US" sz="1000"/>
                <a:t>3</a:t>
              </a:r>
            </a:p>
          </p:txBody>
        </p:sp>
        <p:sp>
          <p:nvSpPr>
            <p:cNvPr id="9272" name="Text Box 36"/>
            <p:cNvSpPr txBox="1">
              <a:spLocks noChangeArrowheads="1"/>
            </p:cNvSpPr>
            <p:nvPr/>
          </p:nvSpPr>
          <p:spPr bwMode="auto">
            <a:xfrm>
              <a:off x="2319" y="1677"/>
              <a:ext cx="144" cy="154"/>
            </a:xfrm>
            <a:prstGeom prst="rect">
              <a:avLst/>
            </a:prstGeom>
            <a:noFill/>
            <a:ln w="9525">
              <a:noFill/>
              <a:miter lim="800000"/>
              <a:headEnd/>
              <a:tailEnd/>
            </a:ln>
            <a:effectLst/>
          </p:spPr>
          <p:txBody>
            <a:bodyPr>
              <a:spAutoFit/>
            </a:bodyPr>
            <a:lstStyle/>
            <a:p>
              <a:r>
                <a:rPr lang="en-US" sz="1000"/>
                <a:t>4</a:t>
              </a:r>
            </a:p>
          </p:txBody>
        </p:sp>
        <p:sp>
          <p:nvSpPr>
            <p:cNvPr id="9273" name="Rectangle 37"/>
            <p:cNvSpPr>
              <a:spLocks noChangeArrowheads="1"/>
            </p:cNvSpPr>
            <p:nvPr/>
          </p:nvSpPr>
          <p:spPr bwMode="auto">
            <a:xfrm>
              <a:off x="2304" y="1834"/>
              <a:ext cx="240" cy="230"/>
            </a:xfrm>
            <a:prstGeom prst="rect">
              <a:avLst/>
            </a:prstGeom>
            <a:noFill/>
            <a:ln w="19050">
              <a:solidFill>
                <a:schemeClr val="tx1"/>
              </a:solidFill>
              <a:miter lim="800000"/>
              <a:headEnd/>
              <a:tailEnd/>
            </a:ln>
            <a:effectLst/>
          </p:spPr>
          <p:txBody>
            <a:bodyPr/>
            <a:lstStyle/>
            <a:p>
              <a:pPr>
                <a:spcBef>
                  <a:spcPct val="20000"/>
                </a:spcBef>
              </a:pPr>
              <a:r>
                <a:rPr lang="en-US" dirty="0">
                  <a:solidFill>
                    <a:schemeClr val="accent2"/>
                  </a:solidFill>
                </a:rPr>
                <a:t>7</a:t>
              </a:r>
            </a:p>
          </p:txBody>
        </p:sp>
        <p:sp>
          <p:nvSpPr>
            <p:cNvPr id="9274" name="Rectangle 38"/>
            <p:cNvSpPr>
              <a:spLocks noChangeArrowheads="1"/>
            </p:cNvSpPr>
            <p:nvPr/>
          </p:nvSpPr>
          <p:spPr bwMode="auto">
            <a:xfrm>
              <a:off x="2064" y="1834"/>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4</a:t>
              </a:r>
            </a:p>
          </p:txBody>
        </p:sp>
        <p:sp>
          <p:nvSpPr>
            <p:cNvPr id="9275" name="Rectangle 39"/>
            <p:cNvSpPr>
              <a:spLocks noChangeArrowheads="1"/>
            </p:cNvSpPr>
            <p:nvPr/>
          </p:nvSpPr>
          <p:spPr bwMode="auto">
            <a:xfrm>
              <a:off x="1824" y="1834"/>
              <a:ext cx="240" cy="230"/>
            </a:xfrm>
            <a:prstGeom prst="rect">
              <a:avLst/>
            </a:prstGeom>
            <a:solidFill>
              <a:srgbClr val="C0C0C0"/>
            </a:solid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9276" name="Rectangle 40"/>
            <p:cNvSpPr>
              <a:spLocks noChangeArrowheads="1"/>
            </p:cNvSpPr>
            <p:nvPr/>
          </p:nvSpPr>
          <p:spPr bwMode="auto">
            <a:xfrm>
              <a:off x="1584" y="1834"/>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5</a:t>
              </a:r>
            </a:p>
          </p:txBody>
        </p:sp>
        <p:sp>
          <p:nvSpPr>
            <p:cNvPr id="9277" name="Text Box 41"/>
            <p:cNvSpPr txBox="1">
              <a:spLocks noChangeArrowheads="1"/>
            </p:cNvSpPr>
            <p:nvPr/>
          </p:nvSpPr>
          <p:spPr bwMode="auto">
            <a:xfrm>
              <a:off x="3168" y="1680"/>
              <a:ext cx="144" cy="154"/>
            </a:xfrm>
            <a:prstGeom prst="rect">
              <a:avLst/>
            </a:prstGeom>
            <a:noFill/>
            <a:ln w="9525">
              <a:noFill/>
              <a:miter lim="800000"/>
              <a:headEnd/>
              <a:tailEnd/>
            </a:ln>
            <a:effectLst/>
          </p:spPr>
          <p:txBody>
            <a:bodyPr>
              <a:spAutoFit/>
            </a:bodyPr>
            <a:lstStyle/>
            <a:p>
              <a:r>
                <a:rPr lang="en-US" sz="1000"/>
                <a:t>5</a:t>
              </a:r>
            </a:p>
          </p:txBody>
        </p:sp>
        <p:sp>
          <p:nvSpPr>
            <p:cNvPr id="9278" name="Text Box 42"/>
            <p:cNvSpPr txBox="1">
              <a:spLocks noChangeArrowheads="1"/>
            </p:cNvSpPr>
            <p:nvPr/>
          </p:nvSpPr>
          <p:spPr bwMode="auto">
            <a:xfrm>
              <a:off x="3408" y="1680"/>
              <a:ext cx="144" cy="154"/>
            </a:xfrm>
            <a:prstGeom prst="rect">
              <a:avLst/>
            </a:prstGeom>
            <a:noFill/>
            <a:ln w="9525">
              <a:noFill/>
              <a:miter lim="800000"/>
              <a:headEnd/>
              <a:tailEnd/>
            </a:ln>
            <a:effectLst/>
          </p:spPr>
          <p:txBody>
            <a:bodyPr>
              <a:spAutoFit/>
            </a:bodyPr>
            <a:lstStyle/>
            <a:p>
              <a:r>
                <a:rPr lang="en-US" sz="1000"/>
                <a:t>6</a:t>
              </a:r>
            </a:p>
          </p:txBody>
        </p:sp>
        <p:sp>
          <p:nvSpPr>
            <p:cNvPr id="9279" name="Text Box 43"/>
            <p:cNvSpPr txBox="1">
              <a:spLocks noChangeArrowheads="1"/>
            </p:cNvSpPr>
            <p:nvPr/>
          </p:nvSpPr>
          <p:spPr bwMode="auto">
            <a:xfrm>
              <a:off x="3648" y="1680"/>
              <a:ext cx="144" cy="154"/>
            </a:xfrm>
            <a:prstGeom prst="rect">
              <a:avLst/>
            </a:prstGeom>
            <a:noFill/>
            <a:ln w="9525">
              <a:noFill/>
              <a:miter lim="800000"/>
              <a:headEnd/>
              <a:tailEnd/>
            </a:ln>
            <a:effectLst/>
          </p:spPr>
          <p:txBody>
            <a:bodyPr>
              <a:spAutoFit/>
            </a:bodyPr>
            <a:lstStyle/>
            <a:p>
              <a:r>
                <a:rPr lang="en-US" sz="1000"/>
                <a:t>7</a:t>
              </a:r>
            </a:p>
          </p:txBody>
        </p:sp>
        <p:sp>
          <p:nvSpPr>
            <p:cNvPr id="9280" name="Text Box 44"/>
            <p:cNvSpPr txBox="1">
              <a:spLocks noChangeArrowheads="1"/>
            </p:cNvSpPr>
            <p:nvPr/>
          </p:nvSpPr>
          <p:spPr bwMode="auto">
            <a:xfrm>
              <a:off x="3888" y="1680"/>
              <a:ext cx="144" cy="154"/>
            </a:xfrm>
            <a:prstGeom prst="rect">
              <a:avLst/>
            </a:prstGeom>
            <a:noFill/>
            <a:ln w="9525">
              <a:noFill/>
              <a:miter lim="800000"/>
              <a:headEnd/>
              <a:tailEnd/>
            </a:ln>
            <a:effectLst/>
          </p:spPr>
          <p:txBody>
            <a:bodyPr>
              <a:spAutoFit/>
            </a:bodyPr>
            <a:lstStyle/>
            <a:p>
              <a:r>
                <a:rPr lang="en-US" sz="1000"/>
                <a:t>8</a:t>
              </a:r>
            </a:p>
          </p:txBody>
        </p:sp>
        <p:sp>
          <p:nvSpPr>
            <p:cNvPr id="9281" name="Rectangle 45"/>
            <p:cNvSpPr>
              <a:spLocks noChangeArrowheads="1"/>
            </p:cNvSpPr>
            <p:nvPr/>
          </p:nvSpPr>
          <p:spPr bwMode="auto">
            <a:xfrm>
              <a:off x="3840" y="1834"/>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6</a:t>
              </a:r>
            </a:p>
          </p:txBody>
        </p:sp>
        <p:sp>
          <p:nvSpPr>
            <p:cNvPr id="9282" name="Rectangle 46"/>
            <p:cNvSpPr>
              <a:spLocks noChangeArrowheads="1"/>
            </p:cNvSpPr>
            <p:nvPr/>
          </p:nvSpPr>
          <p:spPr bwMode="auto">
            <a:xfrm>
              <a:off x="3600" y="1834"/>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9283" name="Rectangle 47"/>
            <p:cNvSpPr>
              <a:spLocks noChangeArrowheads="1"/>
            </p:cNvSpPr>
            <p:nvPr/>
          </p:nvSpPr>
          <p:spPr bwMode="auto">
            <a:xfrm>
              <a:off x="3360" y="1834"/>
              <a:ext cx="240" cy="230"/>
            </a:xfrm>
            <a:prstGeom prst="rect">
              <a:avLst/>
            </a:prstGeom>
            <a:solidFill>
              <a:srgbClr val="C0C0C0"/>
            </a:solidFill>
            <a:ln w="19050">
              <a:solidFill>
                <a:schemeClr val="tx1"/>
              </a:solidFill>
              <a:miter lim="800000"/>
              <a:headEnd/>
              <a:tailEnd/>
            </a:ln>
            <a:effectLst/>
          </p:spPr>
          <p:txBody>
            <a:bodyPr/>
            <a:lstStyle/>
            <a:p>
              <a:pPr>
                <a:spcBef>
                  <a:spcPct val="20000"/>
                </a:spcBef>
              </a:pPr>
              <a:r>
                <a:rPr lang="en-US">
                  <a:solidFill>
                    <a:schemeClr val="accent2"/>
                  </a:solidFill>
                </a:rPr>
                <a:t>3</a:t>
              </a:r>
            </a:p>
          </p:txBody>
        </p:sp>
        <p:sp>
          <p:nvSpPr>
            <p:cNvPr id="9284" name="Rectangle 48"/>
            <p:cNvSpPr>
              <a:spLocks noChangeArrowheads="1"/>
            </p:cNvSpPr>
            <p:nvPr/>
          </p:nvSpPr>
          <p:spPr bwMode="auto">
            <a:xfrm>
              <a:off x="3120" y="1834"/>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1</a:t>
              </a:r>
            </a:p>
          </p:txBody>
        </p:sp>
        <p:sp>
          <p:nvSpPr>
            <p:cNvPr id="9285" name="Line 49"/>
            <p:cNvSpPr>
              <a:spLocks noChangeShapeType="1"/>
            </p:cNvSpPr>
            <p:nvPr/>
          </p:nvSpPr>
          <p:spPr bwMode="auto">
            <a:xfrm flipH="1">
              <a:off x="2208" y="1392"/>
              <a:ext cx="672" cy="240"/>
            </a:xfrm>
            <a:prstGeom prst="line">
              <a:avLst/>
            </a:prstGeom>
            <a:noFill/>
            <a:ln w="9525">
              <a:solidFill>
                <a:schemeClr val="tx1"/>
              </a:solidFill>
              <a:round/>
              <a:headEnd/>
              <a:tailEnd type="triangle" w="med" len="med"/>
            </a:ln>
            <a:effectLst/>
          </p:spPr>
          <p:txBody>
            <a:bodyPr/>
            <a:lstStyle/>
            <a:p>
              <a:endParaRPr lang="en-US"/>
            </a:p>
          </p:txBody>
        </p:sp>
        <p:sp>
          <p:nvSpPr>
            <p:cNvPr id="9286" name="Line 50"/>
            <p:cNvSpPr>
              <a:spLocks noChangeShapeType="1"/>
            </p:cNvSpPr>
            <p:nvPr/>
          </p:nvSpPr>
          <p:spPr bwMode="auto">
            <a:xfrm>
              <a:off x="2880" y="1392"/>
              <a:ext cx="672" cy="240"/>
            </a:xfrm>
            <a:prstGeom prst="line">
              <a:avLst/>
            </a:prstGeom>
            <a:noFill/>
            <a:ln w="9525">
              <a:solidFill>
                <a:schemeClr val="tx1"/>
              </a:solidFill>
              <a:round/>
              <a:headEnd/>
              <a:tailEnd type="triangle" w="med" len="med"/>
            </a:ln>
            <a:effectLst/>
          </p:spPr>
          <p:txBody>
            <a:bodyPr/>
            <a:lstStyle/>
            <a:p>
              <a:endParaRPr lang="en-US"/>
            </a:p>
          </p:txBody>
        </p:sp>
      </p:grpSp>
      <p:grpSp>
        <p:nvGrpSpPr>
          <p:cNvPr id="4" name="Group 51"/>
          <p:cNvGrpSpPr>
            <a:grpSpLocks/>
          </p:cNvGrpSpPr>
          <p:nvPr/>
        </p:nvGrpSpPr>
        <p:grpSpPr bwMode="auto">
          <a:xfrm>
            <a:off x="2286000" y="3429000"/>
            <a:ext cx="4419600" cy="1066800"/>
            <a:chOff x="1440" y="2160"/>
            <a:chExt cx="2784" cy="672"/>
          </a:xfrm>
        </p:grpSpPr>
        <p:sp>
          <p:nvSpPr>
            <p:cNvPr id="9249" name="Text Box 52"/>
            <p:cNvSpPr txBox="1">
              <a:spLocks noChangeArrowheads="1"/>
            </p:cNvSpPr>
            <p:nvPr/>
          </p:nvSpPr>
          <p:spPr bwMode="auto">
            <a:xfrm>
              <a:off x="1455" y="2445"/>
              <a:ext cx="144" cy="154"/>
            </a:xfrm>
            <a:prstGeom prst="rect">
              <a:avLst/>
            </a:prstGeom>
            <a:noFill/>
            <a:ln w="9525">
              <a:noFill/>
              <a:miter lim="800000"/>
              <a:headEnd/>
              <a:tailEnd/>
            </a:ln>
            <a:effectLst/>
          </p:spPr>
          <p:txBody>
            <a:bodyPr>
              <a:spAutoFit/>
            </a:bodyPr>
            <a:lstStyle/>
            <a:p>
              <a:r>
                <a:rPr lang="en-US" sz="1000"/>
                <a:t>1</a:t>
              </a:r>
            </a:p>
          </p:txBody>
        </p:sp>
        <p:sp>
          <p:nvSpPr>
            <p:cNvPr id="9250" name="Text Box 53"/>
            <p:cNvSpPr txBox="1">
              <a:spLocks noChangeArrowheads="1"/>
            </p:cNvSpPr>
            <p:nvPr/>
          </p:nvSpPr>
          <p:spPr bwMode="auto">
            <a:xfrm>
              <a:off x="1695" y="2445"/>
              <a:ext cx="144" cy="154"/>
            </a:xfrm>
            <a:prstGeom prst="rect">
              <a:avLst/>
            </a:prstGeom>
            <a:noFill/>
            <a:ln w="9525">
              <a:noFill/>
              <a:miter lim="800000"/>
              <a:headEnd/>
              <a:tailEnd/>
            </a:ln>
            <a:effectLst/>
          </p:spPr>
          <p:txBody>
            <a:bodyPr>
              <a:spAutoFit/>
            </a:bodyPr>
            <a:lstStyle/>
            <a:p>
              <a:r>
                <a:rPr lang="en-US" sz="1000"/>
                <a:t>2</a:t>
              </a:r>
            </a:p>
          </p:txBody>
        </p:sp>
        <p:sp>
          <p:nvSpPr>
            <p:cNvPr id="9251" name="Rectangle 54"/>
            <p:cNvSpPr>
              <a:spLocks noChangeArrowheads="1"/>
            </p:cNvSpPr>
            <p:nvPr/>
          </p:nvSpPr>
          <p:spPr bwMode="auto">
            <a:xfrm>
              <a:off x="1680"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9252" name="Rectangle 55"/>
            <p:cNvSpPr>
              <a:spLocks noChangeArrowheads="1"/>
            </p:cNvSpPr>
            <p:nvPr/>
          </p:nvSpPr>
          <p:spPr bwMode="auto">
            <a:xfrm>
              <a:off x="1440" y="2602"/>
              <a:ext cx="240" cy="230"/>
            </a:xfrm>
            <a:prstGeom prst="rect">
              <a:avLst/>
            </a:prstGeom>
            <a:solidFill>
              <a:srgbClr val="C0C0C0"/>
            </a:solidFill>
            <a:ln w="19050">
              <a:solidFill>
                <a:schemeClr val="tx1"/>
              </a:solidFill>
              <a:miter lim="800000"/>
              <a:headEnd/>
              <a:tailEnd/>
            </a:ln>
            <a:effectLst/>
          </p:spPr>
          <p:txBody>
            <a:bodyPr anchor="ctr" anchorCtr="1"/>
            <a:lstStyle/>
            <a:p>
              <a:pPr>
                <a:spcBef>
                  <a:spcPct val="20000"/>
                </a:spcBef>
              </a:pPr>
              <a:r>
                <a:rPr lang="en-US">
                  <a:solidFill>
                    <a:schemeClr val="accent2"/>
                  </a:solidFill>
                </a:rPr>
                <a:t>5</a:t>
              </a:r>
            </a:p>
          </p:txBody>
        </p:sp>
        <p:sp>
          <p:nvSpPr>
            <p:cNvPr id="9253" name="Text Box 56"/>
            <p:cNvSpPr txBox="1">
              <a:spLocks noChangeArrowheads="1"/>
            </p:cNvSpPr>
            <p:nvPr/>
          </p:nvSpPr>
          <p:spPr bwMode="auto">
            <a:xfrm>
              <a:off x="2223" y="2445"/>
              <a:ext cx="144" cy="154"/>
            </a:xfrm>
            <a:prstGeom prst="rect">
              <a:avLst/>
            </a:prstGeom>
            <a:noFill/>
            <a:ln w="9525">
              <a:noFill/>
              <a:miter lim="800000"/>
              <a:headEnd/>
              <a:tailEnd/>
            </a:ln>
            <a:effectLst/>
          </p:spPr>
          <p:txBody>
            <a:bodyPr>
              <a:spAutoFit/>
            </a:bodyPr>
            <a:lstStyle/>
            <a:p>
              <a:r>
                <a:rPr lang="en-US" sz="1000"/>
                <a:t>3</a:t>
              </a:r>
            </a:p>
          </p:txBody>
        </p:sp>
        <p:sp>
          <p:nvSpPr>
            <p:cNvPr id="9254" name="Text Box 57"/>
            <p:cNvSpPr txBox="1">
              <a:spLocks noChangeArrowheads="1"/>
            </p:cNvSpPr>
            <p:nvPr/>
          </p:nvSpPr>
          <p:spPr bwMode="auto">
            <a:xfrm>
              <a:off x="2463" y="2445"/>
              <a:ext cx="144" cy="154"/>
            </a:xfrm>
            <a:prstGeom prst="rect">
              <a:avLst/>
            </a:prstGeom>
            <a:noFill/>
            <a:ln w="9525">
              <a:noFill/>
              <a:miter lim="800000"/>
              <a:headEnd/>
              <a:tailEnd/>
            </a:ln>
            <a:effectLst/>
          </p:spPr>
          <p:txBody>
            <a:bodyPr>
              <a:spAutoFit/>
            </a:bodyPr>
            <a:lstStyle/>
            <a:p>
              <a:r>
                <a:rPr lang="en-US" sz="1000"/>
                <a:t>4</a:t>
              </a:r>
            </a:p>
          </p:txBody>
        </p:sp>
        <p:sp>
          <p:nvSpPr>
            <p:cNvPr id="9255" name="Rectangle 58"/>
            <p:cNvSpPr>
              <a:spLocks noChangeArrowheads="1"/>
            </p:cNvSpPr>
            <p:nvPr/>
          </p:nvSpPr>
          <p:spPr bwMode="auto">
            <a:xfrm>
              <a:off x="2448"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7</a:t>
              </a:r>
            </a:p>
          </p:txBody>
        </p:sp>
        <p:sp>
          <p:nvSpPr>
            <p:cNvPr id="9256" name="Rectangle 59"/>
            <p:cNvSpPr>
              <a:spLocks noChangeArrowheads="1"/>
            </p:cNvSpPr>
            <p:nvPr/>
          </p:nvSpPr>
          <p:spPr bwMode="auto">
            <a:xfrm>
              <a:off x="2208" y="2602"/>
              <a:ext cx="240" cy="230"/>
            </a:xfrm>
            <a:prstGeom prst="rect">
              <a:avLst/>
            </a:prstGeom>
            <a:solidFill>
              <a:srgbClr val="C0C0C0"/>
            </a:solidFill>
            <a:ln w="19050">
              <a:solidFill>
                <a:schemeClr val="tx1"/>
              </a:solidFill>
              <a:miter lim="800000"/>
              <a:headEnd/>
              <a:tailEnd/>
            </a:ln>
            <a:effectLst/>
          </p:spPr>
          <p:txBody>
            <a:bodyPr/>
            <a:lstStyle/>
            <a:p>
              <a:pPr>
                <a:spcBef>
                  <a:spcPct val="20000"/>
                </a:spcBef>
              </a:pPr>
              <a:r>
                <a:rPr lang="en-US">
                  <a:solidFill>
                    <a:schemeClr val="accent2"/>
                  </a:solidFill>
                </a:rPr>
                <a:t>4</a:t>
              </a:r>
            </a:p>
          </p:txBody>
        </p:sp>
        <p:sp>
          <p:nvSpPr>
            <p:cNvPr id="9257" name="Text Box 60"/>
            <p:cNvSpPr txBox="1">
              <a:spLocks noChangeArrowheads="1"/>
            </p:cNvSpPr>
            <p:nvPr/>
          </p:nvSpPr>
          <p:spPr bwMode="auto">
            <a:xfrm>
              <a:off x="3024" y="2448"/>
              <a:ext cx="144" cy="154"/>
            </a:xfrm>
            <a:prstGeom prst="rect">
              <a:avLst/>
            </a:prstGeom>
            <a:noFill/>
            <a:ln w="9525">
              <a:noFill/>
              <a:miter lim="800000"/>
              <a:headEnd/>
              <a:tailEnd/>
            </a:ln>
            <a:effectLst/>
          </p:spPr>
          <p:txBody>
            <a:bodyPr>
              <a:spAutoFit/>
            </a:bodyPr>
            <a:lstStyle/>
            <a:p>
              <a:r>
                <a:rPr lang="en-US" sz="1000"/>
                <a:t>5</a:t>
              </a:r>
            </a:p>
          </p:txBody>
        </p:sp>
        <p:sp>
          <p:nvSpPr>
            <p:cNvPr id="9258" name="Text Box 61"/>
            <p:cNvSpPr txBox="1">
              <a:spLocks noChangeArrowheads="1"/>
            </p:cNvSpPr>
            <p:nvPr/>
          </p:nvSpPr>
          <p:spPr bwMode="auto">
            <a:xfrm>
              <a:off x="3264" y="2448"/>
              <a:ext cx="144" cy="154"/>
            </a:xfrm>
            <a:prstGeom prst="rect">
              <a:avLst/>
            </a:prstGeom>
            <a:noFill/>
            <a:ln w="9525">
              <a:noFill/>
              <a:miter lim="800000"/>
              <a:headEnd/>
              <a:tailEnd/>
            </a:ln>
            <a:effectLst/>
          </p:spPr>
          <p:txBody>
            <a:bodyPr>
              <a:spAutoFit/>
            </a:bodyPr>
            <a:lstStyle/>
            <a:p>
              <a:r>
                <a:rPr lang="en-US" sz="1000"/>
                <a:t>6</a:t>
              </a:r>
            </a:p>
          </p:txBody>
        </p:sp>
        <p:sp>
          <p:nvSpPr>
            <p:cNvPr id="9259" name="Rectangle 62"/>
            <p:cNvSpPr>
              <a:spLocks noChangeArrowheads="1"/>
            </p:cNvSpPr>
            <p:nvPr/>
          </p:nvSpPr>
          <p:spPr bwMode="auto">
            <a:xfrm>
              <a:off x="3216"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3</a:t>
              </a:r>
            </a:p>
          </p:txBody>
        </p:sp>
        <p:sp>
          <p:nvSpPr>
            <p:cNvPr id="9260" name="Rectangle 63"/>
            <p:cNvSpPr>
              <a:spLocks noChangeArrowheads="1"/>
            </p:cNvSpPr>
            <p:nvPr/>
          </p:nvSpPr>
          <p:spPr bwMode="auto">
            <a:xfrm>
              <a:off x="2976" y="2602"/>
              <a:ext cx="240" cy="230"/>
            </a:xfrm>
            <a:prstGeom prst="rect">
              <a:avLst/>
            </a:prstGeom>
            <a:solidFill>
              <a:srgbClr val="C0C0C0"/>
            </a:solidFill>
            <a:ln w="19050">
              <a:solidFill>
                <a:schemeClr val="tx1"/>
              </a:solidFill>
              <a:miter lim="800000"/>
              <a:headEnd/>
              <a:tailEnd/>
            </a:ln>
            <a:effectLst/>
          </p:spPr>
          <p:txBody>
            <a:bodyPr anchor="ctr" anchorCtr="1"/>
            <a:lstStyle/>
            <a:p>
              <a:pPr>
                <a:spcBef>
                  <a:spcPct val="20000"/>
                </a:spcBef>
              </a:pPr>
              <a:r>
                <a:rPr lang="en-US">
                  <a:solidFill>
                    <a:schemeClr val="accent2"/>
                  </a:solidFill>
                </a:rPr>
                <a:t>1</a:t>
              </a:r>
            </a:p>
          </p:txBody>
        </p:sp>
        <p:sp>
          <p:nvSpPr>
            <p:cNvPr id="9261" name="Text Box 64"/>
            <p:cNvSpPr txBox="1">
              <a:spLocks noChangeArrowheads="1"/>
            </p:cNvSpPr>
            <p:nvPr/>
          </p:nvSpPr>
          <p:spPr bwMode="auto">
            <a:xfrm>
              <a:off x="3792" y="2448"/>
              <a:ext cx="144" cy="154"/>
            </a:xfrm>
            <a:prstGeom prst="rect">
              <a:avLst/>
            </a:prstGeom>
            <a:noFill/>
            <a:ln w="9525">
              <a:noFill/>
              <a:miter lim="800000"/>
              <a:headEnd/>
              <a:tailEnd/>
            </a:ln>
            <a:effectLst/>
          </p:spPr>
          <p:txBody>
            <a:bodyPr>
              <a:spAutoFit/>
            </a:bodyPr>
            <a:lstStyle/>
            <a:p>
              <a:r>
                <a:rPr lang="en-US" sz="1000"/>
                <a:t>7</a:t>
              </a:r>
            </a:p>
          </p:txBody>
        </p:sp>
        <p:sp>
          <p:nvSpPr>
            <p:cNvPr id="9262" name="Text Box 65"/>
            <p:cNvSpPr txBox="1">
              <a:spLocks noChangeArrowheads="1"/>
            </p:cNvSpPr>
            <p:nvPr/>
          </p:nvSpPr>
          <p:spPr bwMode="auto">
            <a:xfrm>
              <a:off x="4032" y="2448"/>
              <a:ext cx="144" cy="154"/>
            </a:xfrm>
            <a:prstGeom prst="rect">
              <a:avLst/>
            </a:prstGeom>
            <a:noFill/>
            <a:ln w="9525">
              <a:noFill/>
              <a:miter lim="800000"/>
              <a:headEnd/>
              <a:tailEnd/>
            </a:ln>
            <a:effectLst/>
          </p:spPr>
          <p:txBody>
            <a:bodyPr>
              <a:spAutoFit/>
            </a:bodyPr>
            <a:lstStyle/>
            <a:p>
              <a:r>
                <a:rPr lang="en-US" sz="1000"/>
                <a:t>8</a:t>
              </a:r>
            </a:p>
          </p:txBody>
        </p:sp>
        <p:sp>
          <p:nvSpPr>
            <p:cNvPr id="9263" name="Rectangle 66"/>
            <p:cNvSpPr>
              <a:spLocks noChangeArrowheads="1"/>
            </p:cNvSpPr>
            <p:nvPr/>
          </p:nvSpPr>
          <p:spPr bwMode="auto">
            <a:xfrm>
              <a:off x="3984"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6</a:t>
              </a:r>
            </a:p>
          </p:txBody>
        </p:sp>
        <p:sp>
          <p:nvSpPr>
            <p:cNvPr id="9264" name="Rectangle 67"/>
            <p:cNvSpPr>
              <a:spLocks noChangeArrowheads="1"/>
            </p:cNvSpPr>
            <p:nvPr/>
          </p:nvSpPr>
          <p:spPr bwMode="auto">
            <a:xfrm>
              <a:off x="3744" y="2602"/>
              <a:ext cx="240" cy="230"/>
            </a:xfrm>
            <a:prstGeom prst="rect">
              <a:avLst/>
            </a:prstGeom>
            <a:solidFill>
              <a:srgbClr val="C0C0C0"/>
            </a:solid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9265" name="Line 68"/>
            <p:cNvSpPr>
              <a:spLocks noChangeShapeType="1"/>
            </p:cNvSpPr>
            <p:nvPr/>
          </p:nvSpPr>
          <p:spPr bwMode="auto">
            <a:xfrm flipH="1">
              <a:off x="1680" y="2160"/>
              <a:ext cx="384" cy="288"/>
            </a:xfrm>
            <a:prstGeom prst="line">
              <a:avLst/>
            </a:prstGeom>
            <a:noFill/>
            <a:ln w="9525">
              <a:solidFill>
                <a:schemeClr val="tx1"/>
              </a:solidFill>
              <a:round/>
              <a:headEnd/>
              <a:tailEnd type="triangle" w="med" len="med"/>
            </a:ln>
            <a:effectLst/>
          </p:spPr>
          <p:txBody>
            <a:bodyPr/>
            <a:lstStyle/>
            <a:p>
              <a:endParaRPr lang="en-US"/>
            </a:p>
          </p:txBody>
        </p:sp>
        <p:sp>
          <p:nvSpPr>
            <p:cNvPr id="9266" name="Line 69"/>
            <p:cNvSpPr>
              <a:spLocks noChangeShapeType="1"/>
            </p:cNvSpPr>
            <p:nvPr/>
          </p:nvSpPr>
          <p:spPr bwMode="auto">
            <a:xfrm>
              <a:off x="2064" y="2160"/>
              <a:ext cx="384" cy="288"/>
            </a:xfrm>
            <a:prstGeom prst="line">
              <a:avLst/>
            </a:prstGeom>
            <a:noFill/>
            <a:ln w="9525">
              <a:solidFill>
                <a:schemeClr val="tx1"/>
              </a:solidFill>
              <a:round/>
              <a:headEnd/>
              <a:tailEnd type="triangle" w="med" len="med"/>
            </a:ln>
            <a:effectLst/>
          </p:spPr>
          <p:txBody>
            <a:bodyPr/>
            <a:lstStyle/>
            <a:p>
              <a:endParaRPr lang="en-US"/>
            </a:p>
          </p:txBody>
        </p:sp>
        <p:sp>
          <p:nvSpPr>
            <p:cNvPr id="9267" name="Line 70"/>
            <p:cNvSpPr>
              <a:spLocks noChangeShapeType="1"/>
            </p:cNvSpPr>
            <p:nvPr/>
          </p:nvSpPr>
          <p:spPr bwMode="auto">
            <a:xfrm flipH="1">
              <a:off x="3216" y="2160"/>
              <a:ext cx="384" cy="288"/>
            </a:xfrm>
            <a:prstGeom prst="line">
              <a:avLst/>
            </a:prstGeom>
            <a:noFill/>
            <a:ln w="9525">
              <a:solidFill>
                <a:schemeClr val="tx1"/>
              </a:solidFill>
              <a:round/>
              <a:headEnd/>
              <a:tailEnd type="triangle" w="med" len="med"/>
            </a:ln>
            <a:effectLst/>
          </p:spPr>
          <p:txBody>
            <a:bodyPr/>
            <a:lstStyle/>
            <a:p>
              <a:endParaRPr lang="en-US"/>
            </a:p>
          </p:txBody>
        </p:sp>
        <p:sp>
          <p:nvSpPr>
            <p:cNvPr id="9268" name="Line 71"/>
            <p:cNvSpPr>
              <a:spLocks noChangeShapeType="1"/>
            </p:cNvSpPr>
            <p:nvPr/>
          </p:nvSpPr>
          <p:spPr bwMode="auto">
            <a:xfrm>
              <a:off x="3600" y="2160"/>
              <a:ext cx="384" cy="288"/>
            </a:xfrm>
            <a:prstGeom prst="line">
              <a:avLst/>
            </a:prstGeom>
            <a:noFill/>
            <a:ln w="9525">
              <a:solidFill>
                <a:schemeClr val="tx1"/>
              </a:solidFill>
              <a:round/>
              <a:headEnd/>
              <a:tailEnd type="triangle" w="med" len="med"/>
            </a:ln>
            <a:effectLst/>
          </p:spPr>
          <p:txBody>
            <a:bodyPr/>
            <a:lstStyle/>
            <a:p>
              <a:endParaRPr lang="en-US"/>
            </a:p>
          </p:txBody>
        </p:sp>
      </p:grpSp>
      <p:grpSp>
        <p:nvGrpSpPr>
          <p:cNvPr id="5" name="Group 72"/>
          <p:cNvGrpSpPr>
            <a:grpSpLocks/>
          </p:cNvGrpSpPr>
          <p:nvPr/>
        </p:nvGrpSpPr>
        <p:grpSpPr bwMode="auto">
          <a:xfrm>
            <a:off x="2133600" y="4648200"/>
            <a:ext cx="4724400" cy="1143000"/>
            <a:chOff x="1344" y="2928"/>
            <a:chExt cx="2976" cy="720"/>
          </a:xfrm>
        </p:grpSpPr>
        <p:sp>
          <p:nvSpPr>
            <p:cNvPr id="9225" name="Text Box 73"/>
            <p:cNvSpPr txBox="1">
              <a:spLocks noChangeArrowheads="1"/>
            </p:cNvSpPr>
            <p:nvPr/>
          </p:nvSpPr>
          <p:spPr bwMode="auto">
            <a:xfrm>
              <a:off x="1359" y="3261"/>
              <a:ext cx="144" cy="154"/>
            </a:xfrm>
            <a:prstGeom prst="rect">
              <a:avLst/>
            </a:prstGeom>
            <a:noFill/>
            <a:ln w="9525">
              <a:noFill/>
              <a:miter lim="800000"/>
              <a:headEnd/>
              <a:tailEnd/>
            </a:ln>
            <a:effectLst/>
          </p:spPr>
          <p:txBody>
            <a:bodyPr>
              <a:spAutoFit/>
            </a:bodyPr>
            <a:lstStyle/>
            <a:p>
              <a:r>
                <a:rPr lang="en-US" sz="1000"/>
                <a:t>1</a:t>
              </a:r>
            </a:p>
          </p:txBody>
        </p:sp>
        <p:sp>
          <p:nvSpPr>
            <p:cNvPr id="9226" name="Rectangle 74"/>
            <p:cNvSpPr>
              <a:spLocks noChangeArrowheads="1"/>
            </p:cNvSpPr>
            <p:nvPr/>
          </p:nvSpPr>
          <p:spPr bwMode="auto">
            <a:xfrm>
              <a:off x="1344" y="3418"/>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5</a:t>
              </a:r>
            </a:p>
          </p:txBody>
        </p:sp>
        <p:sp>
          <p:nvSpPr>
            <p:cNvPr id="9227" name="Text Box 75"/>
            <p:cNvSpPr txBox="1">
              <a:spLocks noChangeArrowheads="1"/>
            </p:cNvSpPr>
            <p:nvPr/>
          </p:nvSpPr>
          <p:spPr bwMode="auto">
            <a:xfrm>
              <a:off x="1791" y="3261"/>
              <a:ext cx="144" cy="154"/>
            </a:xfrm>
            <a:prstGeom prst="rect">
              <a:avLst/>
            </a:prstGeom>
            <a:noFill/>
            <a:ln w="9525">
              <a:noFill/>
              <a:miter lim="800000"/>
              <a:headEnd/>
              <a:tailEnd/>
            </a:ln>
            <a:effectLst/>
          </p:spPr>
          <p:txBody>
            <a:bodyPr>
              <a:spAutoFit/>
            </a:bodyPr>
            <a:lstStyle/>
            <a:p>
              <a:r>
                <a:rPr lang="en-US" sz="1000"/>
                <a:t>2</a:t>
              </a:r>
            </a:p>
          </p:txBody>
        </p:sp>
        <p:sp>
          <p:nvSpPr>
            <p:cNvPr id="9228" name="Rectangle 76"/>
            <p:cNvSpPr>
              <a:spLocks noChangeArrowheads="1"/>
            </p:cNvSpPr>
            <p:nvPr/>
          </p:nvSpPr>
          <p:spPr bwMode="auto">
            <a:xfrm>
              <a:off x="1776"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9229" name="Text Box 77"/>
            <p:cNvSpPr txBox="1">
              <a:spLocks noChangeArrowheads="1"/>
            </p:cNvSpPr>
            <p:nvPr/>
          </p:nvSpPr>
          <p:spPr bwMode="auto">
            <a:xfrm>
              <a:off x="2127" y="3261"/>
              <a:ext cx="144" cy="154"/>
            </a:xfrm>
            <a:prstGeom prst="rect">
              <a:avLst/>
            </a:prstGeom>
            <a:noFill/>
            <a:ln w="9525">
              <a:noFill/>
              <a:miter lim="800000"/>
              <a:headEnd/>
              <a:tailEnd/>
            </a:ln>
            <a:effectLst/>
          </p:spPr>
          <p:txBody>
            <a:bodyPr>
              <a:spAutoFit/>
            </a:bodyPr>
            <a:lstStyle/>
            <a:p>
              <a:r>
                <a:rPr lang="en-US" sz="1000"/>
                <a:t>3</a:t>
              </a:r>
            </a:p>
          </p:txBody>
        </p:sp>
        <p:sp>
          <p:nvSpPr>
            <p:cNvPr id="9230" name="Rectangle 78"/>
            <p:cNvSpPr>
              <a:spLocks noChangeArrowheads="1"/>
            </p:cNvSpPr>
            <p:nvPr/>
          </p:nvSpPr>
          <p:spPr bwMode="auto">
            <a:xfrm>
              <a:off x="2112"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4</a:t>
              </a:r>
            </a:p>
          </p:txBody>
        </p:sp>
        <p:sp>
          <p:nvSpPr>
            <p:cNvPr id="9231" name="Text Box 79"/>
            <p:cNvSpPr txBox="1">
              <a:spLocks noChangeArrowheads="1"/>
            </p:cNvSpPr>
            <p:nvPr/>
          </p:nvSpPr>
          <p:spPr bwMode="auto">
            <a:xfrm>
              <a:off x="2559" y="3261"/>
              <a:ext cx="144" cy="154"/>
            </a:xfrm>
            <a:prstGeom prst="rect">
              <a:avLst/>
            </a:prstGeom>
            <a:noFill/>
            <a:ln w="9525">
              <a:noFill/>
              <a:miter lim="800000"/>
              <a:headEnd/>
              <a:tailEnd/>
            </a:ln>
            <a:effectLst/>
          </p:spPr>
          <p:txBody>
            <a:bodyPr>
              <a:spAutoFit/>
            </a:bodyPr>
            <a:lstStyle/>
            <a:p>
              <a:r>
                <a:rPr lang="en-US" sz="1000"/>
                <a:t>4</a:t>
              </a:r>
            </a:p>
          </p:txBody>
        </p:sp>
        <p:sp>
          <p:nvSpPr>
            <p:cNvPr id="9232" name="Rectangle 80"/>
            <p:cNvSpPr>
              <a:spLocks noChangeArrowheads="1"/>
            </p:cNvSpPr>
            <p:nvPr/>
          </p:nvSpPr>
          <p:spPr bwMode="auto">
            <a:xfrm>
              <a:off x="2544"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7</a:t>
              </a:r>
            </a:p>
          </p:txBody>
        </p:sp>
        <p:sp>
          <p:nvSpPr>
            <p:cNvPr id="9233" name="Rectangle 81"/>
            <p:cNvSpPr>
              <a:spLocks noChangeArrowheads="1"/>
            </p:cNvSpPr>
            <p:nvPr/>
          </p:nvSpPr>
          <p:spPr bwMode="auto">
            <a:xfrm>
              <a:off x="2880" y="3418"/>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1</a:t>
              </a:r>
            </a:p>
          </p:txBody>
        </p:sp>
        <p:sp>
          <p:nvSpPr>
            <p:cNvPr id="9234" name="Text Box 82"/>
            <p:cNvSpPr txBox="1">
              <a:spLocks noChangeArrowheads="1"/>
            </p:cNvSpPr>
            <p:nvPr/>
          </p:nvSpPr>
          <p:spPr bwMode="auto">
            <a:xfrm>
              <a:off x="3360" y="3264"/>
              <a:ext cx="144" cy="154"/>
            </a:xfrm>
            <a:prstGeom prst="rect">
              <a:avLst/>
            </a:prstGeom>
            <a:noFill/>
            <a:ln w="9525">
              <a:noFill/>
              <a:miter lim="800000"/>
              <a:headEnd/>
              <a:tailEnd/>
            </a:ln>
            <a:effectLst/>
          </p:spPr>
          <p:txBody>
            <a:bodyPr>
              <a:spAutoFit/>
            </a:bodyPr>
            <a:lstStyle/>
            <a:p>
              <a:r>
                <a:rPr lang="en-US" sz="1000"/>
                <a:t>6</a:t>
              </a:r>
            </a:p>
          </p:txBody>
        </p:sp>
        <p:sp>
          <p:nvSpPr>
            <p:cNvPr id="9235" name="Rectangle 83"/>
            <p:cNvSpPr>
              <a:spLocks noChangeArrowheads="1"/>
            </p:cNvSpPr>
            <p:nvPr/>
          </p:nvSpPr>
          <p:spPr bwMode="auto">
            <a:xfrm>
              <a:off x="3312"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3</a:t>
              </a:r>
            </a:p>
          </p:txBody>
        </p:sp>
        <p:sp>
          <p:nvSpPr>
            <p:cNvPr id="9236" name="Text Box 84"/>
            <p:cNvSpPr txBox="1">
              <a:spLocks noChangeArrowheads="1"/>
            </p:cNvSpPr>
            <p:nvPr/>
          </p:nvSpPr>
          <p:spPr bwMode="auto">
            <a:xfrm>
              <a:off x="3696" y="3264"/>
              <a:ext cx="144" cy="154"/>
            </a:xfrm>
            <a:prstGeom prst="rect">
              <a:avLst/>
            </a:prstGeom>
            <a:noFill/>
            <a:ln w="9525">
              <a:noFill/>
              <a:miter lim="800000"/>
              <a:headEnd/>
              <a:tailEnd/>
            </a:ln>
            <a:effectLst/>
          </p:spPr>
          <p:txBody>
            <a:bodyPr>
              <a:spAutoFit/>
            </a:bodyPr>
            <a:lstStyle/>
            <a:p>
              <a:r>
                <a:rPr lang="en-US" sz="1000"/>
                <a:t>7</a:t>
              </a:r>
            </a:p>
          </p:txBody>
        </p:sp>
        <p:sp>
          <p:nvSpPr>
            <p:cNvPr id="9237" name="Rectangle 85"/>
            <p:cNvSpPr>
              <a:spLocks noChangeArrowheads="1"/>
            </p:cNvSpPr>
            <p:nvPr/>
          </p:nvSpPr>
          <p:spPr bwMode="auto">
            <a:xfrm>
              <a:off x="3648"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9238" name="Text Box 86"/>
            <p:cNvSpPr txBox="1">
              <a:spLocks noChangeArrowheads="1"/>
            </p:cNvSpPr>
            <p:nvPr/>
          </p:nvSpPr>
          <p:spPr bwMode="auto">
            <a:xfrm>
              <a:off x="4128" y="3264"/>
              <a:ext cx="144" cy="154"/>
            </a:xfrm>
            <a:prstGeom prst="rect">
              <a:avLst/>
            </a:prstGeom>
            <a:noFill/>
            <a:ln w="9525">
              <a:noFill/>
              <a:miter lim="800000"/>
              <a:headEnd/>
              <a:tailEnd/>
            </a:ln>
            <a:effectLst/>
          </p:spPr>
          <p:txBody>
            <a:bodyPr>
              <a:spAutoFit/>
            </a:bodyPr>
            <a:lstStyle/>
            <a:p>
              <a:r>
                <a:rPr lang="en-US" sz="1000"/>
                <a:t>8</a:t>
              </a:r>
            </a:p>
          </p:txBody>
        </p:sp>
        <p:sp>
          <p:nvSpPr>
            <p:cNvPr id="9239" name="Rectangle 87"/>
            <p:cNvSpPr>
              <a:spLocks noChangeArrowheads="1"/>
            </p:cNvSpPr>
            <p:nvPr/>
          </p:nvSpPr>
          <p:spPr bwMode="auto">
            <a:xfrm>
              <a:off x="4080"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6</a:t>
              </a:r>
            </a:p>
          </p:txBody>
        </p:sp>
        <p:sp>
          <p:nvSpPr>
            <p:cNvPr id="9240" name="Text Box 88"/>
            <p:cNvSpPr txBox="1">
              <a:spLocks noChangeArrowheads="1"/>
            </p:cNvSpPr>
            <p:nvPr/>
          </p:nvSpPr>
          <p:spPr bwMode="auto">
            <a:xfrm>
              <a:off x="2928" y="3254"/>
              <a:ext cx="144" cy="154"/>
            </a:xfrm>
            <a:prstGeom prst="rect">
              <a:avLst/>
            </a:prstGeom>
            <a:noFill/>
            <a:ln w="9525">
              <a:noFill/>
              <a:miter lim="800000"/>
              <a:headEnd/>
              <a:tailEnd/>
            </a:ln>
            <a:effectLst/>
          </p:spPr>
          <p:txBody>
            <a:bodyPr>
              <a:spAutoFit/>
            </a:bodyPr>
            <a:lstStyle/>
            <a:p>
              <a:r>
                <a:rPr lang="en-US" sz="1000"/>
                <a:t>5</a:t>
              </a:r>
            </a:p>
          </p:txBody>
        </p:sp>
        <p:sp>
          <p:nvSpPr>
            <p:cNvPr id="9241" name="Line 89"/>
            <p:cNvSpPr>
              <a:spLocks noChangeShapeType="1"/>
            </p:cNvSpPr>
            <p:nvPr/>
          </p:nvSpPr>
          <p:spPr bwMode="auto">
            <a:xfrm flipH="1">
              <a:off x="1536" y="2928"/>
              <a:ext cx="144" cy="336"/>
            </a:xfrm>
            <a:prstGeom prst="line">
              <a:avLst/>
            </a:prstGeom>
            <a:noFill/>
            <a:ln w="9525">
              <a:solidFill>
                <a:schemeClr val="tx1"/>
              </a:solidFill>
              <a:round/>
              <a:headEnd/>
              <a:tailEnd type="triangle" w="med" len="med"/>
            </a:ln>
            <a:effectLst/>
          </p:spPr>
          <p:txBody>
            <a:bodyPr/>
            <a:lstStyle/>
            <a:p>
              <a:endParaRPr lang="en-US"/>
            </a:p>
          </p:txBody>
        </p:sp>
        <p:sp>
          <p:nvSpPr>
            <p:cNvPr id="9242" name="Line 90"/>
            <p:cNvSpPr>
              <a:spLocks noChangeShapeType="1"/>
            </p:cNvSpPr>
            <p:nvPr/>
          </p:nvSpPr>
          <p:spPr bwMode="auto">
            <a:xfrm>
              <a:off x="1680" y="2928"/>
              <a:ext cx="144" cy="336"/>
            </a:xfrm>
            <a:prstGeom prst="line">
              <a:avLst/>
            </a:prstGeom>
            <a:noFill/>
            <a:ln w="9525">
              <a:solidFill>
                <a:schemeClr val="tx1"/>
              </a:solidFill>
              <a:round/>
              <a:headEnd/>
              <a:tailEnd type="triangle" w="med" len="med"/>
            </a:ln>
            <a:effectLst/>
          </p:spPr>
          <p:txBody>
            <a:bodyPr/>
            <a:lstStyle/>
            <a:p>
              <a:endParaRPr lang="en-US"/>
            </a:p>
          </p:txBody>
        </p:sp>
        <p:sp>
          <p:nvSpPr>
            <p:cNvPr id="9243" name="Line 91"/>
            <p:cNvSpPr>
              <a:spLocks noChangeShapeType="1"/>
            </p:cNvSpPr>
            <p:nvPr/>
          </p:nvSpPr>
          <p:spPr bwMode="auto">
            <a:xfrm flipH="1">
              <a:off x="2304" y="2928"/>
              <a:ext cx="144" cy="336"/>
            </a:xfrm>
            <a:prstGeom prst="line">
              <a:avLst/>
            </a:prstGeom>
            <a:noFill/>
            <a:ln w="9525">
              <a:solidFill>
                <a:schemeClr val="tx1"/>
              </a:solidFill>
              <a:round/>
              <a:headEnd/>
              <a:tailEnd type="triangle" w="med" len="med"/>
            </a:ln>
            <a:effectLst/>
          </p:spPr>
          <p:txBody>
            <a:bodyPr/>
            <a:lstStyle/>
            <a:p>
              <a:endParaRPr lang="en-US"/>
            </a:p>
          </p:txBody>
        </p:sp>
        <p:sp>
          <p:nvSpPr>
            <p:cNvPr id="9244" name="Line 92"/>
            <p:cNvSpPr>
              <a:spLocks noChangeShapeType="1"/>
            </p:cNvSpPr>
            <p:nvPr/>
          </p:nvSpPr>
          <p:spPr bwMode="auto">
            <a:xfrm>
              <a:off x="2448" y="2928"/>
              <a:ext cx="144" cy="336"/>
            </a:xfrm>
            <a:prstGeom prst="line">
              <a:avLst/>
            </a:prstGeom>
            <a:noFill/>
            <a:ln w="9525">
              <a:solidFill>
                <a:schemeClr val="tx1"/>
              </a:solidFill>
              <a:round/>
              <a:headEnd/>
              <a:tailEnd type="triangle" w="med" len="med"/>
            </a:ln>
            <a:effectLst/>
          </p:spPr>
          <p:txBody>
            <a:bodyPr/>
            <a:lstStyle/>
            <a:p>
              <a:endParaRPr lang="en-US"/>
            </a:p>
          </p:txBody>
        </p:sp>
        <p:sp>
          <p:nvSpPr>
            <p:cNvPr id="9245" name="Line 93"/>
            <p:cNvSpPr>
              <a:spLocks noChangeShapeType="1"/>
            </p:cNvSpPr>
            <p:nvPr/>
          </p:nvSpPr>
          <p:spPr bwMode="auto">
            <a:xfrm flipH="1">
              <a:off x="3072" y="2928"/>
              <a:ext cx="144" cy="336"/>
            </a:xfrm>
            <a:prstGeom prst="line">
              <a:avLst/>
            </a:prstGeom>
            <a:noFill/>
            <a:ln w="9525">
              <a:solidFill>
                <a:schemeClr val="tx1"/>
              </a:solidFill>
              <a:round/>
              <a:headEnd/>
              <a:tailEnd type="triangle" w="med" len="med"/>
            </a:ln>
            <a:effectLst/>
          </p:spPr>
          <p:txBody>
            <a:bodyPr/>
            <a:lstStyle/>
            <a:p>
              <a:endParaRPr lang="en-US"/>
            </a:p>
          </p:txBody>
        </p:sp>
        <p:sp>
          <p:nvSpPr>
            <p:cNvPr id="9246" name="Line 94"/>
            <p:cNvSpPr>
              <a:spLocks noChangeShapeType="1"/>
            </p:cNvSpPr>
            <p:nvPr/>
          </p:nvSpPr>
          <p:spPr bwMode="auto">
            <a:xfrm>
              <a:off x="3216" y="2928"/>
              <a:ext cx="144" cy="336"/>
            </a:xfrm>
            <a:prstGeom prst="line">
              <a:avLst/>
            </a:prstGeom>
            <a:noFill/>
            <a:ln w="9525">
              <a:solidFill>
                <a:schemeClr val="tx1"/>
              </a:solidFill>
              <a:round/>
              <a:headEnd/>
              <a:tailEnd type="triangle" w="med" len="med"/>
            </a:ln>
            <a:effectLst/>
          </p:spPr>
          <p:txBody>
            <a:bodyPr/>
            <a:lstStyle/>
            <a:p>
              <a:endParaRPr lang="en-US"/>
            </a:p>
          </p:txBody>
        </p:sp>
        <p:sp>
          <p:nvSpPr>
            <p:cNvPr id="9247" name="Line 95"/>
            <p:cNvSpPr>
              <a:spLocks noChangeShapeType="1"/>
            </p:cNvSpPr>
            <p:nvPr/>
          </p:nvSpPr>
          <p:spPr bwMode="auto">
            <a:xfrm flipH="1">
              <a:off x="3840" y="2928"/>
              <a:ext cx="144" cy="336"/>
            </a:xfrm>
            <a:prstGeom prst="line">
              <a:avLst/>
            </a:prstGeom>
            <a:noFill/>
            <a:ln w="9525">
              <a:solidFill>
                <a:schemeClr val="tx1"/>
              </a:solidFill>
              <a:round/>
              <a:headEnd/>
              <a:tailEnd type="triangle" w="med" len="med"/>
            </a:ln>
            <a:effectLst/>
          </p:spPr>
          <p:txBody>
            <a:bodyPr/>
            <a:lstStyle/>
            <a:p>
              <a:endParaRPr lang="en-US"/>
            </a:p>
          </p:txBody>
        </p:sp>
        <p:sp>
          <p:nvSpPr>
            <p:cNvPr id="9248" name="Line 96"/>
            <p:cNvSpPr>
              <a:spLocks noChangeShapeType="1"/>
            </p:cNvSpPr>
            <p:nvPr/>
          </p:nvSpPr>
          <p:spPr bwMode="auto">
            <a:xfrm>
              <a:off x="3984" y="2928"/>
              <a:ext cx="144" cy="336"/>
            </a:xfrm>
            <a:prstGeom prst="line">
              <a:avLst/>
            </a:prstGeom>
            <a:noFill/>
            <a:ln w="9525">
              <a:solidFill>
                <a:schemeClr val="tx1"/>
              </a:solidFill>
              <a:round/>
              <a:headEnd/>
              <a:tailEnd type="triangle" w="med" len="med"/>
            </a:ln>
            <a:effectLst/>
          </p:spPr>
          <p:txBody>
            <a:bodyPr/>
            <a:lstStyle/>
            <a:p>
              <a:endParaRPr lang="en-US"/>
            </a:p>
          </p:txBody>
        </p:sp>
      </p:grpSp>
      <p:sp>
        <p:nvSpPr>
          <p:cNvPr id="9224" name="Text Box 97"/>
          <p:cNvSpPr txBox="1">
            <a:spLocks noChangeArrowheads="1"/>
          </p:cNvSpPr>
          <p:nvPr/>
        </p:nvSpPr>
        <p:spPr bwMode="auto">
          <a:xfrm>
            <a:off x="584200" y="1573213"/>
            <a:ext cx="1174750" cy="519112"/>
          </a:xfrm>
          <a:prstGeom prst="rect">
            <a:avLst/>
          </a:prstGeom>
          <a:noFill/>
          <a:ln w="9525">
            <a:noFill/>
            <a:miter lim="800000"/>
            <a:headEnd/>
            <a:tailEnd/>
          </a:ln>
          <a:effectLst/>
        </p:spPr>
        <p:txBody>
          <a:bodyPr wrap="none">
            <a:spAutoFit/>
          </a:bodyPr>
          <a:lstStyle/>
          <a:p>
            <a:r>
              <a:rPr lang="en-US" sz="2800">
                <a:solidFill>
                  <a:srgbClr val="DD0111"/>
                </a:solidFill>
              </a:rPr>
              <a:t>Divide</a:t>
            </a:r>
          </a:p>
        </p:txBody>
      </p:sp>
      <p:sp>
        <p:nvSpPr>
          <p:cNvPr id="100" name="Title 1"/>
          <p:cNvSpPr txBox="1">
            <a:spLocks/>
          </p:cNvSpPr>
          <p:nvPr/>
        </p:nvSpPr>
        <p:spPr>
          <a:xfrm>
            <a:off x="134852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01"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7" name="Footer Placeholder 20"/>
          <p:cNvSpPr txBox="1">
            <a:spLocks/>
          </p:cNvSpPr>
          <p:nvPr/>
        </p:nvSpPr>
        <p:spPr>
          <a:xfrm>
            <a:off x="1752600" y="6324600"/>
            <a:ext cx="4953000" cy="365125"/>
          </a:xfrm>
          <a:prstGeom prst="rect">
            <a:avLst/>
          </a:prstGeom>
          <a:ln/>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Dr. </a:t>
            </a:r>
            <a:r>
              <a:rPr kumimoji="0" lang="en-US" sz="1200" b="0" i="0" u="none" strike="noStrike" kern="1200" cap="none" spc="0" normalizeH="0" baseline="0" noProof="0" dirty="0" err="1">
                <a:ln>
                  <a:noFill/>
                </a:ln>
                <a:solidFill>
                  <a:schemeClr val="tx1">
                    <a:tint val="75000"/>
                  </a:schemeClr>
                </a:solidFill>
                <a:effectLst/>
                <a:uLnTx/>
                <a:uFillTx/>
                <a:latin typeface="+mn-lt"/>
                <a:ea typeface="+mn-ea"/>
                <a:cs typeface="+mn-cs"/>
              </a:rPr>
              <a:t>Shilpa</a:t>
            </a: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 </a:t>
            </a:r>
            <a:r>
              <a:rPr kumimoji="0" lang="en-US" sz="1200" b="0" i="0" u="none" strike="noStrike" kern="1200" cap="none" spc="0" normalizeH="0" baseline="0" noProof="0" dirty="0" err="1">
                <a:ln>
                  <a:noFill/>
                </a:ln>
                <a:solidFill>
                  <a:schemeClr val="tx1">
                    <a:tint val="75000"/>
                  </a:schemeClr>
                </a:solidFill>
                <a:effectLst/>
                <a:uLnTx/>
                <a:uFillTx/>
                <a:latin typeface="+mn-lt"/>
                <a:ea typeface="+mn-ea"/>
                <a:cs typeface="+mn-cs"/>
              </a:rPr>
              <a:t>Srivastava</a:t>
            </a: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               RCS-502 DAA                   Unit Number: 3</a:t>
            </a:r>
          </a:p>
        </p:txBody>
      </p:sp>
      <p:sp>
        <p:nvSpPr>
          <p:cNvPr id="109" name="Date Placeholder 21"/>
          <p:cNvSpPr>
            <a:spLocks noGrp="1"/>
          </p:cNvSpPr>
          <p:nvPr>
            <p:ph type="dt" sz="half" idx="10"/>
          </p:nvPr>
        </p:nvSpPr>
        <p:spPr>
          <a:xfrm>
            <a:off x="457200" y="6356350"/>
            <a:ext cx="2133600" cy="365125"/>
          </a:xfrm>
        </p:spPr>
        <p:txBody>
          <a:bodyPr/>
          <a:lstStyle/>
          <a:p>
            <a:fld id="{A1DBDE35-649B-432C-8621-108A32313AA5}" type="datetime1">
              <a:rPr lang="en-US" smtClean="0"/>
              <a:t>6/20/2022</a:t>
            </a:fld>
            <a:endParaRPr lang="en-US"/>
          </a:p>
        </p:txBody>
      </p:sp>
      <p:sp>
        <p:nvSpPr>
          <p:cNvPr id="6" name="Slide Number Placeholder 5">
            <a:extLst>
              <a:ext uri="{FF2B5EF4-FFF2-40B4-BE49-F238E27FC236}">
                <a16:creationId xmlns:a16="http://schemas.microsoft.com/office/drawing/2014/main" xmlns="" id="{40ADC913-832C-4802-B16C-E36A1C2BD6A5}"/>
              </a:ext>
            </a:extLst>
          </p:cNvPr>
          <p:cNvSpPr>
            <a:spLocks noGrp="1"/>
          </p:cNvSpPr>
          <p:nvPr>
            <p:ph type="sldNum" sz="quarter" idx="11"/>
          </p:nvPr>
        </p:nvSpPr>
        <p:spPr/>
        <p:txBody>
          <a:bodyPr/>
          <a:lstStyle/>
          <a:p>
            <a:pPr>
              <a:defRPr/>
            </a:pPr>
            <a:fld id="{9C473016-C8E8-4932-912D-2FE21D39D0AA}"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133600" y="5165725"/>
            <a:ext cx="4724400" cy="625475"/>
            <a:chOff x="1344" y="3254"/>
            <a:chExt cx="2976" cy="394"/>
          </a:xfrm>
        </p:grpSpPr>
        <p:sp>
          <p:nvSpPr>
            <p:cNvPr id="10322" name="Text Box 4"/>
            <p:cNvSpPr txBox="1">
              <a:spLocks noChangeArrowheads="1"/>
            </p:cNvSpPr>
            <p:nvPr/>
          </p:nvSpPr>
          <p:spPr bwMode="auto">
            <a:xfrm>
              <a:off x="1359" y="3261"/>
              <a:ext cx="144" cy="154"/>
            </a:xfrm>
            <a:prstGeom prst="rect">
              <a:avLst/>
            </a:prstGeom>
            <a:noFill/>
            <a:ln w="9525">
              <a:noFill/>
              <a:miter lim="800000"/>
              <a:headEnd/>
              <a:tailEnd/>
            </a:ln>
            <a:effectLst/>
          </p:spPr>
          <p:txBody>
            <a:bodyPr>
              <a:spAutoFit/>
            </a:bodyPr>
            <a:lstStyle/>
            <a:p>
              <a:r>
                <a:rPr lang="en-US" sz="1000"/>
                <a:t>1</a:t>
              </a:r>
            </a:p>
          </p:txBody>
        </p:sp>
        <p:sp>
          <p:nvSpPr>
            <p:cNvPr id="10323" name="Rectangle 5"/>
            <p:cNvSpPr>
              <a:spLocks noChangeArrowheads="1"/>
            </p:cNvSpPr>
            <p:nvPr/>
          </p:nvSpPr>
          <p:spPr bwMode="auto">
            <a:xfrm>
              <a:off x="1344" y="3418"/>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5</a:t>
              </a:r>
            </a:p>
          </p:txBody>
        </p:sp>
        <p:sp>
          <p:nvSpPr>
            <p:cNvPr id="10324" name="Text Box 6"/>
            <p:cNvSpPr txBox="1">
              <a:spLocks noChangeArrowheads="1"/>
            </p:cNvSpPr>
            <p:nvPr/>
          </p:nvSpPr>
          <p:spPr bwMode="auto">
            <a:xfrm>
              <a:off x="1791" y="3261"/>
              <a:ext cx="144" cy="154"/>
            </a:xfrm>
            <a:prstGeom prst="rect">
              <a:avLst/>
            </a:prstGeom>
            <a:noFill/>
            <a:ln w="9525">
              <a:noFill/>
              <a:miter lim="800000"/>
              <a:headEnd/>
              <a:tailEnd/>
            </a:ln>
            <a:effectLst/>
          </p:spPr>
          <p:txBody>
            <a:bodyPr>
              <a:spAutoFit/>
            </a:bodyPr>
            <a:lstStyle/>
            <a:p>
              <a:r>
                <a:rPr lang="en-US" sz="1000"/>
                <a:t>2</a:t>
              </a:r>
            </a:p>
          </p:txBody>
        </p:sp>
        <p:sp>
          <p:nvSpPr>
            <p:cNvPr id="10325" name="Rectangle 7"/>
            <p:cNvSpPr>
              <a:spLocks noChangeArrowheads="1"/>
            </p:cNvSpPr>
            <p:nvPr/>
          </p:nvSpPr>
          <p:spPr bwMode="auto">
            <a:xfrm>
              <a:off x="1776"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10326" name="Text Box 8"/>
            <p:cNvSpPr txBox="1">
              <a:spLocks noChangeArrowheads="1"/>
            </p:cNvSpPr>
            <p:nvPr/>
          </p:nvSpPr>
          <p:spPr bwMode="auto">
            <a:xfrm>
              <a:off x="2127" y="3261"/>
              <a:ext cx="144" cy="154"/>
            </a:xfrm>
            <a:prstGeom prst="rect">
              <a:avLst/>
            </a:prstGeom>
            <a:noFill/>
            <a:ln w="9525">
              <a:noFill/>
              <a:miter lim="800000"/>
              <a:headEnd/>
              <a:tailEnd/>
            </a:ln>
            <a:effectLst/>
          </p:spPr>
          <p:txBody>
            <a:bodyPr>
              <a:spAutoFit/>
            </a:bodyPr>
            <a:lstStyle/>
            <a:p>
              <a:r>
                <a:rPr lang="en-US" sz="1000"/>
                <a:t>3</a:t>
              </a:r>
            </a:p>
          </p:txBody>
        </p:sp>
        <p:sp>
          <p:nvSpPr>
            <p:cNvPr id="10327" name="Rectangle 9"/>
            <p:cNvSpPr>
              <a:spLocks noChangeArrowheads="1"/>
            </p:cNvSpPr>
            <p:nvPr/>
          </p:nvSpPr>
          <p:spPr bwMode="auto">
            <a:xfrm>
              <a:off x="2112"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4</a:t>
              </a:r>
            </a:p>
          </p:txBody>
        </p:sp>
        <p:sp>
          <p:nvSpPr>
            <p:cNvPr id="10328" name="Text Box 10"/>
            <p:cNvSpPr txBox="1">
              <a:spLocks noChangeArrowheads="1"/>
            </p:cNvSpPr>
            <p:nvPr/>
          </p:nvSpPr>
          <p:spPr bwMode="auto">
            <a:xfrm>
              <a:off x="2559" y="3261"/>
              <a:ext cx="144" cy="154"/>
            </a:xfrm>
            <a:prstGeom prst="rect">
              <a:avLst/>
            </a:prstGeom>
            <a:noFill/>
            <a:ln w="9525">
              <a:noFill/>
              <a:miter lim="800000"/>
              <a:headEnd/>
              <a:tailEnd/>
            </a:ln>
            <a:effectLst/>
          </p:spPr>
          <p:txBody>
            <a:bodyPr>
              <a:spAutoFit/>
            </a:bodyPr>
            <a:lstStyle/>
            <a:p>
              <a:r>
                <a:rPr lang="en-US" sz="1000"/>
                <a:t>4</a:t>
              </a:r>
            </a:p>
          </p:txBody>
        </p:sp>
        <p:sp>
          <p:nvSpPr>
            <p:cNvPr id="10329" name="Rectangle 11"/>
            <p:cNvSpPr>
              <a:spLocks noChangeArrowheads="1"/>
            </p:cNvSpPr>
            <p:nvPr/>
          </p:nvSpPr>
          <p:spPr bwMode="auto">
            <a:xfrm>
              <a:off x="2544"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7</a:t>
              </a:r>
            </a:p>
          </p:txBody>
        </p:sp>
        <p:sp>
          <p:nvSpPr>
            <p:cNvPr id="10330" name="Rectangle 12"/>
            <p:cNvSpPr>
              <a:spLocks noChangeArrowheads="1"/>
            </p:cNvSpPr>
            <p:nvPr/>
          </p:nvSpPr>
          <p:spPr bwMode="auto">
            <a:xfrm>
              <a:off x="2880" y="3418"/>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1</a:t>
              </a:r>
            </a:p>
          </p:txBody>
        </p:sp>
        <p:sp>
          <p:nvSpPr>
            <p:cNvPr id="10331" name="Text Box 13"/>
            <p:cNvSpPr txBox="1">
              <a:spLocks noChangeArrowheads="1"/>
            </p:cNvSpPr>
            <p:nvPr/>
          </p:nvSpPr>
          <p:spPr bwMode="auto">
            <a:xfrm>
              <a:off x="3360" y="3264"/>
              <a:ext cx="144" cy="154"/>
            </a:xfrm>
            <a:prstGeom prst="rect">
              <a:avLst/>
            </a:prstGeom>
            <a:noFill/>
            <a:ln w="9525">
              <a:noFill/>
              <a:miter lim="800000"/>
              <a:headEnd/>
              <a:tailEnd/>
            </a:ln>
            <a:effectLst/>
          </p:spPr>
          <p:txBody>
            <a:bodyPr>
              <a:spAutoFit/>
            </a:bodyPr>
            <a:lstStyle/>
            <a:p>
              <a:r>
                <a:rPr lang="en-US" sz="1000"/>
                <a:t>6</a:t>
              </a:r>
            </a:p>
          </p:txBody>
        </p:sp>
        <p:sp>
          <p:nvSpPr>
            <p:cNvPr id="10332" name="Rectangle 14"/>
            <p:cNvSpPr>
              <a:spLocks noChangeArrowheads="1"/>
            </p:cNvSpPr>
            <p:nvPr/>
          </p:nvSpPr>
          <p:spPr bwMode="auto">
            <a:xfrm>
              <a:off x="3312"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3</a:t>
              </a:r>
            </a:p>
          </p:txBody>
        </p:sp>
        <p:sp>
          <p:nvSpPr>
            <p:cNvPr id="10333" name="Text Box 15"/>
            <p:cNvSpPr txBox="1">
              <a:spLocks noChangeArrowheads="1"/>
            </p:cNvSpPr>
            <p:nvPr/>
          </p:nvSpPr>
          <p:spPr bwMode="auto">
            <a:xfrm>
              <a:off x="3696" y="3264"/>
              <a:ext cx="144" cy="154"/>
            </a:xfrm>
            <a:prstGeom prst="rect">
              <a:avLst/>
            </a:prstGeom>
            <a:noFill/>
            <a:ln w="9525">
              <a:noFill/>
              <a:miter lim="800000"/>
              <a:headEnd/>
              <a:tailEnd/>
            </a:ln>
            <a:effectLst/>
          </p:spPr>
          <p:txBody>
            <a:bodyPr>
              <a:spAutoFit/>
            </a:bodyPr>
            <a:lstStyle/>
            <a:p>
              <a:r>
                <a:rPr lang="en-US" sz="1000"/>
                <a:t>7</a:t>
              </a:r>
            </a:p>
          </p:txBody>
        </p:sp>
        <p:sp>
          <p:nvSpPr>
            <p:cNvPr id="10334" name="Rectangle 16"/>
            <p:cNvSpPr>
              <a:spLocks noChangeArrowheads="1"/>
            </p:cNvSpPr>
            <p:nvPr/>
          </p:nvSpPr>
          <p:spPr bwMode="auto">
            <a:xfrm>
              <a:off x="3648"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10335" name="Text Box 17"/>
            <p:cNvSpPr txBox="1">
              <a:spLocks noChangeArrowheads="1"/>
            </p:cNvSpPr>
            <p:nvPr/>
          </p:nvSpPr>
          <p:spPr bwMode="auto">
            <a:xfrm>
              <a:off x="4128" y="3264"/>
              <a:ext cx="144" cy="154"/>
            </a:xfrm>
            <a:prstGeom prst="rect">
              <a:avLst/>
            </a:prstGeom>
            <a:noFill/>
            <a:ln w="9525">
              <a:noFill/>
              <a:miter lim="800000"/>
              <a:headEnd/>
              <a:tailEnd/>
            </a:ln>
            <a:effectLst/>
          </p:spPr>
          <p:txBody>
            <a:bodyPr>
              <a:spAutoFit/>
            </a:bodyPr>
            <a:lstStyle/>
            <a:p>
              <a:r>
                <a:rPr lang="en-US" sz="1000"/>
                <a:t>8</a:t>
              </a:r>
            </a:p>
          </p:txBody>
        </p:sp>
        <p:sp>
          <p:nvSpPr>
            <p:cNvPr id="10336" name="Rectangle 18"/>
            <p:cNvSpPr>
              <a:spLocks noChangeArrowheads="1"/>
            </p:cNvSpPr>
            <p:nvPr/>
          </p:nvSpPr>
          <p:spPr bwMode="auto">
            <a:xfrm>
              <a:off x="4080" y="3418"/>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6</a:t>
              </a:r>
            </a:p>
          </p:txBody>
        </p:sp>
        <p:sp>
          <p:nvSpPr>
            <p:cNvPr id="10337" name="Text Box 19"/>
            <p:cNvSpPr txBox="1">
              <a:spLocks noChangeArrowheads="1"/>
            </p:cNvSpPr>
            <p:nvPr/>
          </p:nvSpPr>
          <p:spPr bwMode="auto">
            <a:xfrm>
              <a:off x="2928" y="3254"/>
              <a:ext cx="144" cy="154"/>
            </a:xfrm>
            <a:prstGeom prst="rect">
              <a:avLst/>
            </a:prstGeom>
            <a:noFill/>
            <a:ln w="9525">
              <a:noFill/>
              <a:miter lim="800000"/>
              <a:headEnd/>
              <a:tailEnd/>
            </a:ln>
            <a:effectLst/>
          </p:spPr>
          <p:txBody>
            <a:bodyPr>
              <a:spAutoFit/>
            </a:bodyPr>
            <a:lstStyle/>
            <a:p>
              <a:r>
                <a:rPr lang="en-US" sz="1000"/>
                <a:t>5</a:t>
              </a:r>
            </a:p>
          </p:txBody>
        </p:sp>
      </p:grpSp>
      <p:grpSp>
        <p:nvGrpSpPr>
          <p:cNvPr id="3" name="Group 20"/>
          <p:cNvGrpSpPr>
            <a:grpSpLocks/>
          </p:cNvGrpSpPr>
          <p:nvPr/>
        </p:nvGrpSpPr>
        <p:grpSpPr bwMode="auto">
          <a:xfrm>
            <a:off x="3024188" y="1447800"/>
            <a:ext cx="3048000" cy="1143000"/>
            <a:chOff x="1905" y="912"/>
            <a:chExt cx="1920" cy="720"/>
          </a:xfrm>
        </p:grpSpPr>
        <p:sp>
          <p:nvSpPr>
            <p:cNvPr id="10293" name="Text Box 21"/>
            <p:cNvSpPr txBox="1">
              <a:spLocks noChangeArrowheads="1"/>
            </p:cNvSpPr>
            <p:nvPr/>
          </p:nvSpPr>
          <p:spPr bwMode="auto">
            <a:xfrm>
              <a:off x="1920" y="912"/>
              <a:ext cx="144" cy="154"/>
            </a:xfrm>
            <a:prstGeom prst="rect">
              <a:avLst/>
            </a:prstGeom>
            <a:noFill/>
            <a:ln w="9525">
              <a:noFill/>
              <a:miter lim="800000"/>
              <a:headEnd/>
              <a:tailEnd/>
            </a:ln>
            <a:effectLst/>
          </p:spPr>
          <p:txBody>
            <a:bodyPr>
              <a:spAutoFit/>
            </a:bodyPr>
            <a:lstStyle/>
            <a:p>
              <a:r>
                <a:rPr lang="en-US" sz="1000"/>
                <a:t>1</a:t>
              </a:r>
            </a:p>
          </p:txBody>
        </p:sp>
        <p:sp>
          <p:nvSpPr>
            <p:cNvPr id="10294" name="Text Box 22"/>
            <p:cNvSpPr txBox="1">
              <a:spLocks noChangeArrowheads="1"/>
            </p:cNvSpPr>
            <p:nvPr/>
          </p:nvSpPr>
          <p:spPr bwMode="auto">
            <a:xfrm>
              <a:off x="2160" y="912"/>
              <a:ext cx="144" cy="154"/>
            </a:xfrm>
            <a:prstGeom prst="rect">
              <a:avLst/>
            </a:prstGeom>
            <a:noFill/>
            <a:ln w="9525">
              <a:noFill/>
              <a:miter lim="800000"/>
              <a:headEnd/>
              <a:tailEnd/>
            </a:ln>
            <a:effectLst/>
          </p:spPr>
          <p:txBody>
            <a:bodyPr>
              <a:spAutoFit/>
            </a:bodyPr>
            <a:lstStyle/>
            <a:p>
              <a:r>
                <a:rPr lang="en-US" sz="1000"/>
                <a:t>2</a:t>
              </a:r>
            </a:p>
          </p:txBody>
        </p:sp>
        <p:sp>
          <p:nvSpPr>
            <p:cNvPr id="10295" name="Text Box 23"/>
            <p:cNvSpPr txBox="1">
              <a:spLocks noChangeArrowheads="1"/>
            </p:cNvSpPr>
            <p:nvPr/>
          </p:nvSpPr>
          <p:spPr bwMode="auto">
            <a:xfrm>
              <a:off x="2400" y="912"/>
              <a:ext cx="144" cy="154"/>
            </a:xfrm>
            <a:prstGeom prst="rect">
              <a:avLst/>
            </a:prstGeom>
            <a:noFill/>
            <a:ln w="9525">
              <a:noFill/>
              <a:miter lim="800000"/>
              <a:headEnd/>
              <a:tailEnd/>
            </a:ln>
            <a:effectLst/>
          </p:spPr>
          <p:txBody>
            <a:bodyPr>
              <a:spAutoFit/>
            </a:bodyPr>
            <a:lstStyle/>
            <a:p>
              <a:r>
                <a:rPr lang="en-US" sz="1000"/>
                <a:t>3</a:t>
              </a:r>
            </a:p>
          </p:txBody>
        </p:sp>
        <p:sp>
          <p:nvSpPr>
            <p:cNvPr id="10296" name="Text Box 24"/>
            <p:cNvSpPr txBox="1">
              <a:spLocks noChangeArrowheads="1"/>
            </p:cNvSpPr>
            <p:nvPr/>
          </p:nvSpPr>
          <p:spPr bwMode="auto">
            <a:xfrm>
              <a:off x="2640" y="912"/>
              <a:ext cx="144" cy="154"/>
            </a:xfrm>
            <a:prstGeom prst="rect">
              <a:avLst/>
            </a:prstGeom>
            <a:noFill/>
            <a:ln w="9525">
              <a:noFill/>
              <a:miter lim="800000"/>
              <a:headEnd/>
              <a:tailEnd/>
            </a:ln>
            <a:effectLst/>
          </p:spPr>
          <p:txBody>
            <a:bodyPr>
              <a:spAutoFit/>
            </a:bodyPr>
            <a:lstStyle/>
            <a:p>
              <a:r>
                <a:rPr lang="en-US" sz="1000"/>
                <a:t>4</a:t>
              </a:r>
            </a:p>
          </p:txBody>
        </p:sp>
        <p:sp>
          <p:nvSpPr>
            <p:cNvPr id="10297" name="Text Box 25"/>
            <p:cNvSpPr txBox="1">
              <a:spLocks noChangeArrowheads="1"/>
            </p:cNvSpPr>
            <p:nvPr/>
          </p:nvSpPr>
          <p:spPr bwMode="auto">
            <a:xfrm>
              <a:off x="2880" y="912"/>
              <a:ext cx="144" cy="154"/>
            </a:xfrm>
            <a:prstGeom prst="rect">
              <a:avLst/>
            </a:prstGeom>
            <a:noFill/>
            <a:ln w="9525">
              <a:noFill/>
              <a:miter lim="800000"/>
              <a:headEnd/>
              <a:tailEnd/>
            </a:ln>
            <a:effectLst/>
          </p:spPr>
          <p:txBody>
            <a:bodyPr>
              <a:spAutoFit/>
            </a:bodyPr>
            <a:lstStyle/>
            <a:p>
              <a:r>
                <a:rPr lang="en-US" sz="1000"/>
                <a:t>5</a:t>
              </a:r>
            </a:p>
          </p:txBody>
        </p:sp>
        <p:sp>
          <p:nvSpPr>
            <p:cNvPr id="10298" name="Text Box 26"/>
            <p:cNvSpPr txBox="1">
              <a:spLocks noChangeArrowheads="1"/>
            </p:cNvSpPr>
            <p:nvPr/>
          </p:nvSpPr>
          <p:spPr bwMode="auto">
            <a:xfrm>
              <a:off x="3120" y="912"/>
              <a:ext cx="144" cy="154"/>
            </a:xfrm>
            <a:prstGeom prst="rect">
              <a:avLst/>
            </a:prstGeom>
            <a:noFill/>
            <a:ln w="9525">
              <a:noFill/>
              <a:miter lim="800000"/>
              <a:headEnd/>
              <a:tailEnd/>
            </a:ln>
            <a:effectLst/>
          </p:spPr>
          <p:txBody>
            <a:bodyPr>
              <a:spAutoFit/>
            </a:bodyPr>
            <a:lstStyle/>
            <a:p>
              <a:r>
                <a:rPr lang="en-US" sz="1000"/>
                <a:t>6</a:t>
              </a:r>
            </a:p>
          </p:txBody>
        </p:sp>
        <p:sp>
          <p:nvSpPr>
            <p:cNvPr id="10299" name="Text Box 27"/>
            <p:cNvSpPr txBox="1">
              <a:spLocks noChangeArrowheads="1"/>
            </p:cNvSpPr>
            <p:nvPr/>
          </p:nvSpPr>
          <p:spPr bwMode="auto">
            <a:xfrm>
              <a:off x="3360" y="912"/>
              <a:ext cx="144" cy="154"/>
            </a:xfrm>
            <a:prstGeom prst="rect">
              <a:avLst/>
            </a:prstGeom>
            <a:noFill/>
            <a:ln w="9525">
              <a:noFill/>
              <a:miter lim="800000"/>
              <a:headEnd/>
              <a:tailEnd/>
            </a:ln>
            <a:effectLst/>
          </p:spPr>
          <p:txBody>
            <a:bodyPr>
              <a:spAutoFit/>
            </a:bodyPr>
            <a:lstStyle/>
            <a:p>
              <a:r>
                <a:rPr lang="en-US" sz="1000"/>
                <a:t>7</a:t>
              </a:r>
            </a:p>
          </p:txBody>
        </p:sp>
        <p:sp>
          <p:nvSpPr>
            <p:cNvPr id="10300" name="Text Box 28"/>
            <p:cNvSpPr txBox="1">
              <a:spLocks noChangeArrowheads="1"/>
            </p:cNvSpPr>
            <p:nvPr/>
          </p:nvSpPr>
          <p:spPr bwMode="auto">
            <a:xfrm>
              <a:off x="3600" y="912"/>
              <a:ext cx="144" cy="154"/>
            </a:xfrm>
            <a:prstGeom prst="rect">
              <a:avLst/>
            </a:prstGeom>
            <a:noFill/>
            <a:ln w="9525">
              <a:noFill/>
              <a:miter lim="800000"/>
              <a:headEnd/>
              <a:tailEnd/>
            </a:ln>
            <a:effectLst/>
          </p:spPr>
          <p:txBody>
            <a:bodyPr>
              <a:spAutoFit/>
            </a:bodyPr>
            <a:lstStyle/>
            <a:p>
              <a:r>
                <a:rPr lang="en-US" sz="1000"/>
                <a:t>8</a:t>
              </a:r>
            </a:p>
          </p:txBody>
        </p:sp>
        <p:sp>
          <p:nvSpPr>
            <p:cNvPr id="10301" name="Rectangle 29"/>
            <p:cNvSpPr>
              <a:spLocks noChangeArrowheads="1"/>
            </p:cNvSpPr>
            <p:nvPr/>
          </p:nvSpPr>
          <p:spPr bwMode="auto">
            <a:xfrm>
              <a:off x="358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7</a:t>
              </a:r>
            </a:p>
          </p:txBody>
        </p:sp>
        <p:sp>
          <p:nvSpPr>
            <p:cNvPr id="10302" name="Rectangle 30"/>
            <p:cNvSpPr>
              <a:spLocks noChangeArrowheads="1"/>
            </p:cNvSpPr>
            <p:nvPr/>
          </p:nvSpPr>
          <p:spPr bwMode="auto">
            <a:xfrm>
              <a:off x="334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6</a:t>
              </a:r>
            </a:p>
          </p:txBody>
        </p:sp>
        <p:sp>
          <p:nvSpPr>
            <p:cNvPr id="10303" name="Rectangle 31"/>
            <p:cNvSpPr>
              <a:spLocks noChangeArrowheads="1"/>
            </p:cNvSpPr>
            <p:nvPr/>
          </p:nvSpPr>
          <p:spPr bwMode="auto">
            <a:xfrm>
              <a:off x="310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5</a:t>
              </a:r>
            </a:p>
          </p:txBody>
        </p:sp>
        <p:sp>
          <p:nvSpPr>
            <p:cNvPr id="10304" name="Rectangle 32"/>
            <p:cNvSpPr>
              <a:spLocks noChangeArrowheads="1"/>
            </p:cNvSpPr>
            <p:nvPr/>
          </p:nvSpPr>
          <p:spPr bwMode="auto">
            <a:xfrm>
              <a:off x="286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4</a:t>
              </a:r>
            </a:p>
          </p:txBody>
        </p:sp>
        <p:sp>
          <p:nvSpPr>
            <p:cNvPr id="10305" name="Rectangle 33"/>
            <p:cNvSpPr>
              <a:spLocks noChangeArrowheads="1"/>
            </p:cNvSpPr>
            <p:nvPr/>
          </p:nvSpPr>
          <p:spPr bwMode="auto">
            <a:xfrm>
              <a:off x="262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3</a:t>
              </a:r>
            </a:p>
          </p:txBody>
        </p:sp>
        <p:sp>
          <p:nvSpPr>
            <p:cNvPr id="10306" name="Rectangle 34"/>
            <p:cNvSpPr>
              <a:spLocks noChangeArrowheads="1"/>
            </p:cNvSpPr>
            <p:nvPr/>
          </p:nvSpPr>
          <p:spPr bwMode="auto">
            <a:xfrm>
              <a:off x="238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2</a:t>
              </a:r>
            </a:p>
          </p:txBody>
        </p:sp>
        <p:sp>
          <p:nvSpPr>
            <p:cNvPr id="10307" name="Rectangle 35"/>
            <p:cNvSpPr>
              <a:spLocks noChangeArrowheads="1"/>
            </p:cNvSpPr>
            <p:nvPr/>
          </p:nvSpPr>
          <p:spPr bwMode="auto">
            <a:xfrm>
              <a:off x="2145" y="1069"/>
              <a:ext cx="240" cy="230"/>
            </a:xfrm>
            <a:prstGeom prst="rect">
              <a:avLst/>
            </a:prstGeom>
            <a:noFill/>
            <a:ln w="9525">
              <a:noFill/>
              <a:miter lim="800000"/>
              <a:headEnd/>
              <a:tailEnd/>
            </a:ln>
            <a:effectLst/>
          </p:spPr>
          <p:txBody>
            <a:bodyPr/>
            <a:lstStyle/>
            <a:p>
              <a:pPr>
                <a:spcBef>
                  <a:spcPct val="20000"/>
                </a:spcBef>
              </a:pPr>
              <a:r>
                <a:rPr lang="en-US">
                  <a:solidFill>
                    <a:schemeClr val="accent2"/>
                  </a:solidFill>
                </a:rPr>
                <a:t>2</a:t>
              </a:r>
            </a:p>
          </p:txBody>
        </p:sp>
        <p:sp>
          <p:nvSpPr>
            <p:cNvPr id="10308" name="Rectangle 36"/>
            <p:cNvSpPr>
              <a:spLocks noChangeArrowheads="1"/>
            </p:cNvSpPr>
            <p:nvPr/>
          </p:nvSpPr>
          <p:spPr bwMode="auto">
            <a:xfrm>
              <a:off x="1905" y="1069"/>
              <a:ext cx="240" cy="230"/>
            </a:xfrm>
            <a:prstGeom prst="rect">
              <a:avLst/>
            </a:prstGeom>
            <a:noFill/>
            <a:ln w="9525">
              <a:noFill/>
              <a:miter lim="800000"/>
              <a:headEnd/>
              <a:tailEnd/>
            </a:ln>
            <a:effectLst/>
          </p:spPr>
          <p:txBody>
            <a:bodyPr anchor="ctr" anchorCtr="1"/>
            <a:lstStyle/>
            <a:p>
              <a:pPr>
                <a:spcBef>
                  <a:spcPct val="20000"/>
                </a:spcBef>
              </a:pPr>
              <a:r>
                <a:rPr lang="en-US">
                  <a:solidFill>
                    <a:schemeClr val="accent2"/>
                  </a:solidFill>
                </a:rPr>
                <a:t>1</a:t>
              </a:r>
            </a:p>
          </p:txBody>
        </p:sp>
        <p:sp>
          <p:nvSpPr>
            <p:cNvPr id="10309" name="Line 37"/>
            <p:cNvSpPr>
              <a:spLocks noChangeShapeType="1"/>
            </p:cNvSpPr>
            <p:nvPr/>
          </p:nvSpPr>
          <p:spPr bwMode="auto">
            <a:xfrm>
              <a:off x="1905" y="1069"/>
              <a:ext cx="1920" cy="0"/>
            </a:xfrm>
            <a:prstGeom prst="line">
              <a:avLst/>
            </a:prstGeom>
            <a:noFill/>
            <a:ln w="28575" cap="sq">
              <a:solidFill>
                <a:schemeClr val="tx1"/>
              </a:solidFill>
              <a:round/>
              <a:headEnd/>
              <a:tailEnd/>
            </a:ln>
            <a:effectLst/>
          </p:spPr>
          <p:txBody>
            <a:bodyPr/>
            <a:lstStyle/>
            <a:p>
              <a:endParaRPr lang="en-US"/>
            </a:p>
          </p:txBody>
        </p:sp>
        <p:sp>
          <p:nvSpPr>
            <p:cNvPr id="10310" name="Line 38"/>
            <p:cNvSpPr>
              <a:spLocks noChangeShapeType="1"/>
            </p:cNvSpPr>
            <p:nvPr/>
          </p:nvSpPr>
          <p:spPr bwMode="auto">
            <a:xfrm>
              <a:off x="1905" y="1299"/>
              <a:ext cx="1920" cy="0"/>
            </a:xfrm>
            <a:prstGeom prst="line">
              <a:avLst/>
            </a:prstGeom>
            <a:noFill/>
            <a:ln w="28575" cap="sq">
              <a:solidFill>
                <a:schemeClr val="tx1"/>
              </a:solidFill>
              <a:round/>
              <a:headEnd/>
              <a:tailEnd/>
            </a:ln>
            <a:effectLst/>
          </p:spPr>
          <p:txBody>
            <a:bodyPr/>
            <a:lstStyle/>
            <a:p>
              <a:endParaRPr lang="en-US"/>
            </a:p>
          </p:txBody>
        </p:sp>
        <p:sp>
          <p:nvSpPr>
            <p:cNvPr id="10311" name="Line 39"/>
            <p:cNvSpPr>
              <a:spLocks noChangeShapeType="1"/>
            </p:cNvSpPr>
            <p:nvPr/>
          </p:nvSpPr>
          <p:spPr bwMode="auto">
            <a:xfrm>
              <a:off x="1905" y="1069"/>
              <a:ext cx="0" cy="230"/>
            </a:xfrm>
            <a:prstGeom prst="line">
              <a:avLst/>
            </a:prstGeom>
            <a:noFill/>
            <a:ln w="28575" cap="sq">
              <a:solidFill>
                <a:schemeClr val="tx1"/>
              </a:solidFill>
              <a:round/>
              <a:headEnd/>
              <a:tailEnd/>
            </a:ln>
            <a:effectLst/>
          </p:spPr>
          <p:txBody>
            <a:bodyPr/>
            <a:lstStyle/>
            <a:p>
              <a:endParaRPr lang="en-US"/>
            </a:p>
          </p:txBody>
        </p:sp>
        <p:sp>
          <p:nvSpPr>
            <p:cNvPr id="10312" name="Line 40"/>
            <p:cNvSpPr>
              <a:spLocks noChangeShapeType="1"/>
            </p:cNvSpPr>
            <p:nvPr/>
          </p:nvSpPr>
          <p:spPr bwMode="auto">
            <a:xfrm>
              <a:off x="2145" y="1069"/>
              <a:ext cx="0" cy="230"/>
            </a:xfrm>
            <a:prstGeom prst="line">
              <a:avLst/>
            </a:prstGeom>
            <a:noFill/>
            <a:ln w="12700">
              <a:solidFill>
                <a:schemeClr val="tx1"/>
              </a:solidFill>
              <a:round/>
              <a:headEnd/>
              <a:tailEnd/>
            </a:ln>
            <a:effectLst/>
          </p:spPr>
          <p:txBody>
            <a:bodyPr/>
            <a:lstStyle/>
            <a:p>
              <a:endParaRPr lang="en-US"/>
            </a:p>
          </p:txBody>
        </p:sp>
        <p:sp>
          <p:nvSpPr>
            <p:cNvPr id="10313" name="Line 41"/>
            <p:cNvSpPr>
              <a:spLocks noChangeShapeType="1"/>
            </p:cNvSpPr>
            <p:nvPr/>
          </p:nvSpPr>
          <p:spPr bwMode="auto">
            <a:xfrm>
              <a:off x="2385" y="1069"/>
              <a:ext cx="0" cy="230"/>
            </a:xfrm>
            <a:prstGeom prst="line">
              <a:avLst/>
            </a:prstGeom>
            <a:noFill/>
            <a:ln w="12700">
              <a:solidFill>
                <a:schemeClr val="tx1"/>
              </a:solidFill>
              <a:round/>
              <a:headEnd/>
              <a:tailEnd/>
            </a:ln>
            <a:effectLst/>
          </p:spPr>
          <p:txBody>
            <a:bodyPr/>
            <a:lstStyle/>
            <a:p>
              <a:endParaRPr lang="en-US"/>
            </a:p>
          </p:txBody>
        </p:sp>
        <p:sp>
          <p:nvSpPr>
            <p:cNvPr id="10314" name="Line 42"/>
            <p:cNvSpPr>
              <a:spLocks noChangeShapeType="1"/>
            </p:cNvSpPr>
            <p:nvPr/>
          </p:nvSpPr>
          <p:spPr bwMode="auto">
            <a:xfrm>
              <a:off x="2625" y="1069"/>
              <a:ext cx="0" cy="230"/>
            </a:xfrm>
            <a:prstGeom prst="line">
              <a:avLst/>
            </a:prstGeom>
            <a:noFill/>
            <a:ln w="12700">
              <a:solidFill>
                <a:schemeClr val="tx1"/>
              </a:solidFill>
              <a:round/>
              <a:headEnd/>
              <a:tailEnd/>
            </a:ln>
            <a:effectLst/>
          </p:spPr>
          <p:txBody>
            <a:bodyPr/>
            <a:lstStyle/>
            <a:p>
              <a:endParaRPr lang="en-US"/>
            </a:p>
          </p:txBody>
        </p:sp>
        <p:sp>
          <p:nvSpPr>
            <p:cNvPr id="10315" name="Line 43"/>
            <p:cNvSpPr>
              <a:spLocks noChangeShapeType="1"/>
            </p:cNvSpPr>
            <p:nvPr/>
          </p:nvSpPr>
          <p:spPr bwMode="auto">
            <a:xfrm>
              <a:off x="2865" y="1069"/>
              <a:ext cx="0" cy="230"/>
            </a:xfrm>
            <a:prstGeom prst="line">
              <a:avLst/>
            </a:prstGeom>
            <a:noFill/>
            <a:ln w="12700">
              <a:solidFill>
                <a:schemeClr val="tx1"/>
              </a:solidFill>
              <a:round/>
              <a:headEnd/>
              <a:tailEnd/>
            </a:ln>
            <a:effectLst/>
          </p:spPr>
          <p:txBody>
            <a:bodyPr/>
            <a:lstStyle/>
            <a:p>
              <a:endParaRPr lang="en-US"/>
            </a:p>
          </p:txBody>
        </p:sp>
        <p:sp>
          <p:nvSpPr>
            <p:cNvPr id="10316" name="Line 44"/>
            <p:cNvSpPr>
              <a:spLocks noChangeShapeType="1"/>
            </p:cNvSpPr>
            <p:nvPr/>
          </p:nvSpPr>
          <p:spPr bwMode="auto">
            <a:xfrm>
              <a:off x="3105" y="1069"/>
              <a:ext cx="0" cy="230"/>
            </a:xfrm>
            <a:prstGeom prst="line">
              <a:avLst/>
            </a:prstGeom>
            <a:noFill/>
            <a:ln w="12700">
              <a:solidFill>
                <a:schemeClr val="tx1"/>
              </a:solidFill>
              <a:round/>
              <a:headEnd/>
              <a:tailEnd/>
            </a:ln>
            <a:effectLst/>
          </p:spPr>
          <p:txBody>
            <a:bodyPr/>
            <a:lstStyle/>
            <a:p>
              <a:endParaRPr lang="en-US"/>
            </a:p>
          </p:txBody>
        </p:sp>
        <p:sp>
          <p:nvSpPr>
            <p:cNvPr id="10317" name="Line 45"/>
            <p:cNvSpPr>
              <a:spLocks noChangeShapeType="1"/>
            </p:cNvSpPr>
            <p:nvPr/>
          </p:nvSpPr>
          <p:spPr bwMode="auto">
            <a:xfrm>
              <a:off x="3345" y="1069"/>
              <a:ext cx="0" cy="230"/>
            </a:xfrm>
            <a:prstGeom prst="line">
              <a:avLst/>
            </a:prstGeom>
            <a:noFill/>
            <a:ln w="12700">
              <a:solidFill>
                <a:schemeClr val="tx1"/>
              </a:solidFill>
              <a:round/>
              <a:headEnd/>
              <a:tailEnd/>
            </a:ln>
            <a:effectLst/>
          </p:spPr>
          <p:txBody>
            <a:bodyPr/>
            <a:lstStyle/>
            <a:p>
              <a:endParaRPr lang="en-US"/>
            </a:p>
          </p:txBody>
        </p:sp>
        <p:sp>
          <p:nvSpPr>
            <p:cNvPr id="10318" name="Line 46"/>
            <p:cNvSpPr>
              <a:spLocks noChangeShapeType="1"/>
            </p:cNvSpPr>
            <p:nvPr/>
          </p:nvSpPr>
          <p:spPr bwMode="auto">
            <a:xfrm>
              <a:off x="3585" y="1069"/>
              <a:ext cx="0" cy="230"/>
            </a:xfrm>
            <a:prstGeom prst="line">
              <a:avLst/>
            </a:prstGeom>
            <a:noFill/>
            <a:ln w="12700">
              <a:solidFill>
                <a:schemeClr val="tx1"/>
              </a:solidFill>
              <a:round/>
              <a:headEnd/>
              <a:tailEnd/>
            </a:ln>
            <a:effectLst/>
          </p:spPr>
          <p:txBody>
            <a:bodyPr/>
            <a:lstStyle/>
            <a:p>
              <a:endParaRPr lang="en-US"/>
            </a:p>
          </p:txBody>
        </p:sp>
        <p:sp>
          <p:nvSpPr>
            <p:cNvPr id="10319" name="Line 47"/>
            <p:cNvSpPr>
              <a:spLocks noChangeShapeType="1"/>
            </p:cNvSpPr>
            <p:nvPr/>
          </p:nvSpPr>
          <p:spPr bwMode="auto">
            <a:xfrm>
              <a:off x="3825" y="1069"/>
              <a:ext cx="0" cy="230"/>
            </a:xfrm>
            <a:prstGeom prst="line">
              <a:avLst/>
            </a:prstGeom>
            <a:noFill/>
            <a:ln w="28575" cap="sq">
              <a:solidFill>
                <a:schemeClr val="tx1"/>
              </a:solidFill>
              <a:round/>
              <a:headEnd/>
              <a:tailEnd/>
            </a:ln>
            <a:effectLst/>
          </p:spPr>
          <p:txBody>
            <a:bodyPr/>
            <a:lstStyle/>
            <a:p>
              <a:endParaRPr lang="en-US"/>
            </a:p>
          </p:txBody>
        </p:sp>
        <p:sp>
          <p:nvSpPr>
            <p:cNvPr id="10320" name="Line 48"/>
            <p:cNvSpPr>
              <a:spLocks noChangeShapeType="1"/>
            </p:cNvSpPr>
            <p:nvPr/>
          </p:nvSpPr>
          <p:spPr bwMode="auto">
            <a:xfrm flipH="1">
              <a:off x="2208" y="1392"/>
              <a:ext cx="672" cy="240"/>
            </a:xfrm>
            <a:prstGeom prst="line">
              <a:avLst/>
            </a:prstGeom>
            <a:noFill/>
            <a:ln w="9525">
              <a:solidFill>
                <a:schemeClr val="tx1"/>
              </a:solidFill>
              <a:round/>
              <a:headEnd type="triangle" w="med" len="med"/>
              <a:tailEnd/>
            </a:ln>
            <a:effectLst/>
          </p:spPr>
          <p:txBody>
            <a:bodyPr/>
            <a:lstStyle/>
            <a:p>
              <a:endParaRPr lang="en-US"/>
            </a:p>
          </p:txBody>
        </p:sp>
        <p:sp>
          <p:nvSpPr>
            <p:cNvPr id="10321" name="Line 49"/>
            <p:cNvSpPr>
              <a:spLocks noChangeShapeType="1"/>
            </p:cNvSpPr>
            <p:nvPr/>
          </p:nvSpPr>
          <p:spPr bwMode="auto">
            <a:xfrm>
              <a:off x="2880" y="1392"/>
              <a:ext cx="672" cy="240"/>
            </a:xfrm>
            <a:prstGeom prst="line">
              <a:avLst/>
            </a:prstGeom>
            <a:noFill/>
            <a:ln w="9525">
              <a:solidFill>
                <a:schemeClr val="tx1"/>
              </a:solidFill>
              <a:round/>
              <a:headEnd type="triangle" w="med" len="med"/>
              <a:tailEnd/>
            </a:ln>
            <a:effectLst/>
          </p:spPr>
          <p:txBody>
            <a:bodyPr/>
            <a:lstStyle/>
            <a:p>
              <a:endParaRPr lang="en-US"/>
            </a:p>
          </p:txBody>
        </p:sp>
      </p:grpSp>
      <p:grpSp>
        <p:nvGrpSpPr>
          <p:cNvPr id="4" name="Group 50"/>
          <p:cNvGrpSpPr>
            <a:grpSpLocks/>
          </p:cNvGrpSpPr>
          <p:nvPr/>
        </p:nvGrpSpPr>
        <p:grpSpPr bwMode="auto">
          <a:xfrm>
            <a:off x="2514600" y="2662238"/>
            <a:ext cx="3962400" cy="1223962"/>
            <a:chOff x="1584" y="1677"/>
            <a:chExt cx="2496" cy="771"/>
          </a:xfrm>
        </p:grpSpPr>
        <p:sp>
          <p:nvSpPr>
            <p:cNvPr id="10273" name="Text Box 51"/>
            <p:cNvSpPr txBox="1">
              <a:spLocks noChangeArrowheads="1"/>
            </p:cNvSpPr>
            <p:nvPr/>
          </p:nvSpPr>
          <p:spPr bwMode="auto">
            <a:xfrm>
              <a:off x="1599" y="1677"/>
              <a:ext cx="144" cy="154"/>
            </a:xfrm>
            <a:prstGeom prst="rect">
              <a:avLst/>
            </a:prstGeom>
            <a:noFill/>
            <a:ln w="9525">
              <a:noFill/>
              <a:miter lim="800000"/>
              <a:headEnd/>
              <a:tailEnd/>
            </a:ln>
            <a:effectLst/>
          </p:spPr>
          <p:txBody>
            <a:bodyPr>
              <a:spAutoFit/>
            </a:bodyPr>
            <a:lstStyle/>
            <a:p>
              <a:r>
                <a:rPr lang="en-US" sz="1000"/>
                <a:t>1</a:t>
              </a:r>
            </a:p>
          </p:txBody>
        </p:sp>
        <p:sp>
          <p:nvSpPr>
            <p:cNvPr id="10274" name="Text Box 52"/>
            <p:cNvSpPr txBox="1">
              <a:spLocks noChangeArrowheads="1"/>
            </p:cNvSpPr>
            <p:nvPr/>
          </p:nvSpPr>
          <p:spPr bwMode="auto">
            <a:xfrm>
              <a:off x="1839" y="1677"/>
              <a:ext cx="144" cy="154"/>
            </a:xfrm>
            <a:prstGeom prst="rect">
              <a:avLst/>
            </a:prstGeom>
            <a:noFill/>
            <a:ln w="9525">
              <a:noFill/>
              <a:miter lim="800000"/>
              <a:headEnd/>
              <a:tailEnd/>
            </a:ln>
            <a:effectLst/>
          </p:spPr>
          <p:txBody>
            <a:bodyPr>
              <a:spAutoFit/>
            </a:bodyPr>
            <a:lstStyle/>
            <a:p>
              <a:r>
                <a:rPr lang="en-US" sz="1000"/>
                <a:t>2</a:t>
              </a:r>
            </a:p>
          </p:txBody>
        </p:sp>
        <p:sp>
          <p:nvSpPr>
            <p:cNvPr id="10275" name="Text Box 53"/>
            <p:cNvSpPr txBox="1">
              <a:spLocks noChangeArrowheads="1"/>
            </p:cNvSpPr>
            <p:nvPr/>
          </p:nvSpPr>
          <p:spPr bwMode="auto">
            <a:xfrm>
              <a:off x="2079" y="1677"/>
              <a:ext cx="144" cy="154"/>
            </a:xfrm>
            <a:prstGeom prst="rect">
              <a:avLst/>
            </a:prstGeom>
            <a:noFill/>
            <a:ln w="9525">
              <a:noFill/>
              <a:miter lim="800000"/>
              <a:headEnd/>
              <a:tailEnd/>
            </a:ln>
            <a:effectLst/>
          </p:spPr>
          <p:txBody>
            <a:bodyPr>
              <a:spAutoFit/>
            </a:bodyPr>
            <a:lstStyle/>
            <a:p>
              <a:r>
                <a:rPr lang="en-US" sz="1000"/>
                <a:t>3</a:t>
              </a:r>
            </a:p>
          </p:txBody>
        </p:sp>
        <p:sp>
          <p:nvSpPr>
            <p:cNvPr id="10276" name="Text Box 54"/>
            <p:cNvSpPr txBox="1">
              <a:spLocks noChangeArrowheads="1"/>
            </p:cNvSpPr>
            <p:nvPr/>
          </p:nvSpPr>
          <p:spPr bwMode="auto">
            <a:xfrm>
              <a:off x="2319" y="1677"/>
              <a:ext cx="144" cy="154"/>
            </a:xfrm>
            <a:prstGeom prst="rect">
              <a:avLst/>
            </a:prstGeom>
            <a:noFill/>
            <a:ln w="9525">
              <a:noFill/>
              <a:miter lim="800000"/>
              <a:headEnd/>
              <a:tailEnd/>
            </a:ln>
            <a:effectLst/>
          </p:spPr>
          <p:txBody>
            <a:bodyPr>
              <a:spAutoFit/>
            </a:bodyPr>
            <a:lstStyle/>
            <a:p>
              <a:r>
                <a:rPr lang="en-US" sz="1000"/>
                <a:t>4</a:t>
              </a:r>
            </a:p>
          </p:txBody>
        </p:sp>
        <p:sp>
          <p:nvSpPr>
            <p:cNvPr id="10277" name="Rectangle 55"/>
            <p:cNvSpPr>
              <a:spLocks noChangeArrowheads="1"/>
            </p:cNvSpPr>
            <p:nvPr/>
          </p:nvSpPr>
          <p:spPr bwMode="auto">
            <a:xfrm>
              <a:off x="2304" y="1834"/>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7</a:t>
              </a:r>
            </a:p>
          </p:txBody>
        </p:sp>
        <p:sp>
          <p:nvSpPr>
            <p:cNvPr id="10278" name="Rectangle 56"/>
            <p:cNvSpPr>
              <a:spLocks noChangeArrowheads="1"/>
            </p:cNvSpPr>
            <p:nvPr/>
          </p:nvSpPr>
          <p:spPr bwMode="auto">
            <a:xfrm>
              <a:off x="2064" y="1834"/>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5</a:t>
              </a:r>
            </a:p>
          </p:txBody>
        </p:sp>
        <p:sp>
          <p:nvSpPr>
            <p:cNvPr id="10279" name="Rectangle 57"/>
            <p:cNvSpPr>
              <a:spLocks noChangeArrowheads="1"/>
            </p:cNvSpPr>
            <p:nvPr/>
          </p:nvSpPr>
          <p:spPr bwMode="auto">
            <a:xfrm>
              <a:off x="1824" y="1834"/>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4</a:t>
              </a:r>
            </a:p>
          </p:txBody>
        </p:sp>
        <p:sp>
          <p:nvSpPr>
            <p:cNvPr id="10280" name="Rectangle 58"/>
            <p:cNvSpPr>
              <a:spLocks noChangeArrowheads="1"/>
            </p:cNvSpPr>
            <p:nvPr/>
          </p:nvSpPr>
          <p:spPr bwMode="auto">
            <a:xfrm>
              <a:off x="1584" y="1834"/>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2</a:t>
              </a:r>
            </a:p>
          </p:txBody>
        </p:sp>
        <p:sp>
          <p:nvSpPr>
            <p:cNvPr id="10281" name="Text Box 59"/>
            <p:cNvSpPr txBox="1">
              <a:spLocks noChangeArrowheads="1"/>
            </p:cNvSpPr>
            <p:nvPr/>
          </p:nvSpPr>
          <p:spPr bwMode="auto">
            <a:xfrm>
              <a:off x="3168" y="1680"/>
              <a:ext cx="144" cy="154"/>
            </a:xfrm>
            <a:prstGeom prst="rect">
              <a:avLst/>
            </a:prstGeom>
            <a:noFill/>
            <a:ln w="9525">
              <a:noFill/>
              <a:miter lim="800000"/>
              <a:headEnd/>
              <a:tailEnd/>
            </a:ln>
            <a:effectLst/>
          </p:spPr>
          <p:txBody>
            <a:bodyPr>
              <a:spAutoFit/>
            </a:bodyPr>
            <a:lstStyle/>
            <a:p>
              <a:r>
                <a:rPr lang="en-US" sz="1000"/>
                <a:t>5</a:t>
              </a:r>
            </a:p>
          </p:txBody>
        </p:sp>
        <p:sp>
          <p:nvSpPr>
            <p:cNvPr id="10282" name="Text Box 60"/>
            <p:cNvSpPr txBox="1">
              <a:spLocks noChangeArrowheads="1"/>
            </p:cNvSpPr>
            <p:nvPr/>
          </p:nvSpPr>
          <p:spPr bwMode="auto">
            <a:xfrm>
              <a:off x="3408" y="1680"/>
              <a:ext cx="144" cy="154"/>
            </a:xfrm>
            <a:prstGeom prst="rect">
              <a:avLst/>
            </a:prstGeom>
            <a:noFill/>
            <a:ln w="9525">
              <a:noFill/>
              <a:miter lim="800000"/>
              <a:headEnd/>
              <a:tailEnd/>
            </a:ln>
            <a:effectLst/>
          </p:spPr>
          <p:txBody>
            <a:bodyPr>
              <a:spAutoFit/>
            </a:bodyPr>
            <a:lstStyle/>
            <a:p>
              <a:r>
                <a:rPr lang="en-US" sz="1000"/>
                <a:t>6</a:t>
              </a:r>
            </a:p>
          </p:txBody>
        </p:sp>
        <p:sp>
          <p:nvSpPr>
            <p:cNvPr id="10283" name="Text Box 61"/>
            <p:cNvSpPr txBox="1">
              <a:spLocks noChangeArrowheads="1"/>
            </p:cNvSpPr>
            <p:nvPr/>
          </p:nvSpPr>
          <p:spPr bwMode="auto">
            <a:xfrm>
              <a:off x="3648" y="1680"/>
              <a:ext cx="144" cy="154"/>
            </a:xfrm>
            <a:prstGeom prst="rect">
              <a:avLst/>
            </a:prstGeom>
            <a:noFill/>
            <a:ln w="9525">
              <a:noFill/>
              <a:miter lim="800000"/>
              <a:headEnd/>
              <a:tailEnd/>
            </a:ln>
            <a:effectLst/>
          </p:spPr>
          <p:txBody>
            <a:bodyPr>
              <a:spAutoFit/>
            </a:bodyPr>
            <a:lstStyle/>
            <a:p>
              <a:r>
                <a:rPr lang="en-US" sz="1000"/>
                <a:t>7</a:t>
              </a:r>
            </a:p>
          </p:txBody>
        </p:sp>
        <p:sp>
          <p:nvSpPr>
            <p:cNvPr id="10284" name="Text Box 62"/>
            <p:cNvSpPr txBox="1">
              <a:spLocks noChangeArrowheads="1"/>
            </p:cNvSpPr>
            <p:nvPr/>
          </p:nvSpPr>
          <p:spPr bwMode="auto">
            <a:xfrm>
              <a:off x="3888" y="1680"/>
              <a:ext cx="144" cy="154"/>
            </a:xfrm>
            <a:prstGeom prst="rect">
              <a:avLst/>
            </a:prstGeom>
            <a:noFill/>
            <a:ln w="9525">
              <a:noFill/>
              <a:miter lim="800000"/>
              <a:headEnd/>
              <a:tailEnd/>
            </a:ln>
            <a:effectLst/>
          </p:spPr>
          <p:txBody>
            <a:bodyPr>
              <a:spAutoFit/>
            </a:bodyPr>
            <a:lstStyle/>
            <a:p>
              <a:r>
                <a:rPr lang="en-US" sz="1000"/>
                <a:t>8</a:t>
              </a:r>
            </a:p>
          </p:txBody>
        </p:sp>
        <p:sp>
          <p:nvSpPr>
            <p:cNvPr id="10285" name="Rectangle 63"/>
            <p:cNvSpPr>
              <a:spLocks noChangeArrowheads="1"/>
            </p:cNvSpPr>
            <p:nvPr/>
          </p:nvSpPr>
          <p:spPr bwMode="auto">
            <a:xfrm>
              <a:off x="3840" y="1834"/>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6</a:t>
              </a:r>
            </a:p>
          </p:txBody>
        </p:sp>
        <p:sp>
          <p:nvSpPr>
            <p:cNvPr id="10286" name="Rectangle 64"/>
            <p:cNvSpPr>
              <a:spLocks noChangeArrowheads="1"/>
            </p:cNvSpPr>
            <p:nvPr/>
          </p:nvSpPr>
          <p:spPr bwMode="auto">
            <a:xfrm>
              <a:off x="3600" y="1834"/>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3</a:t>
              </a:r>
            </a:p>
          </p:txBody>
        </p:sp>
        <p:sp>
          <p:nvSpPr>
            <p:cNvPr id="10287" name="Rectangle 65"/>
            <p:cNvSpPr>
              <a:spLocks noChangeArrowheads="1"/>
            </p:cNvSpPr>
            <p:nvPr/>
          </p:nvSpPr>
          <p:spPr bwMode="auto">
            <a:xfrm>
              <a:off x="3360" y="1834"/>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10288" name="Rectangle 66"/>
            <p:cNvSpPr>
              <a:spLocks noChangeArrowheads="1"/>
            </p:cNvSpPr>
            <p:nvPr/>
          </p:nvSpPr>
          <p:spPr bwMode="auto">
            <a:xfrm>
              <a:off x="3120" y="1834"/>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1</a:t>
              </a:r>
            </a:p>
          </p:txBody>
        </p:sp>
        <p:sp>
          <p:nvSpPr>
            <p:cNvPr id="10289" name="Line 67"/>
            <p:cNvSpPr>
              <a:spLocks noChangeShapeType="1"/>
            </p:cNvSpPr>
            <p:nvPr/>
          </p:nvSpPr>
          <p:spPr bwMode="auto">
            <a:xfrm flipH="1">
              <a:off x="1680" y="2160"/>
              <a:ext cx="384" cy="288"/>
            </a:xfrm>
            <a:prstGeom prst="line">
              <a:avLst/>
            </a:prstGeom>
            <a:noFill/>
            <a:ln w="9525">
              <a:solidFill>
                <a:schemeClr val="tx1"/>
              </a:solidFill>
              <a:round/>
              <a:headEnd type="triangle" w="med" len="med"/>
              <a:tailEnd/>
            </a:ln>
            <a:effectLst/>
          </p:spPr>
          <p:txBody>
            <a:bodyPr/>
            <a:lstStyle/>
            <a:p>
              <a:endParaRPr lang="en-US"/>
            </a:p>
          </p:txBody>
        </p:sp>
        <p:sp>
          <p:nvSpPr>
            <p:cNvPr id="10290" name="Line 68"/>
            <p:cNvSpPr>
              <a:spLocks noChangeShapeType="1"/>
            </p:cNvSpPr>
            <p:nvPr/>
          </p:nvSpPr>
          <p:spPr bwMode="auto">
            <a:xfrm>
              <a:off x="2064" y="2160"/>
              <a:ext cx="384" cy="288"/>
            </a:xfrm>
            <a:prstGeom prst="line">
              <a:avLst/>
            </a:prstGeom>
            <a:noFill/>
            <a:ln w="9525">
              <a:solidFill>
                <a:schemeClr val="tx1"/>
              </a:solidFill>
              <a:round/>
              <a:headEnd type="triangle" w="med" len="med"/>
              <a:tailEnd/>
            </a:ln>
            <a:effectLst/>
          </p:spPr>
          <p:txBody>
            <a:bodyPr/>
            <a:lstStyle/>
            <a:p>
              <a:endParaRPr lang="en-US"/>
            </a:p>
          </p:txBody>
        </p:sp>
        <p:sp>
          <p:nvSpPr>
            <p:cNvPr id="10291" name="Line 69"/>
            <p:cNvSpPr>
              <a:spLocks noChangeShapeType="1"/>
            </p:cNvSpPr>
            <p:nvPr/>
          </p:nvSpPr>
          <p:spPr bwMode="auto">
            <a:xfrm flipH="1">
              <a:off x="3216" y="2160"/>
              <a:ext cx="384" cy="288"/>
            </a:xfrm>
            <a:prstGeom prst="line">
              <a:avLst/>
            </a:prstGeom>
            <a:noFill/>
            <a:ln w="9525">
              <a:solidFill>
                <a:schemeClr val="tx1"/>
              </a:solidFill>
              <a:round/>
              <a:headEnd type="triangle" w="med" len="med"/>
              <a:tailEnd/>
            </a:ln>
            <a:effectLst/>
          </p:spPr>
          <p:txBody>
            <a:bodyPr/>
            <a:lstStyle/>
            <a:p>
              <a:endParaRPr lang="en-US"/>
            </a:p>
          </p:txBody>
        </p:sp>
        <p:sp>
          <p:nvSpPr>
            <p:cNvPr id="10292" name="Line 70"/>
            <p:cNvSpPr>
              <a:spLocks noChangeShapeType="1"/>
            </p:cNvSpPr>
            <p:nvPr/>
          </p:nvSpPr>
          <p:spPr bwMode="auto">
            <a:xfrm>
              <a:off x="3600" y="2160"/>
              <a:ext cx="384" cy="288"/>
            </a:xfrm>
            <a:prstGeom prst="line">
              <a:avLst/>
            </a:prstGeom>
            <a:noFill/>
            <a:ln w="9525">
              <a:solidFill>
                <a:schemeClr val="tx1"/>
              </a:solidFill>
              <a:round/>
              <a:headEnd type="triangle" w="med" len="med"/>
              <a:tailEnd/>
            </a:ln>
            <a:effectLst/>
          </p:spPr>
          <p:txBody>
            <a:bodyPr/>
            <a:lstStyle/>
            <a:p>
              <a:endParaRPr lang="en-US"/>
            </a:p>
          </p:txBody>
        </p:sp>
      </p:grpSp>
      <p:grpSp>
        <p:nvGrpSpPr>
          <p:cNvPr id="5" name="Group 71"/>
          <p:cNvGrpSpPr>
            <a:grpSpLocks/>
          </p:cNvGrpSpPr>
          <p:nvPr/>
        </p:nvGrpSpPr>
        <p:grpSpPr bwMode="auto">
          <a:xfrm>
            <a:off x="2286000" y="3881438"/>
            <a:ext cx="4419600" cy="1300162"/>
            <a:chOff x="1440" y="2445"/>
            <a:chExt cx="2784" cy="819"/>
          </a:xfrm>
        </p:grpSpPr>
        <p:sp>
          <p:nvSpPr>
            <p:cNvPr id="10249" name="Text Box 72"/>
            <p:cNvSpPr txBox="1">
              <a:spLocks noChangeArrowheads="1"/>
            </p:cNvSpPr>
            <p:nvPr/>
          </p:nvSpPr>
          <p:spPr bwMode="auto">
            <a:xfrm>
              <a:off x="1455" y="2445"/>
              <a:ext cx="144" cy="154"/>
            </a:xfrm>
            <a:prstGeom prst="rect">
              <a:avLst/>
            </a:prstGeom>
            <a:noFill/>
            <a:ln w="9525">
              <a:noFill/>
              <a:miter lim="800000"/>
              <a:headEnd/>
              <a:tailEnd/>
            </a:ln>
            <a:effectLst/>
          </p:spPr>
          <p:txBody>
            <a:bodyPr>
              <a:spAutoFit/>
            </a:bodyPr>
            <a:lstStyle/>
            <a:p>
              <a:r>
                <a:rPr lang="en-US" sz="1000"/>
                <a:t>1</a:t>
              </a:r>
            </a:p>
          </p:txBody>
        </p:sp>
        <p:sp>
          <p:nvSpPr>
            <p:cNvPr id="10250" name="Text Box 73"/>
            <p:cNvSpPr txBox="1">
              <a:spLocks noChangeArrowheads="1"/>
            </p:cNvSpPr>
            <p:nvPr/>
          </p:nvSpPr>
          <p:spPr bwMode="auto">
            <a:xfrm>
              <a:off x="1695" y="2445"/>
              <a:ext cx="144" cy="154"/>
            </a:xfrm>
            <a:prstGeom prst="rect">
              <a:avLst/>
            </a:prstGeom>
            <a:noFill/>
            <a:ln w="9525">
              <a:noFill/>
              <a:miter lim="800000"/>
              <a:headEnd/>
              <a:tailEnd/>
            </a:ln>
            <a:effectLst/>
          </p:spPr>
          <p:txBody>
            <a:bodyPr>
              <a:spAutoFit/>
            </a:bodyPr>
            <a:lstStyle/>
            <a:p>
              <a:r>
                <a:rPr lang="en-US" sz="1000"/>
                <a:t>2</a:t>
              </a:r>
            </a:p>
          </p:txBody>
        </p:sp>
        <p:sp>
          <p:nvSpPr>
            <p:cNvPr id="10251" name="Rectangle 74"/>
            <p:cNvSpPr>
              <a:spLocks noChangeArrowheads="1"/>
            </p:cNvSpPr>
            <p:nvPr/>
          </p:nvSpPr>
          <p:spPr bwMode="auto">
            <a:xfrm>
              <a:off x="1680"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5</a:t>
              </a:r>
            </a:p>
          </p:txBody>
        </p:sp>
        <p:sp>
          <p:nvSpPr>
            <p:cNvPr id="10252" name="Rectangle 75"/>
            <p:cNvSpPr>
              <a:spLocks noChangeArrowheads="1"/>
            </p:cNvSpPr>
            <p:nvPr/>
          </p:nvSpPr>
          <p:spPr bwMode="auto">
            <a:xfrm>
              <a:off x="1440" y="2602"/>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2</a:t>
              </a:r>
            </a:p>
          </p:txBody>
        </p:sp>
        <p:sp>
          <p:nvSpPr>
            <p:cNvPr id="10253" name="Text Box 76"/>
            <p:cNvSpPr txBox="1">
              <a:spLocks noChangeArrowheads="1"/>
            </p:cNvSpPr>
            <p:nvPr/>
          </p:nvSpPr>
          <p:spPr bwMode="auto">
            <a:xfrm>
              <a:off x="2223" y="2445"/>
              <a:ext cx="144" cy="154"/>
            </a:xfrm>
            <a:prstGeom prst="rect">
              <a:avLst/>
            </a:prstGeom>
            <a:noFill/>
            <a:ln w="9525">
              <a:noFill/>
              <a:miter lim="800000"/>
              <a:headEnd/>
              <a:tailEnd/>
            </a:ln>
            <a:effectLst/>
          </p:spPr>
          <p:txBody>
            <a:bodyPr>
              <a:spAutoFit/>
            </a:bodyPr>
            <a:lstStyle/>
            <a:p>
              <a:r>
                <a:rPr lang="en-US" sz="1000"/>
                <a:t>3</a:t>
              </a:r>
            </a:p>
          </p:txBody>
        </p:sp>
        <p:sp>
          <p:nvSpPr>
            <p:cNvPr id="10254" name="Text Box 77"/>
            <p:cNvSpPr txBox="1">
              <a:spLocks noChangeArrowheads="1"/>
            </p:cNvSpPr>
            <p:nvPr/>
          </p:nvSpPr>
          <p:spPr bwMode="auto">
            <a:xfrm>
              <a:off x="2463" y="2445"/>
              <a:ext cx="144" cy="154"/>
            </a:xfrm>
            <a:prstGeom prst="rect">
              <a:avLst/>
            </a:prstGeom>
            <a:noFill/>
            <a:ln w="9525">
              <a:noFill/>
              <a:miter lim="800000"/>
              <a:headEnd/>
              <a:tailEnd/>
            </a:ln>
            <a:effectLst/>
          </p:spPr>
          <p:txBody>
            <a:bodyPr>
              <a:spAutoFit/>
            </a:bodyPr>
            <a:lstStyle/>
            <a:p>
              <a:r>
                <a:rPr lang="en-US" sz="1000"/>
                <a:t>4</a:t>
              </a:r>
            </a:p>
          </p:txBody>
        </p:sp>
        <p:sp>
          <p:nvSpPr>
            <p:cNvPr id="10255" name="Rectangle 78"/>
            <p:cNvSpPr>
              <a:spLocks noChangeArrowheads="1"/>
            </p:cNvSpPr>
            <p:nvPr/>
          </p:nvSpPr>
          <p:spPr bwMode="auto">
            <a:xfrm>
              <a:off x="2448"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7</a:t>
              </a:r>
            </a:p>
          </p:txBody>
        </p:sp>
        <p:sp>
          <p:nvSpPr>
            <p:cNvPr id="10256" name="Rectangle 79"/>
            <p:cNvSpPr>
              <a:spLocks noChangeArrowheads="1"/>
            </p:cNvSpPr>
            <p:nvPr/>
          </p:nvSpPr>
          <p:spPr bwMode="auto">
            <a:xfrm>
              <a:off x="2208"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4</a:t>
              </a:r>
            </a:p>
          </p:txBody>
        </p:sp>
        <p:sp>
          <p:nvSpPr>
            <p:cNvPr id="10257" name="Text Box 80"/>
            <p:cNvSpPr txBox="1">
              <a:spLocks noChangeArrowheads="1"/>
            </p:cNvSpPr>
            <p:nvPr/>
          </p:nvSpPr>
          <p:spPr bwMode="auto">
            <a:xfrm>
              <a:off x="3024" y="2448"/>
              <a:ext cx="144" cy="154"/>
            </a:xfrm>
            <a:prstGeom prst="rect">
              <a:avLst/>
            </a:prstGeom>
            <a:noFill/>
            <a:ln w="9525">
              <a:noFill/>
              <a:miter lim="800000"/>
              <a:headEnd/>
              <a:tailEnd/>
            </a:ln>
            <a:effectLst/>
          </p:spPr>
          <p:txBody>
            <a:bodyPr>
              <a:spAutoFit/>
            </a:bodyPr>
            <a:lstStyle/>
            <a:p>
              <a:r>
                <a:rPr lang="en-US" sz="1000"/>
                <a:t>5</a:t>
              </a:r>
            </a:p>
          </p:txBody>
        </p:sp>
        <p:sp>
          <p:nvSpPr>
            <p:cNvPr id="10258" name="Text Box 81"/>
            <p:cNvSpPr txBox="1">
              <a:spLocks noChangeArrowheads="1"/>
            </p:cNvSpPr>
            <p:nvPr/>
          </p:nvSpPr>
          <p:spPr bwMode="auto">
            <a:xfrm>
              <a:off x="3264" y="2448"/>
              <a:ext cx="144" cy="154"/>
            </a:xfrm>
            <a:prstGeom prst="rect">
              <a:avLst/>
            </a:prstGeom>
            <a:noFill/>
            <a:ln w="9525">
              <a:noFill/>
              <a:miter lim="800000"/>
              <a:headEnd/>
              <a:tailEnd/>
            </a:ln>
            <a:effectLst/>
          </p:spPr>
          <p:txBody>
            <a:bodyPr>
              <a:spAutoFit/>
            </a:bodyPr>
            <a:lstStyle/>
            <a:p>
              <a:r>
                <a:rPr lang="en-US" sz="1000"/>
                <a:t>6</a:t>
              </a:r>
            </a:p>
          </p:txBody>
        </p:sp>
        <p:sp>
          <p:nvSpPr>
            <p:cNvPr id="10259" name="Rectangle 82"/>
            <p:cNvSpPr>
              <a:spLocks noChangeArrowheads="1"/>
            </p:cNvSpPr>
            <p:nvPr/>
          </p:nvSpPr>
          <p:spPr bwMode="auto">
            <a:xfrm>
              <a:off x="3216"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3</a:t>
              </a:r>
            </a:p>
          </p:txBody>
        </p:sp>
        <p:sp>
          <p:nvSpPr>
            <p:cNvPr id="10260" name="Rectangle 83"/>
            <p:cNvSpPr>
              <a:spLocks noChangeArrowheads="1"/>
            </p:cNvSpPr>
            <p:nvPr/>
          </p:nvSpPr>
          <p:spPr bwMode="auto">
            <a:xfrm>
              <a:off x="2976" y="2602"/>
              <a:ext cx="240" cy="230"/>
            </a:xfrm>
            <a:prstGeom prst="rect">
              <a:avLst/>
            </a:prstGeom>
            <a:noFill/>
            <a:ln w="19050">
              <a:solidFill>
                <a:schemeClr val="tx1"/>
              </a:solidFill>
              <a:miter lim="800000"/>
              <a:headEnd/>
              <a:tailEnd/>
            </a:ln>
            <a:effectLst/>
          </p:spPr>
          <p:txBody>
            <a:bodyPr anchor="ctr" anchorCtr="1"/>
            <a:lstStyle/>
            <a:p>
              <a:pPr>
                <a:spcBef>
                  <a:spcPct val="20000"/>
                </a:spcBef>
              </a:pPr>
              <a:r>
                <a:rPr lang="en-US">
                  <a:solidFill>
                    <a:schemeClr val="accent2"/>
                  </a:solidFill>
                </a:rPr>
                <a:t>1</a:t>
              </a:r>
            </a:p>
          </p:txBody>
        </p:sp>
        <p:sp>
          <p:nvSpPr>
            <p:cNvPr id="10261" name="Text Box 84"/>
            <p:cNvSpPr txBox="1">
              <a:spLocks noChangeArrowheads="1"/>
            </p:cNvSpPr>
            <p:nvPr/>
          </p:nvSpPr>
          <p:spPr bwMode="auto">
            <a:xfrm>
              <a:off x="3792" y="2448"/>
              <a:ext cx="144" cy="154"/>
            </a:xfrm>
            <a:prstGeom prst="rect">
              <a:avLst/>
            </a:prstGeom>
            <a:noFill/>
            <a:ln w="9525">
              <a:noFill/>
              <a:miter lim="800000"/>
              <a:headEnd/>
              <a:tailEnd/>
            </a:ln>
            <a:effectLst/>
          </p:spPr>
          <p:txBody>
            <a:bodyPr>
              <a:spAutoFit/>
            </a:bodyPr>
            <a:lstStyle/>
            <a:p>
              <a:r>
                <a:rPr lang="en-US" sz="1000"/>
                <a:t>7</a:t>
              </a:r>
            </a:p>
          </p:txBody>
        </p:sp>
        <p:sp>
          <p:nvSpPr>
            <p:cNvPr id="10262" name="Text Box 85"/>
            <p:cNvSpPr txBox="1">
              <a:spLocks noChangeArrowheads="1"/>
            </p:cNvSpPr>
            <p:nvPr/>
          </p:nvSpPr>
          <p:spPr bwMode="auto">
            <a:xfrm>
              <a:off x="4032" y="2448"/>
              <a:ext cx="144" cy="154"/>
            </a:xfrm>
            <a:prstGeom prst="rect">
              <a:avLst/>
            </a:prstGeom>
            <a:noFill/>
            <a:ln w="9525">
              <a:noFill/>
              <a:miter lim="800000"/>
              <a:headEnd/>
              <a:tailEnd/>
            </a:ln>
            <a:effectLst/>
          </p:spPr>
          <p:txBody>
            <a:bodyPr>
              <a:spAutoFit/>
            </a:bodyPr>
            <a:lstStyle/>
            <a:p>
              <a:r>
                <a:rPr lang="en-US" sz="1000"/>
                <a:t>8</a:t>
              </a:r>
            </a:p>
          </p:txBody>
        </p:sp>
        <p:sp>
          <p:nvSpPr>
            <p:cNvPr id="10263" name="Rectangle 86"/>
            <p:cNvSpPr>
              <a:spLocks noChangeArrowheads="1"/>
            </p:cNvSpPr>
            <p:nvPr/>
          </p:nvSpPr>
          <p:spPr bwMode="auto">
            <a:xfrm>
              <a:off x="3984"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6</a:t>
              </a:r>
            </a:p>
          </p:txBody>
        </p:sp>
        <p:sp>
          <p:nvSpPr>
            <p:cNvPr id="10264" name="Rectangle 87"/>
            <p:cNvSpPr>
              <a:spLocks noChangeArrowheads="1"/>
            </p:cNvSpPr>
            <p:nvPr/>
          </p:nvSpPr>
          <p:spPr bwMode="auto">
            <a:xfrm>
              <a:off x="3744" y="2602"/>
              <a:ext cx="240" cy="230"/>
            </a:xfrm>
            <a:prstGeom prst="rect">
              <a:avLst/>
            </a:prstGeom>
            <a:noFill/>
            <a:ln w="19050">
              <a:solidFill>
                <a:schemeClr val="tx1"/>
              </a:solidFill>
              <a:miter lim="800000"/>
              <a:headEnd/>
              <a:tailEnd/>
            </a:ln>
            <a:effectLst/>
          </p:spPr>
          <p:txBody>
            <a:bodyPr/>
            <a:lstStyle/>
            <a:p>
              <a:pPr>
                <a:spcBef>
                  <a:spcPct val="20000"/>
                </a:spcBef>
              </a:pPr>
              <a:r>
                <a:rPr lang="en-US">
                  <a:solidFill>
                    <a:schemeClr val="accent2"/>
                  </a:solidFill>
                </a:rPr>
                <a:t>2</a:t>
              </a:r>
            </a:p>
          </p:txBody>
        </p:sp>
        <p:sp>
          <p:nvSpPr>
            <p:cNvPr id="10265" name="Line 88"/>
            <p:cNvSpPr>
              <a:spLocks noChangeShapeType="1"/>
            </p:cNvSpPr>
            <p:nvPr/>
          </p:nvSpPr>
          <p:spPr bwMode="auto">
            <a:xfrm flipH="1">
              <a:off x="1536" y="2928"/>
              <a:ext cx="144" cy="336"/>
            </a:xfrm>
            <a:prstGeom prst="line">
              <a:avLst/>
            </a:prstGeom>
            <a:noFill/>
            <a:ln w="9525">
              <a:solidFill>
                <a:schemeClr val="tx1"/>
              </a:solidFill>
              <a:round/>
              <a:headEnd type="triangle" w="med" len="med"/>
              <a:tailEnd/>
            </a:ln>
            <a:effectLst/>
          </p:spPr>
          <p:txBody>
            <a:bodyPr/>
            <a:lstStyle/>
            <a:p>
              <a:endParaRPr lang="en-US"/>
            </a:p>
          </p:txBody>
        </p:sp>
        <p:sp>
          <p:nvSpPr>
            <p:cNvPr id="10266" name="Line 89"/>
            <p:cNvSpPr>
              <a:spLocks noChangeShapeType="1"/>
            </p:cNvSpPr>
            <p:nvPr/>
          </p:nvSpPr>
          <p:spPr bwMode="auto">
            <a:xfrm>
              <a:off x="1680" y="2928"/>
              <a:ext cx="144" cy="336"/>
            </a:xfrm>
            <a:prstGeom prst="line">
              <a:avLst/>
            </a:prstGeom>
            <a:noFill/>
            <a:ln w="9525">
              <a:solidFill>
                <a:schemeClr val="tx1"/>
              </a:solidFill>
              <a:round/>
              <a:headEnd type="triangle" w="med" len="med"/>
              <a:tailEnd/>
            </a:ln>
            <a:effectLst/>
          </p:spPr>
          <p:txBody>
            <a:bodyPr/>
            <a:lstStyle/>
            <a:p>
              <a:endParaRPr lang="en-US"/>
            </a:p>
          </p:txBody>
        </p:sp>
        <p:sp>
          <p:nvSpPr>
            <p:cNvPr id="10267" name="Line 90"/>
            <p:cNvSpPr>
              <a:spLocks noChangeShapeType="1"/>
            </p:cNvSpPr>
            <p:nvPr/>
          </p:nvSpPr>
          <p:spPr bwMode="auto">
            <a:xfrm flipH="1">
              <a:off x="2304" y="2928"/>
              <a:ext cx="144" cy="336"/>
            </a:xfrm>
            <a:prstGeom prst="line">
              <a:avLst/>
            </a:prstGeom>
            <a:noFill/>
            <a:ln w="9525">
              <a:solidFill>
                <a:schemeClr val="tx1"/>
              </a:solidFill>
              <a:round/>
              <a:headEnd type="triangle" w="med" len="med"/>
              <a:tailEnd/>
            </a:ln>
            <a:effectLst/>
          </p:spPr>
          <p:txBody>
            <a:bodyPr/>
            <a:lstStyle/>
            <a:p>
              <a:endParaRPr lang="en-US"/>
            </a:p>
          </p:txBody>
        </p:sp>
        <p:sp>
          <p:nvSpPr>
            <p:cNvPr id="10268" name="Line 91"/>
            <p:cNvSpPr>
              <a:spLocks noChangeShapeType="1"/>
            </p:cNvSpPr>
            <p:nvPr/>
          </p:nvSpPr>
          <p:spPr bwMode="auto">
            <a:xfrm>
              <a:off x="2448" y="2928"/>
              <a:ext cx="144" cy="336"/>
            </a:xfrm>
            <a:prstGeom prst="line">
              <a:avLst/>
            </a:prstGeom>
            <a:noFill/>
            <a:ln w="9525">
              <a:solidFill>
                <a:schemeClr val="tx1"/>
              </a:solidFill>
              <a:round/>
              <a:headEnd type="triangle" w="med" len="med"/>
              <a:tailEnd/>
            </a:ln>
            <a:effectLst/>
          </p:spPr>
          <p:txBody>
            <a:bodyPr/>
            <a:lstStyle/>
            <a:p>
              <a:endParaRPr lang="en-US"/>
            </a:p>
          </p:txBody>
        </p:sp>
        <p:sp>
          <p:nvSpPr>
            <p:cNvPr id="10269" name="Line 92"/>
            <p:cNvSpPr>
              <a:spLocks noChangeShapeType="1"/>
            </p:cNvSpPr>
            <p:nvPr/>
          </p:nvSpPr>
          <p:spPr bwMode="auto">
            <a:xfrm flipH="1">
              <a:off x="3072" y="2928"/>
              <a:ext cx="144" cy="336"/>
            </a:xfrm>
            <a:prstGeom prst="line">
              <a:avLst/>
            </a:prstGeom>
            <a:noFill/>
            <a:ln w="9525">
              <a:solidFill>
                <a:schemeClr val="tx1"/>
              </a:solidFill>
              <a:round/>
              <a:headEnd type="triangle" w="med" len="med"/>
              <a:tailEnd/>
            </a:ln>
            <a:effectLst/>
          </p:spPr>
          <p:txBody>
            <a:bodyPr/>
            <a:lstStyle/>
            <a:p>
              <a:endParaRPr lang="en-US"/>
            </a:p>
          </p:txBody>
        </p:sp>
        <p:sp>
          <p:nvSpPr>
            <p:cNvPr id="10270" name="Line 93"/>
            <p:cNvSpPr>
              <a:spLocks noChangeShapeType="1"/>
            </p:cNvSpPr>
            <p:nvPr/>
          </p:nvSpPr>
          <p:spPr bwMode="auto">
            <a:xfrm>
              <a:off x="3216" y="2928"/>
              <a:ext cx="144" cy="336"/>
            </a:xfrm>
            <a:prstGeom prst="line">
              <a:avLst/>
            </a:prstGeom>
            <a:noFill/>
            <a:ln w="9525">
              <a:solidFill>
                <a:schemeClr val="tx1"/>
              </a:solidFill>
              <a:round/>
              <a:headEnd type="triangle" w="med" len="med"/>
              <a:tailEnd/>
            </a:ln>
            <a:effectLst/>
          </p:spPr>
          <p:txBody>
            <a:bodyPr/>
            <a:lstStyle/>
            <a:p>
              <a:endParaRPr lang="en-US"/>
            </a:p>
          </p:txBody>
        </p:sp>
        <p:sp>
          <p:nvSpPr>
            <p:cNvPr id="10271" name="Line 94"/>
            <p:cNvSpPr>
              <a:spLocks noChangeShapeType="1"/>
            </p:cNvSpPr>
            <p:nvPr/>
          </p:nvSpPr>
          <p:spPr bwMode="auto">
            <a:xfrm flipH="1">
              <a:off x="3840" y="2928"/>
              <a:ext cx="144" cy="336"/>
            </a:xfrm>
            <a:prstGeom prst="line">
              <a:avLst/>
            </a:prstGeom>
            <a:noFill/>
            <a:ln w="9525">
              <a:solidFill>
                <a:schemeClr val="tx1"/>
              </a:solidFill>
              <a:round/>
              <a:headEnd type="triangle" w="med" len="med"/>
              <a:tailEnd/>
            </a:ln>
            <a:effectLst/>
          </p:spPr>
          <p:txBody>
            <a:bodyPr/>
            <a:lstStyle/>
            <a:p>
              <a:endParaRPr lang="en-US"/>
            </a:p>
          </p:txBody>
        </p:sp>
        <p:sp>
          <p:nvSpPr>
            <p:cNvPr id="10272" name="Line 95"/>
            <p:cNvSpPr>
              <a:spLocks noChangeShapeType="1"/>
            </p:cNvSpPr>
            <p:nvPr/>
          </p:nvSpPr>
          <p:spPr bwMode="auto">
            <a:xfrm>
              <a:off x="3984" y="2928"/>
              <a:ext cx="144" cy="336"/>
            </a:xfrm>
            <a:prstGeom prst="line">
              <a:avLst/>
            </a:prstGeom>
            <a:noFill/>
            <a:ln w="9525">
              <a:solidFill>
                <a:schemeClr val="tx1"/>
              </a:solidFill>
              <a:round/>
              <a:headEnd type="triangle" w="med" len="med"/>
              <a:tailEnd/>
            </a:ln>
            <a:effectLst/>
          </p:spPr>
          <p:txBody>
            <a:bodyPr/>
            <a:lstStyle/>
            <a:p>
              <a:endParaRPr lang="en-US"/>
            </a:p>
          </p:txBody>
        </p:sp>
      </p:grpSp>
      <p:sp>
        <p:nvSpPr>
          <p:cNvPr id="10248" name="Text Box 96"/>
          <p:cNvSpPr txBox="1">
            <a:spLocks noChangeArrowheads="1"/>
          </p:cNvSpPr>
          <p:nvPr/>
        </p:nvSpPr>
        <p:spPr bwMode="auto">
          <a:xfrm>
            <a:off x="584200" y="1573213"/>
            <a:ext cx="1552575" cy="1373187"/>
          </a:xfrm>
          <a:prstGeom prst="rect">
            <a:avLst/>
          </a:prstGeom>
          <a:noFill/>
          <a:ln w="9525">
            <a:noFill/>
            <a:miter lim="800000"/>
            <a:headEnd/>
            <a:tailEnd/>
          </a:ln>
          <a:effectLst/>
        </p:spPr>
        <p:txBody>
          <a:bodyPr wrap="none">
            <a:spAutoFit/>
          </a:bodyPr>
          <a:lstStyle/>
          <a:p>
            <a:r>
              <a:rPr lang="en-US" sz="2800">
                <a:solidFill>
                  <a:srgbClr val="DD0111"/>
                </a:solidFill>
              </a:rPr>
              <a:t>Conquer</a:t>
            </a:r>
          </a:p>
          <a:p>
            <a:r>
              <a:rPr lang="en-US" sz="2800">
                <a:solidFill>
                  <a:srgbClr val="DD0111"/>
                </a:solidFill>
              </a:rPr>
              <a:t>and</a:t>
            </a:r>
          </a:p>
          <a:p>
            <a:r>
              <a:rPr lang="en-US" sz="2800">
                <a:solidFill>
                  <a:srgbClr val="DD0111"/>
                </a:solidFill>
              </a:rPr>
              <a:t>Merge</a:t>
            </a:r>
          </a:p>
        </p:txBody>
      </p:sp>
      <p:sp>
        <p:nvSpPr>
          <p:cNvPr id="9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00"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1" name="Slide Number Placeholder 100"/>
          <p:cNvSpPr>
            <a:spLocks noGrp="1"/>
          </p:cNvSpPr>
          <p:nvPr>
            <p:ph type="sldNum" sz="quarter" idx="11"/>
          </p:nvPr>
        </p:nvSpPr>
        <p:spPr/>
        <p:txBody>
          <a:bodyPr/>
          <a:lstStyle/>
          <a:p>
            <a:pPr>
              <a:defRPr/>
            </a:pPr>
            <a:fld id="{9C473016-C8E8-4932-912D-2FE21D39D0AA}" type="slidenum">
              <a:rPr lang="en-US" smtClean="0"/>
              <a:pPr>
                <a:defRPr/>
              </a:pPr>
              <a:t>24</a:t>
            </a:fld>
            <a:endParaRPr lang="en-US"/>
          </a:p>
        </p:txBody>
      </p:sp>
      <p:sp>
        <p:nvSpPr>
          <p:cNvPr id="102" name="Date Placeholder 101"/>
          <p:cNvSpPr>
            <a:spLocks noGrp="1"/>
          </p:cNvSpPr>
          <p:nvPr>
            <p:ph type="dt" sz="half" idx="10"/>
          </p:nvPr>
        </p:nvSpPr>
        <p:spPr/>
        <p:txBody>
          <a:bodyPr/>
          <a:lstStyle/>
          <a:p>
            <a:pPr>
              <a:defRPr/>
            </a:pPr>
            <a:fld id="{BD9DC6AC-5482-45AD-9734-CA0A92C19F79}" type="datetime1">
              <a:rPr lang="en-US" smtClean="0"/>
              <a:t>6/20/2022</a:t>
            </a:fld>
            <a:endParaRPr lang="en-US"/>
          </a:p>
        </p:txBody>
      </p:sp>
      <p:sp>
        <p:nvSpPr>
          <p:cNvPr id="103" name="Footer Placeholder 20"/>
          <p:cNvSpPr txBox="1">
            <a:spLocks/>
          </p:cNvSpPr>
          <p:nvPr/>
        </p:nvSpPr>
        <p:spPr>
          <a:xfrm>
            <a:off x="1752600" y="6248400"/>
            <a:ext cx="4953000" cy="365125"/>
          </a:xfrm>
          <a:prstGeom prst="rect">
            <a:avLst/>
          </a:prstGeom>
          <a:ln/>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Dr. Shilpa Srivastava               RCS-502 DAA                   Unit Number: 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type="body" idx="1"/>
          </p:nvPr>
        </p:nvSpPr>
        <p:spPr>
          <a:xfrm>
            <a:off x="446649" y="916980"/>
            <a:ext cx="7932737" cy="5076825"/>
          </a:xfrm>
        </p:spPr>
        <p:txBody>
          <a:bodyPr>
            <a:normAutofit lnSpcReduction="10000"/>
          </a:bodyPr>
          <a:lstStyle/>
          <a:p>
            <a:pPr marL="0" indent="0">
              <a:buNone/>
            </a:pPr>
            <a:r>
              <a:rPr lang="en-US" sz="2800" b="1" dirty="0"/>
              <a:t>    Merge Sort</a:t>
            </a:r>
          </a:p>
          <a:p>
            <a:pPr eaLnBrk="1" hangingPunct="1"/>
            <a:endParaRPr lang="en-US" sz="2400" b="1" dirty="0"/>
          </a:p>
          <a:p>
            <a:pPr eaLnBrk="1" hangingPunct="1"/>
            <a:r>
              <a:rPr lang="en-US" sz="2400" b="1" dirty="0"/>
              <a:t>Divide: </a:t>
            </a:r>
          </a:p>
          <a:p>
            <a:pPr lvl="1" eaLnBrk="1" hangingPunct="1"/>
            <a:r>
              <a:rPr lang="en-US" sz="2400" dirty="0"/>
              <a:t>compute </a:t>
            </a:r>
            <a:r>
              <a:rPr lang="en-US" sz="2400" dirty="0">
                <a:latin typeface="Comic Sans MS" pitchFamily="66" charset="0"/>
              </a:rPr>
              <a:t>q</a:t>
            </a:r>
            <a:r>
              <a:rPr lang="en-US" sz="2400" i="1" dirty="0"/>
              <a:t> </a:t>
            </a:r>
            <a:r>
              <a:rPr lang="en-US" sz="2400" dirty="0"/>
              <a:t>as the average of </a:t>
            </a:r>
            <a:r>
              <a:rPr lang="en-US" sz="2400" dirty="0">
                <a:latin typeface="Comic Sans MS" pitchFamily="66" charset="0"/>
              </a:rPr>
              <a:t>p</a:t>
            </a:r>
            <a:r>
              <a:rPr lang="en-US" sz="2400" i="1" dirty="0"/>
              <a:t> </a:t>
            </a:r>
            <a:r>
              <a:rPr lang="en-US" sz="2400" dirty="0"/>
              <a:t>and </a:t>
            </a:r>
            <a:r>
              <a:rPr lang="en-US" sz="2400" dirty="0">
                <a:latin typeface="Comic Sans MS" pitchFamily="66" charset="0"/>
              </a:rPr>
              <a:t>r:</a:t>
            </a:r>
            <a:r>
              <a:rPr lang="en-US" sz="2400" i="1" dirty="0"/>
              <a:t> </a:t>
            </a:r>
            <a:r>
              <a:rPr lang="en-US" sz="2400" dirty="0">
                <a:latin typeface="Comic Sans MS" pitchFamily="66" charset="0"/>
              </a:rPr>
              <a:t>D(n) = </a:t>
            </a:r>
            <a:r>
              <a:rPr lang="en-US" sz="2400" dirty="0">
                <a:latin typeface="Comic Sans MS" pitchFamily="66" charset="0"/>
                <a:sym typeface="Symbol" pitchFamily="18" charset="2"/>
              </a:rPr>
              <a:t>(1)</a:t>
            </a:r>
            <a:endParaRPr lang="en-US" sz="2400" dirty="0">
              <a:latin typeface="Comic Sans MS" pitchFamily="66" charset="0"/>
            </a:endParaRPr>
          </a:p>
          <a:p>
            <a:pPr eaLnBrk="1" hangingPunct="1"/>
            <a:r>
              <a:rPr lang="en-US" sz="2400" b="1" dirty="0"/>
              <a:t>Conquer: </a:t>
            </a:r>
          </a:p>
          <a:p>
            <a:pPr lvl="1" eaLnBrk="1" hangingPunct="1"/>
            <a:r>
              <a:rPr lang="en-US" sz="2400" dirty="0"/>
              <a:t>recursively solve 2 subproblems, each of size </a:t>
            </a:r>
            <a:r>
              <a:rPr lang="en-US" sz="2400" dirty="0">
                <a:latin typeface="Comic Sans MS" pitchFamily="66" charset="0"/>
              </a:rPr>
              <a:t>n/2 </a:t>
            </a:r>
            <a:r>
              <a:rPr lang="en-US" sz="2400" dirty="0">
                <a:sym typeface="Symbol" pitchFamily="18" charset="2"/>
              </a:rPr>
              <a:t> </a:t>
            </a:r>
            <a:r>
              <a:rPr lang="en-US" sz="2400" dirty="0">
                <a:latin typeface="Comic Sans MS" pitchFamily="66" charset="0"/>
              </a:rPr>
              <a:t>2T (n/2)</a:t>
            </a:r>
          </a:p>
          <a:p>
            <a:pPr eaLnBrk="1" hangingPunct="1"/>
            <a:r>
              <a:rPr lang="en-US" sz="2400" b="1" dirty="0"/>
              <a:t>Combine: </a:t>
            </a:r>
          </a:p>
          <a:p>
            <a:pPr lvl="1" eaLnBrk="1" hangingPunct="1"/>
            <a:r>
              <a:rPr lang="en-US" sz="2400" dirty="0"/>
              <a:t>MERGE on an </a:t>
            </a:r>
            <a:r>
              <a:rPr lang="en-US" sz="2400" dirty="0">
                <a:latin typeface="Comic Sans MS" pitchFamily="66" charset="0"/>
              </a:rPr>
              <a:t>n</a:t>
            </a:r>
            <a:r>
              <a:rPr lang="en-US" sz="2400" dirty="0"/>
              <a:t>-element subarray takes </a:t>
            </a:r>
            <a:r>
              <a:rPr lang="en-US" sz="2400" dirty="0">
                <a:latin typeface="Comic Sans MS" pitchFamily="66" charset="0"/>
                <a:sym typeface="Symbol" pitchFamily="18" charset="2"/>
              </a:rPr>
              <a:t></a:t>
            </a:r>
            <a:r>
              <a:rPr lang="en-US" sz="2400" dirty="0">
                <a:latin typeface="Comic Sans MS" pitchFamily="66" charset="0"/>
              </a:rPr>
              <a:t>(n)</a:t>
            </a:r>
            <a:r>
              <a:rPr lang="en-US" sz="2400" dirty="0"/>
              <a:t> time </a:t>
            </a:r>
            <a:r>
              <a:rPr lang="en-US" sz="2400" dirty="0">
                <a:sym typeface="Symbol" pitchFamily="18" charset="2"/>
              </a:rPr>
              <a:t> </a:t>
            </a:r>
            <a:r>
              <a:rPr lang="en-US" sz="2400" dirty="0">
                <a:latin typeface="Comic Sans MS" pitchFamily="66" charset="0"/>
              </a:rPr>
              <a:t>C(n) = </a:t>
            </a:r>
            <a:r>
              <a:rPr lang="en-US" sz="2400" dirty="0">
                <a:latin typeface="Comic Sans MS" pitchFamily="66" charset="0"/>
                <a:sym typeface="Symbol" pitchFamily="18" charset="2"/>
              </a:rPr>
              <a:t></a:t>
            </a:r>
            <a:r>
              <a:rPr lang="en-US" sz="2400" dirty="0">
                <a:latin typeface="Comic Sans MS" pitchFamily="66" charset="0"/>
              </a:rPr>
              <a:t>(n)</a:t>
            </a:r>
          </a:p>
          <a:p>
            <a:pPr eaLnBrk="1" hangingPunct="1">
              <a:buFontTx/>
              <a:buNone/>
            </a:pPr>
            <a:r>
              <a:rPr lang="en-US" sz="2400" dirty="0">
                <a:sym typeface="Symbol" pitchFamily="18" charset="2"/>
              </a:rPr>
              <a:t>	 		 </a:t>
            </a:r>
            <a:r>
              <a:rPr lang="en-US" sz="2400" dirty="0">
                <a:latin typeface="Comic Sans MS" pitchFamily="66" charset="0"/>
                <a:sym typeface="Symbol" pitchFamily="18" charset="2"/>
              </a:rPr>
              <a:t>(1)			</a:t>
            </a:r>
            <a:r>
              <a:rPr lang="en-US" sz="2400" dirty="0">
                <a:sym typeface="Symbol" pitchFamily="18" charset="2"/>
              </a:rPr>
              <a:t>if </a:t>
            </a:r>
            <a:r>
              <a:rPr lang="en-US" sz="2400" dirty="0">
                <a:latin typeface="Comic Sans MS" pitchFamily="66" charset="0"/>
              </a:rPr>
              <a:t>n </a:t>
            </a:r>
            <a:r>
              <a:rPr lang="en-US" sz="2400" dirty="0">
                <a:latin typeface="Comic Sans MS" pitchFamily="66" charset="0"/>
                <a:cs typeface="Arial" charset="0"/>
              </a:rPr>
              <a:t>=1</a:t>
            </a:r>
            <a:r>
              <a:rPr lang="en-US" sz="2400" dirty="0">
                <a:sym typeface="Symbol" pitchFamily="18" charset="2"/>
              </a:rPr>
              <a:t> </a:t>
            </a:r>
          </a:p>
          <a:p>
            <a:pPr eaLnBrk="1" hangingPunct="1">
              <a:buFontTx/>
              <a:buNone/>
            </a:pPr>
            <a:r>
              <a:rPr lang="en-US" sz="2400" dirty="0">
                <a:sym typeface="Symbol" pitchFamily="18" charset="2"/>
              </a:rPr>
              <a:t>      </a:t>
            </a:r>
            <a:r>
              <a:rPr lang="en-US" sz="2400" dirty="0">
                <a:latin typeface="Comic Sans MS" pitchFamily="66" charset="0"/>
                <a:sym typeface="Symbol" pitchFamily="18" charset="2"/>
              </a:rPr>
              <a:t>T(n) = 	 2T(n/2) + </a:t>
            </a:r>
            <a:r>
              <a:rPr lang="en-US" sz="2400" dirty="0">
                <a:latin typeface="Comic Sans MS" pitchFamily="66" charset="0"/>
              </a:rPr>
              <a:t>(n)</a:t>
            </a:r>
            <a:r>
              <a:rPr lang="en-US" sz="2400" dirty="0">
                <a:sym typeface="Symbol" pitchFamily="18" charset="2"/>
              </a:rPr>
              <a:t> 	if </a:t>
            </a:r>
            <a:r>
              <a:rPr lang="en-US" sz="2400" dirty="0">
                <a:latin typeface="Comic Sans MS" pitchFamily="66" charset="0"/>
                <a:sym typeface="Symbol" pitchFamily="18" charset="2"/>
              </a:rPr>
              <a:t>n &gt; 1</a:t>
            </a:r>
            <a:endParaRPr lang="en-US" sz="2400" dirty="0">
              <a:latin typeface="Comic Sans MS" pitchFamily="66" charset="0"/>
            </a:endParaRPr>
          </a:p>
        </p:txBody>
      </p:sp>
      <p:sp>
        <p:nvSpPr>
          <p:cNvPr id="274436" name="AutoShape 4"/>
          <p:cNvSpPr>
            <a:spLocks/>
          </p:cNvSpPr>
          <p:nvPr/>
        </p:nvSpPr>
        <p:spPr bwMode="auto">
          <a:xfrm>
            <a:off x="2057400" y="4694213"/>
            <a:ext cx="120650" cy="976312"/>
          </a:xfrm>
          <a:prstGeom prst="leftBrace">
            <a:avLst>
              <a:gd name="adj1" fmla="val 67434"/>
              <a:gd name="adj2" fmla="val 50000"/>
            </a:avLst>
          </a:prstGeom>
          <a:noFill/>
          <a:ln w="9525">
            <a:solidFill>
              <a:schemeClr val="tx1"/>
            </a:solidFill>
            <a:round/>
            <a:headEnd/>
            <a:tailEnd/>
          </a:ln>
          <a:effectLst/>
        </p:spPr>
        <p:txBody>
          <a:bodyPr wrap="none" anchor="ctr"/>
          <a:lstStyle/>
          <a:p>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Slide Number Placeholder 10"/>
          <p:cNvSpPr>
            <a:spLocks noGrp="1"/>
          </p:cNvSpPr>
          <p:nvPr>
            <p:ph type="sldNum" sz="quarter" idx="12"/>
          </p:nvPr>
        </p:nvSpPr>
        <p:spPr/>
        <p:txBody>
          <a:bodyPr/>
          <a:lstStyle/>
          <a:p>
            <a:fld id="{B6F15528-21DE-4FAA-801E-634DDDAF4B2B}" type="slidenum">
              <a:rPr lang="en-US" smtClean="0"/>
              <a:pPr/>
              <a:t>25</a:t>
            </a:fld>
            <a:endParaRPr lang="en-US"/>
          </a:p>
        </p:txBody>
      </p:sp>
      <p:sp>
        <p:nvSpPr>
          <p:cNvPr id="12" name="Footer Placeholder 11"/>
          <p:cNvSpPr>
            <a:spLocks noGrp="1"/>
          </p:cNvSpPr>
          <p:nvPr>
            <p:ph type="ftr" sz="quarter" idx="11"/>
          </p:nvPr>
        </p:nvSpPr>
        <p:spPr>
          <a:xfrm>
            <a:off x="3124200" y="6356350"/>
            <a:ext cx="4572000" cy="365125"/>
          </a:xfrm>
        </p:spPr>
        <p:txBody>
          <a:bodyPr/>
          <a:lstStyle/>
          <a:p>
            <a:r>
              <a:rPr lang="en-IN" smtClean="0"/>
              <a:t>Sachin Singh   DAA        Unit III</a:t>
            </a:r>
            <a:endParaRPr lang="en-US" dirty="0"/>
          </a:p>
        </p:txBody>
      </p:sp>
      <p:sp>
        <p:nvSpPr>
          <p:cNvPr id="13" name="Date Placeholder 12"/>
          <p:cNvSpPr>
            <a:spLocks noGrp="1"/>
          </p:cNvSpPr>
          <p:nvPr>
            <p:ph type="dt" sz="half" idx="10"/>
          </p:nvPr>
        </p:nvSpPr>
        <p:spPr/>
        <p:txBody>
          <a:bodyPr/>
          <a:lstStyle/>
          <a:p>
            <a:fld id="{EB5F8F09-8186-494C-A0AB-86716F3B41A1}" type="datetime1">
              <a:rPr lang="en-US" smtClean="0"/>
              <a:t>6/20/2022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44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3556">
                                            <p:txEl>
                                              <p:pRg st="6" end="6"/>
                                            </p:txEl>
                                          </p:spTgt>
                                        </p:tgtEl>
                                        <p:attrNameLst>
                                          <p:attrName>style.visibility</p:attrName>
                                        </p:attrNameLst>
                                      </p:cBhvr>
                                      <p:to>
                                        <p:strVal val="visible"/>
                                      </p:to>
                                    </p:set>
                                    <p:animEffect transition="in" filter="fade">
                                      <p:cBhvr>
                                        <p:cTn id="11" dur="1000"/>
                                        <p:tgtEl>
                                          <p:spTgt spid="23556">
                                            <p:txEl>
                                              <p:pRg st="6" end="6"/>
                                            </p:txEl>
                                          </p:spTgt>
                                        </p:tgtEl>
                                      </p:cBhvr>
                                    </p:animEffect>
                                    <p:anim calcmode="lin" valueType="num">
                                      <p:cBhvr>
                                        <p:cTn id="12" dur="1000" fill="hold"/>
                                        <p:tgtEl>
                                          <p:spTgt spid="23556">
                                            <p:txEl>
                                              <p:pRg st="6" end="6"/>
                                            </p:txEl>
                                          </p:spTgt>
                                        </p:tgtEl>
                                        <p:attrNameLst>
                                          <p:attrName>ppt_x</p:attrName>
                                        </p:attrNameLst>
                                      </p:cBhvr>
                                      <p:tavLst>
                                        <p:tav tm="0">
                                          <p:val>
                                            <p:strVal val="#ppt_x"/>
                                          </p:val>
                                        </p:tav>
                                        <p:tav tm="100000">
                                          <p:val>
                                            <p:strVal val="#ppt_x"/>
                                          </p:val>
                                        </p:tav>
                                      </p:tavLst>
                                    </p:anim>
                                    <p:anim calcmode="lin" valueType="num">
                                      <p:cBhvr>
                                        <p:cTn id="13" dur="1000" fill="hold"/>
                                        <p:tgtEl>
                                          <p:spTgt spid="23556">
                                            <p:txEl>
                                              <p:pRg st="6" end="6"/>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556">
                                            <p:txEl>
                                              <p:pRg st="7" end="7"/>
                                            </p:txEl>
                                          </p:spTgt>
                                        </p:tgtEl>
                                        <p:attrNameLst>
                                          <p:attrName>style.visibility</p:attrName>
                                        </p:attrNameLst>
                                      </p:cBhvr>
                                      <p:to>
                                        <p:strVal val="visible"/>
                                      </p:to>
                                    </p:set>
                                    <p:animEffect transition="in" filter="fade">
                                      <p:cBhvr>
                                        <p:cTn id="16" dur="1000"/>
                                        <p:tgtEl>
                                          <p:spTgt spid="23556">
                                            <p:txEl>
                                              <p:pRg st="7" end="7"/>
                                            </p:txEl>
                                          </p:spTgt>
                                        </p:tgtEl>
                                      </p:cBhvr>
                                    </p:animEffect>
                                    <p:anim calcmode="lin" valueType="num">
                                      <p:cBhvr>
                                        <p:cTn id="17" dur="1000" fill="hold"/>
                                        <p:tgtEl>
                                          <p:spTgt spid="23556">
                                            <p:txEl>
                                              <p:pRg st="7" end="7"/>
                                            </p:txEl>
                                          </p:spTgt>
                                        </p:tgtEl>
                                        <p:attrNameLst>
                                          <p:attrName>ppt_x</p:attrName>
                                        </p:attrNameLst>
                                      </p:cBhvr>
                                      <p:tavLst>
                                        <p:tav tm="0">
                                          <p:val>
                                            <p:strVal val="#ppt_x"/>
                                          </p:val>
                                        </p:tav>
                                        <p:tav tm="100000">
                                          <p:val>
                                            <p:strVal val="#ppt_x"/>
                                          </p:val>
                                        </p:tav>
                                      </p:tavLst>
                                    </p:anim>
                                    <p:anim calcmode="lin" valueType="num">
                                      <p:cBhvr>
                                        <p:cTn id="18" dur="1000" fill="hold"/>
                                        <p:tgtEl>
                                          <p:spTgt spid="23556">
                                            <p:txEl>
                                              <p:pRg st="7" end="7"/>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3556">
                                            <p:txEl>
                                              <p:pRg st="8" end="8"/>
                                            </p:txEl>
                                          </p:spTgt>
                                        </p:tgtEl>
                                        <p:attrNameLst>
                                          <p:attrName>style.visibility</p:attrName>
                                        </p:attrNameLst>
                                      </p:cBhvr>
                                      <p:to>
                                        <p:strVal val="visible"/>
                                      </p:to>
                                    </p:set>
                                    <p:animEffect transition="in" filter="fade">
                                      <p:cBhvr>
                                        <p:cTn id="21" dur="1000"/>
                                        <p:tgtEl>
                                          <p:spTgt spid="23556">
                                            <p:txEl>
                                              <p:pRg st="8" end="8"/>
                                            </p:txEl>
                                          </p:spTgt>
                                        </p:tgtEl>
                                      </p:cBhvr>
                                    </p:animEffect>
                                    <p:anim calcmode="lin" valueType="num">
                                      <p:cBhvr>
                                        <p:cTn id="22" dur="1000" fill="hold"/>
                                        <p:tgtEl>
                                          <p:spTgt spid="23556">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23556">
                                            <p:txEl>
                                              <p:pRg st="8" end="8"/>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3556">
                                            <p:txEl>
                                              <p:pRg st="9" end="9"/>
                                            </p:txEl>
                                          </p:spTgt>
                                        </p:tgtEl>
                                        <p:attrNameLst>
                                          <p:attrName>style.visibility</p:attrName>
                                        </p:attrNameLst>
                                      </p:cBhvr>
                                      <p:to>
                                        <p:strVal val="visible"/>
                                      </p:to>
                                    </p:set>
                                    <p:animEffect transition="in" filter="fade">
                                      <p:cBhvr>
                                        <p:cTn id="26" dur="1000"/>
                                        <p:tgtEl>
                                          <p:spTgt spid="23556">
                                            <p:txEl>
                                              <p:pRg st="9" end="9"/>
                                            </p:txEl>
                                          </p:spTgt>
                                        </p:tgtEl>
                                      </p:cBhvr>
                                    </p:animEffect>
                                    <p:anim calcmode="lin" valueType="num">
                                      <p:cBhvr>
                                        <p:cTn id="27" dur="1000" fill="hold"/>
                                        <p:tgtEl>
                                          <p:spTgt spid="23556">
                                            <p:txEl>
                                              <p:pRg st="9" end="9"/>
                                            </p:txEl>
                                          </p:spTgt>
                                        </p:tgtEl>
                                        <p:attrNameLst>
                                          <p:attrName>ppt_x</p:attrName>
                                        </p:attrNameLst>
                                      </p:cBhvr>
                                      <p:tavLst>
                                        <p:tav tm="0">
                                          <p:val>
                                            <p:strVal val="#ppt_x"/>
                                          </p:val>
                                        </p:tav>
                                        <p:tav tm="100000">
                                          <p:val>
                                            <p:strVal val="#ppt_x"/>
                                          </p:val>
                                        </p:tav>
                                      </p:tavLst>
                                    </p:anim>
                                    <p:anim calcmode="lin" valueType="num">
                                      <p:cBhvr>
                                        <p:cTn id="28" dur="1000" fill="hold"/>
                                        <p:tgtEl>
                                          <p:spTgt spid="2355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1143000"/>
            <a:ext cx="8534400" cy="4905375"/>
          </a:xfrm>
        </p:spPr>
        <p:txBody>
          <a:bodyPr/>
          <a:lstStyle/>
          <a:p>
            <a:pPr eaLnBrk="1" hangingPunct="1"/>
            <a:r>
              <a:rPr lang="en-US" sz="2200" dirty="0"/>
              <a:t>Select a </a:t>
            </a:r>
            <a:r>
              <a:rPr lang="en-US" sz="2200" i="1" dirty="0"/>
              <a:t>pivot</a:t>
            </a:r>
            <a:r>
              <a:rPr lang="en-US" sz="2200" dirty="0"/>
              <a:t> (partitioning element)</a:t>
            </a:r>
          </a:p>
          <a:p>
            <a:pPr eaLnBrk="1" hangingPunct="1"/>
            <a:r>
              <a:rPr lang="en-US" sz="2200" dirty="0"/>
              <a:t>Rearrange the list so that all the elements in the positions before the pivot are smaller than or equal to the pivot and those after the pivot are larger than the pivot (See algorithm </a:t>
            </a:r>
            <a:r>
              <a:rPr lang="en-US" sz="2200" i="1" dirty="0"/>
              <a:t>Partition </a:t>
            </a:r>
            <a:r>
              <a:rPr lang="en-US" sz="2200" dirty="0"/>
              <a:t> in section 4.2)</a:t>
            </a:r>
          </a:p>
          <a:p>
            <a:pPr eaLnBrk="1" hangingPunct="1"/>
            <a:r>
              <a:rPr lang="en-US" sz="2200" dirty="0"/>
              <a:t>Exchange the pivot with the last element in the first (i.e., </a:t>
            </a:r>
            <a:r>
              <a:rPr lang="en-US" sz="2200" dirty="0">
                <a:cs typeface="Times New Roman" pitchFamily="18" charset="0"/>
              </a:rPr>
              <a:t>≤ </a:t>
            </a:r>
            <a:r>
              <a:rPr lang="en-US" sz="2200" dirty="0" err="1">
                <a:cs typeface="Times New Roman" pitchFamily="18" charset="0"/>
              </a:rPr>
              <a:t>sublist</a:t>
            </a:r>
            <a:r>
              <a:rPr lang="en-US" sz="2200" dirty="0">
                <a:cs typeface="Times New Roman" pitchFamily="18" charset="0"/>
              </a:rPr>
              <a:t>) – the pivot is now in its final position</a:t>
            </a:r>
          </a:p>
          <a:p>
            <a:pPr eaLnBrk="1" hangingPunct="1"/>
            <a:r>
              <a:rPr lang="en-US" sz="2200" dirty="0">
                <a:cs typeface="Times New Roman" pitchFamily="18" charset="0"/>
              </a:rPr>
              <a:t>Sort the two </a:t>
            </a:r>
            <a:r>
              <a:rPr lang="en-US" sz="2200" dirty="0" err="1">
                <a:cs typeface="Times New Roman" pitchFamily="18" charset="0"/>
              </a:rPr>
              <a:t>sublists</a:t>
            </a:r>
            <a:endParaRPr lang="en-US" sz="2200" dirty="0">
              <a:cs typeface="Times New Roman" pitchFamily="18" charset="0"/>
            </a:endParaRPr>
          </a:p>
          <a:p>
            <a:pPr eaLnBrk="1" hangingPunct="1"/>
            <a:endParaRPr lang="en-US" sz="2800" dirty="0"/>
          </a:p>
        </p:txBody>
      </p:sp>
      <p:grpSp>
        <p:nvGrpSpPr>
          <p:cNvPr id="2" name="Group 4"/>
          <p:cNvGrpSpPr>
            <a:grpSpLocks/>
          </p:cNvGrpSpPr>
          <p:nvPr/>
        </p:nvGrpSpPr>
        <p:grpSpPr bwMode="auto">
          <a:xfrm>
            <a:off x="920262" y="4267200"/>
            <a:ext cx="7010400" cy="1447800"/>
            <a:chOff x="672" y="2928"/>
            <a:chExt cx="4416" cy="912"/>
          </a:xfrm>
        </p:grpSpPr>
        <p:grpSp>
          <p:nvGrpSpPr>
            <p:cNvPr id="3" name="Group 5"/>
            <p:cNvGrpSpPr>
              <a:grpSpLocks/>
            </p:cNvGrpSpPr>
            <p:nvPr/>
          </p:nvGrpSpPr>
          <p:grpSpPr bwMode="auto">
            <a:xfrm>
              <a:off x="672" y="2928"/>
              <a:ext cx="4416" cy="672"/>
              <a:chOff x="672" y="3312"/>
              <a:chExt cx="4416" cy="672"/>
            </a:xfrm>
          </p:grpSpPr>
          <p:sp>
            <p:nvSpPr>
              <p:cNvPr id="8200" name="Rectangle 6"/>
              <p:cNvSpPr>
                <a:spLocks noChangeArrowheads="1"/>
              </p:cNvSpPr>
              <p:nvPr/>
            </p:nvSpPr>
            <p:spPr bwMode="auto">
              <a:xfrm>
                <a:off x="672" y="3312"/>
                <a:ext cx="4416" cy="336"/>
              </a:xfrm>
              <a:prstGeom prst="rect">
                <a:avLst/>
              </a:prstGeom>
              <a:solidFill>
                <a:schemeClr val="accent1"/>
              </a:solidFill>
              <a:ln w="12700">
                <a:solidFill>
                  <a:srgbClr val="FF0000"/>
                </a:solidFill>
                <a:miter lim="800000"/>
                <a:headEnd type="none" w="sm" len="sm"/>
                <a:tailEnd type="none" w="sm" len="sm"/>
              </a:ln>
            </p:spPr>
            <p:txBody>
              <a:bodyPr wrap="none" anchor="ctr"/>
              <a:lstStyle/>
              <a:p>
                <a:endParaRPr lang="el-GR"/>
              </a:p>
            </p:txBody>
          </p:sp>
          <p:sp>
            <p:nvSpPr>
              <p:cNvPr id="8201" name="Line 7"/>
              <p:cNvSpPr>
                <a:spLocks noChangeShapeType="1"/>
              </p:cNvSpPr>
              <p:nvPr/>
            </p:nvSpPr>
            <p:spPr bwMode="auto">
              <a:xfrm>
                <a:off x="864" y="3312"/>
                <a:ext cx="0" cy="336"/>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8202" name="Line 8"/>
              <p:cNvSpPr>
                <a:spLocks noChangeShapeType="1"/>
              </p:cNvSpPr>
              <p:nvPr/>
            </p:nvSpPr>
            <p:spPr bwMode="auto">
              <a:xfrm>
                <a:off x="2448" y="3312"/>
                <a:ext cx="0" cy="336"/>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8203" name="Line 9"/>
              <p:cNvSpPr>
                <a:spLocks noChangeShapeType="1"/>
              </p:cNvSpPr>
              <p:nvPr/>
            </p:nvSpPr>
            <p:spPr bwMode="auto">
              <a:xfrm>
                <a:off x="2640" y="3312"/>
                <a:ext cx="0" cy="336"/>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8204" name="Text Box 10"/>
              <p:cNvSpPr txBox="1">
                <a:spLocks noChangeArrowheads="1"/>
              </p:cNvSpPr>
              <p:nvPr/>
            </p:nvSpPr>
            <p:spPr bwMode="auto">
              <a:xfrm>
                <a:off x="672" y="3312"/>
                <a:ext cx="144" cy="288"/>
              </a:xfrm>
              <a:prstGeom prst="rect">
                <a:avLst/>
              </a:prstGeom>
              <a:noFill/>
              <a:ln w="12700">
                <a:noFill/>
                <a:miter lim="800000"/>
                <a:headEnd type="none" w="sm" len="sm"/>
                <a:tailEnd type="none" w="sm" len="sm"/>
              </a:ln>
            </p:spPr>
            <p:txBody>
              <a:bodyPr>
                <a:spAutoFit/>
              </a:bodyPr>
              <a:lstStyle/>
              <a:p>
                <a:pPr>
                  <a:spcBef>
                    <a:spcPct val="50000"/>
                  </a:spcBef>
                </a:pPr>
                <a:r>
                  <a:rPr lang="en-US" i="1">
                    <a:solidFill>
                      <a:schemeClr val="bg2"/>
                    </a:solidFill>
                  </a:rPr>
                  <a:t>p</a:t>
                </a:r>
              </a:p>
            </p:txBody>
          </p:sp>
          <p:sp>
            <p:nvSpPr>
              <p:cNvPr id="8205" name="AutoShape 11"/>
              <p:cNvSpPr>
                <a:spLocks/>
              </p:cNvSpPr>
              <p:nvPr/>
            </p:nvSpPr>
            <p:spPr bwMode="auto">
              <a:xfrm rot="-5400000">
                <a:off x="1584" y="2976"/>
                <a:ext cx="288" cy="1728"/>
              </a:xfrm>
              <a:prstGeom prst="leftBrace">
                <a:avLst>
                  <a:gd name="adj1" fmla="val 50000"/>
                  <a:gd name="adj2" fmla="val 50000"/>
                </a:avLst>
              </a:prstGeom>
              <a:noFill/>
              <a:ln w="12700">
                <a:solidFill>
                  <a:srgbClr val="FF0000"/>
                </a:solidFill>
                <a:round/>
                <a:headEnd type="none" w="sm" len="sm"/>
                <a:tailEnd type="triangle" w="sm" len="sm"/>
              </a:ln>
            </p:spPr>
            <p:txBody>
              <a:bodyPr wrap="none" anchor="ctr"/>
              <a:lstStyle/>
              <a:p>
                <a:endParaRPr lang="en-US"/>
              </a:p>
            </p:txBody>
          </p:sp>
          <p:sp>
            <p:nvSpPr>
              <p:cNvPr id="8206" name="AutoShape 12"/>
              <p:cNvSpPr>
                <a:spLocks/>
              </p:cNvSpPr>
              <p:nvPr/>
            </p:nvSpPr>
            <p:spPr bwMode="auto">
              <a:xfrm rot="-5400000">
                <a:off x="3744" y="2640"/>
                <a:ext cx="288" cy="2400"/>
              </a:xfrm>
              <a:prstGeom prst="leftBrace">
                <a:avLst>
                  <a:gd name="adj1" fmla="val 69444"/>
                  <a:gd name="adj2" fmla="val 50000"/>
                </a:avLst>
              </a:prstGeom>
              <a:noFill/>
              <a:ln w="12700">
                <a:solidFill>
                  <a:srgbClr val="FF0000"/>
                </a:solidFill>
                <a:round/>
                <a:headEnd type="none" w="sm" len="sm"/>
                <a:tailEnd type="triangle" w="sm" len="sm"/>
              </a:ln>
            </p:spPr>
            <p:txBody>
              <a:bodyPr wrap="none" anchor="ctr"/>
              <a:lstStyle/>
              <a:p>
                <a:endParaRPr lang="en-US"/>
              </a:p>
            </p:txBody>
          </p:sp>
        </p:grpSp>
        <p:sp>
          <p:nvSpPr>
            <p:cNvPr id="8198" name="Text Box 13"/>
            <p:cNvSpPr txBox="1">
              <a:spLocks noChangeArrowheads="1"/>
            </p:cNvSpPr>
            <p:nvPr/>
          </p:nvSpPr>
          <p:spPr bwMode="auto">
            <a:xfrm>
              <a:off x="1411" y="3530"/>
              <a:ext cx="637" cy="288"/>
            </a:xfrm>
            <a:prstGeom prst="rect">
              <a:avLst/>
            </a:prstGeom>
            <a:noFill/>
            <a:ln w="12700">
              <a:noFill/>
              <a:miter lim="800000"/>
              <a:headEnd type="none" w="sm" len="sm"/>
              <a:tailEnd type="none" w="sm" len="sm"/>
            </a:ln>
          </p:spPr>
          <p:txBody>
            <a:bodyPr wrap="none">
              <a:spAutoFit/>
            </a:bodyPr>
            <a:lstStyle/>
            <a:p>
              <a:r>
                <a:rPr lang="en-US"/>
                <a:t>A[</a:t>
              </a:r>
              <a:r>
                <a:rPr lang="en-US" i="1"/>
                <a:t>i</a:t>
              </a:r>
              <a:r>
                <a:rPr lang="en-US"/>
                <a:t>]</a:t>
              </a:r>
              <a:r>
                <a:rPr lang="en-US">
                  <a:cs typeface="Times New Roman" pitchFamily="18" charset="0"/>
                </a:rPr>
                <a:t>≤</a:t>
              </a:r>
              <a:r>
                <a:rPr lang="en-US" i="1">
                  <a:cs typeface="Times New Roman" pitchFamily="18" charset="0"/>
                </a:rPr>
                <a:t>p</a:t>
              </a:r>
              <a:endParaRPr lang="en-US">
                <a:cs typeface="Times New Roman" pitchFamily="18" charset="0"/>
              </a:endParaRPr>
            </a:p>
          </p:txBody>
        </p:sp>
        <p:sp>
          <p:nvSpPr>
            <p:cNvPr id="8199" name="Text Box 14"/>
            <p:cNvSpPr txBox="1">
              <a:spLocks noChangeArrowheads="1"/>
            </p:cNvSpPr>
            <p:nvPr/>
          </p:nvSpPr>
          <p:spPr bwMode="auto">
            <a:xfrm>
              <a:off x="3550" y="3552"/>
              <a:ext cx="640" cy="288"/>
            </a:xfrm>
            <a:prstGeom prst="rect">
              <a:avLst/>
            </a:prstGeom>
            <a:noFill/>
            <a:ln w="12700">
              <a:noFill/>
              <a:miter lim="800000"/>
              <a:headEnd type="none" w="sm" len="sm"/>
              <a:tailEnd type="none" w="sm" len="sm"/>
            </a:ln>
          </p:spPr>
          <p:txBody>
            <a:bodyPr wrap="none">
              <a:spAutoFit/>
            </a:bodyPr>
            <a:lstStyle/>
            <a:p>
              <a:r>
                <a:rPr lang="en-US"/>
                <a:t>A[</a:t>
              </a:r>
              <a:r>
                <a:rPr lang="en-US" i="1"/>
                <a:t>i</a:t>
              </a:r>
              <a:r>
                <a:rPr lang="en-US"/>
                <a:t>]</a:t>
              </a:r>
              <a:r>
                <a:rPr lang="en-US">
                  <a:cs typeface="Times New Roman" pitchFamily="18" charset="0"/>
                </a:rPr>
                <a:t>&gt;</a:t>
              </a:r>
              <a:r>
                <a:rPr lang="en-US" i="1">
                  <a:cs typeface="Times New Roman" pitchFamily="18" charset="0"/>
                </a:rPr>
                <a:t>p</a:t>
              </a:r>
              <a:endParaRPr lang="en-US">
                <a:cs typeface="Times New Roman" pitchFamily="18" charset="0"/>
              </a:endParaRPr>
            </a:p>
          </p:txBody>
        </p:sp>
      </p:grpSp>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26</a:t>
            </a:fld>
            <a:endParaRPr lang="en-US"/>
          </a:p>
        </p:txBody>
      </p:sp>
      <p:sp>
        <p:nvSpPr>
          <p:cNvPr id="21" name="Footer Placeholder 20"/>
          <p:cNvSpPr>
            <a:spLocks noGrp="1"/>
          </p:cNvSpPr>
          <p:nvPr>
            <p:ph type="ftr" sz="quarter" idx="11"/>
          </p:nvPr>
        </p:nvSpPr>
        <p:spPr>
          <a:xfrm>
            <a:off x="3124200" y="6356350"/>
            <a:ext cx="4876800" cy="365125"/>
          </a:xfrm>
        </p:spPr>
        <p:txBody>
          <a:bodyPr/>
          <a:lstStyle/>
          <a:p>
            <a:r>
              <a:rPr lang="en-IN" smtClean="0"/>
              <a:t>Sachin Singh   DAA        Unit III</a:t>
            </a:r>
            <a:endParaRPr lang="en-US" dirty="0"/>
          </a:p>
        </p:txBody>
      </p:sp>
      <p:sp>
        <p:nvSpPr>
          <p:cNvPr id="22" name="Date Placeholder 21"/>
          <p:cNvSpPr>
            <a:spLocks noGrp="1"/>
          </p:cNvSpPr>
          <p:nvPr>
            <p:ph type="dt" sz="half" idx="10"/>
          </p:nvPr>
        </p:nvSpPr>
        <p:spPr/>
        <p:txBody>
          <a:bodyPr/>
          <a:lstStyle/>
          <a:p>
            <a:fld id="{F8A3134E-AB37-4225-BB5B-D75FDE5CCD50}" type="datetime1">
              <a:rPr lang="en-US" smtClean="0"/>
              <a:t>6/20/2022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8" descr="partition"/>
          <p:cNvPicPr>
            <a:picLocks noGrp="1" noChangeAspect="1" noChangeArrowheads="1"/>
          </p:cNvPicPr>
          <p:nvPr>
            <p:ph idx="1"/>
          </p:nvPr>
        </p:nvPicPr>
        <p:blipFill>
          <a:blip r:embed="rId2"/>
          <a:srcRect/>
          <a:stretch>
            <a:fillRect/>
          </a:stretch>
        </p:blipFill>
        <p:spPr>
          <a:xfrm>
            <a:off x="609600" y="990600"/>
            <a:ext cx="8359775" cy="5029200"/>
          </a:xfrm>
          <a:noFill/>
        </p:spPr>
      </p:pic>
      <p:sp>
        <p:nvSpPr>
          <p:cNvPr id="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Slide Number Placeholder 9"/>
          <p:cNvSpPr>
            <a:spLocks noGrp="1"/>
          </p:cNvSpPr>
          <p:nvPr>
            <p:ph type="sldNum" sz="quarter" idx="12"/>
          </p:nvPr>
        </p:nvSpPr>
        <p:spPr/>
        <p:txBody>
          <a:bodyPr/>
          <a:lstStyle/>
          <a:p>
            <a:fld id="{B6F15528-21DE-4FAA-801E-634DDDAF4B2B}" type="slidenum">
              <a:rPr lang="en-US" smtClean="0"/>
              <a:pPr/>
              <a:t>27</a:t>
            </a:fld>
            <a:endParaRPr lang="en-US"/>
          </a:p>
        </p:txBody>
      </p:sp>
      <p:sp>
        <p:nvSpPr>
          <p:cNvPr id="11" name="Footer Placeholder 10"/>
          <p:cNvSpPr>
            <a:spLocks noGrp="1"/>
          </p:cNvSpPr>
          <p:nvPr>
            <p:ph type="ftr" sz="quarter" idx="11"/>
          </p:nvPr>
        </p:nvSpPr>
        <p:spPr>
          <a:xfrm>
            <a:off x="2819400" y="6356350"/>
            <a:ext cx="4572000" cy="365125"/>
          </a:xfrm>
        </p:spPr>
        <p:txBody>
          <a:bodyPr/>
          <a:lstStyle/>
          <a:p>
            <a:r>
              <a:rPr lang="en-IN" smtClean="0"/>
              <a:t>Sachin Singh   DAA        Unit III</a:t>
            </a:r>
            <a:endParaRPr lang="en-US" dirty="0"/>
          </a:p>
        </p:txBody>
      </p:sp>
      <p:sp>
        <p:nvSpPr>
          <p:cNvPr id="12" name="Date Placeholder 11"/>
          <p:cNvSpPr>
            <a:spLocks noGrp="1"/>
          </p:cNvSpPr>
          <p:nvPr>
            <p:ph type="dt" sz="half" idx="10"/>
          </p:nvPr>
        </p:nvSpPr>
        <p:spPr/>
        <p:txBody>
          <a:bodyPr/>
          <a:lstStyle/>
          <a:p>
            <a:fld id="{A78349F4-CAB9-4350-822A-999B8C4FD97D}" type="datetime1">
              <a:rPr lang="en-US" smtClean="0"/>
              <a:t>6/20/2022</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19" name="Picture 4"/>
          <p:cNvPicPr>
            <a:picLocks noChangeAspect="1" noChangeArrowheads="1"/>
          </p:cNvPicPr>
          <p:nvPr/>
        </p:nvPicPr>
        <p:blipFill>
          <a:blip r:embed="rId4"/>
          <a:srcRect/>
          <a:stretch>
            <a:fillRect/>
          </a:stretch>
        </p:blipFill>
        <p:spPr>
          <a:xfrm>
            <a:off x="954881" y="949123"/>
            <a:ext cx="7234237" cy="4959753"/>
          </a:xfrm>
          <a:prstGeom prst="rect">
            <a:avLst/>
          </a:prstGeom>
          <a:noFill/>
        </p:spPr>
      </p:pic>
      <p:sp>
        <p:nvSpPr>
          <p:cNvPr id="21" name="Slide Number Placeholder 20"/>
          <p:cNvSpPr>
            <a:spLocks noGrp="1"/>
          </p:cNvSpPr>
          <p:nvPr>
            <p:ph type="sldNum" sz="quarter" idx="12"/>
          </p:nvPr>
        </p:nvSpPr>
        <p:spPr/>
        <p:txBody>
          <a:bodyPr/>
          <a:lstStyle/>
          <a:p>
            <a:fld id="{B6F15528-21DE-4FAA-801E-634DDDAF4B2B}" type="slidenum">
              <a:rPr lang="en-US" smtClean="0"/>
              <a:pPr/>
              <a:t>28</a:t>
            </a:fld>
            <a:endParaRPr lang="en-US"/>
          </a:p>
        </p:txBody>
      </p:sp>
      <p:sp>
        <p:nvSpPr>
          <p:cNvPr id="22" name="Footer Placeholder 21"/>
          <p:cNvSpPr>
            <a:spLocks noGrp="1"/>
          </p:cNvSpPr>
          <p:nvPr>
            <p:ph type="ftr" sz="quarter" idx="11"/>
          </p:nvPr>
        </p:nvSpPr>
        <p:spPr>
          <a:xfrm>
            <a:off x="2880360" y="6356349"/>
            <a:ext cx="4724400" cy="365125"/>
          </a:xfrm>
        </p:spPr>
        <p:txBody>
          <a:bodyPr/>
          <a:lstStyle/>
          <a:p>
            <a:r>
              <a:rPr lang="en-IN" smtClean="0"/>
              <a:t>Sachin Singh   DAA        Unit III</a:t>
            </a:r>
            <a:endParaRPr lang="en-US" dirty="0"/>
          </a:p>
        </p:txBody>
      </p:sp>
      <p:sp>
        <p:nvSpPr>
          <p:cNvPr id="23" name="Date Placeholder 22"/>
          <p:cNvSpPr>
            <a:spLocks noGrp="1"/>
          </p:cNvSpPr>
          <p:nvPr>
            <p:ph type="dt" sz="half" idx="10"/>
          </p:nvPr>
        </p:nvSpPr>
        <p:spPr/>
        <p:txBody>
          <a:bodyPr/>
          <a:lstStyle/>
          <a:p>
            <a:fld id="{72711F60-C191-4559-ADBE-A246E1D6DAD3}" type="datetime1">
              <a:rPr lang="en-US" smtClean="0"/>
              <a:t>6/20/2022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idx="1"/>
          </p:nvPr>
        </p:nvSpPr>
        <p:spPr>
          <a:xfrm>
            <a:off x="457200" y="1295400"/>
            <a:ext cx="8229600" cy="4830763"/>
          </a:xfrm>
        </p:spPr>
        <p:txBody>
          <a:bodyPr rtlCol="0">
            <a:normAutofit/>
          </a:bodyPr>
          <a:lstStyle/>
          <a:p>
            <a:pPr eaLnBrk="1" fontAlgn="auto" hangingPunct="1">
              <a:lnSpc>
                <a:spcPct val="90000"/>
              </a:lnSpc>
              <a:spcAft>
                <a:spcPts val="0"/>
              </a:spcAft>
              <a:buFont typeface="Arial" pitchFamily="34" charset="0"/>
              <a:buChar char="•"/>
              <a:defRPr/>
            </a:pPr>
            <a:r>
              <a:rPr lang="en-US" sz="2400" i="1" u="sng" dirty="0"/>
              <a:t>Best case</a:t>
            </a:r>
            <a:r>
              <a:rPr lang="en-US" sz="2400" dirty="0"/>
              <a:t>: split in the middle </a:t>
            </a:r>
            <a:r>
              <a:rPr lang="en-US" sz="2400" dirty="0">
                <a:cs typeface="Times New Roman" pitchFamily="18" charset="0"/>
              </a:rPr>
              <a:t>— </a:t>
            </a:r>
            <a:r>
              <a:rPr lang="el-GR" sz="2400" dirty="0">
                <a:cs typeface="Times New Roman" pitchFamily="18" charset="0"/>
              </a:rPr>
              <a:t>Θ</a:t>
            </a:r>
            <a:r>
              <a:rPr lang="en-US" sz="2400" dirty="0">
                <a:cs typeface="Times New Roman" pitchFamily="18" charset="0"/>
              </a:rPr>
              <a:t>( </a:t>
            </a:r>
            <a:r>
              <a:rPr lang="en-US" sz="2400" i="1" dirty="0">
                <a:cs typeface="Times New Roman" pitchFamily="18" charset="0"/>
              </a:rPr>
              <a:t>n </a:t>
            </a:r>
            <a:r>
              <a:rPr lang="en-US" sz="2400" dirty="0">
                <a:cs typeface="Times New Roman" pitchFamily="18" charset="0"/>
              </a:rPr>
              <a:t>log </a:t>
            </a:r>
            <a:r>
              <a:rPr lang="en-US" sz="2400" i="1" dirty="0">
                <a:cs typeface="Times New Roman" pitchFamily="18" charset="0"/>
              </a:rPr>
              <a:t>n</a:t>
            </a:r>
            <a:r>
              <a:rPr lang="en-US" sz="2400" dirty="0">
                <a:cs typeface="Times New Roman" pitchFamily="18" charset="0"/>
              </a:rPr>
              <a:t>) </a:t>
            </a:r>
          </a:p>
          <a:p>
            <a:pPr eaLnBrk="1" fontAlgn="auto" hangingPunct="1">
              <a:lnSpc>
                <a:spcPct val="90000"/>
              </a:lnSpc>
              <a:spcAft>
                <a:spcPts val="0"/>
              </a:spcAft>
              <a:buFont typeface="Arial" pitchFamily="34" charset="0"/>
              <a:buChar char="•"/>
              <a:defRPr/>
            </a:pPr>
            <a:r>
              <a:rPr lang="en-US" sz="2400" i="1" u="sng" dirty="0">
                <a:cs typeface="Times New Roman" pitchFamily="18" charset="0"/>
              </a:rPr>
              <a:t>Worst case</a:t>
            </a:r>
            <a:r>
              <a:rPr lang="en-US" sz="2400" dirty="0">
                <a:cs typeface="Times New Roman" pitchFamily="18" charset="0"/>
              </a:rPr>
              <a:t>: sorted array! — </a:t>
            </a:r>
            <a:r>
              <a:rPr lang="el-GR" sz="2400" dirty="0">
                <a:cs typeface="Times New Roman" pitchFamily="18" charset="0"/>
              </a:rPr>
              <a:t>Θ</a:t>
            </a:r>
            <a:r>
              <a:rPr lang="en-US" sz="2400" dirty="0">
                <a:cs typeface="Times New Roman" pitchFamily="18" charset="0"/>
              </a:rPr>
              <a:t>( </a:t>
            </a:r>
            <a:r>
              <a:rPr lang="en-US" sz="2400" i="1" dirty="0">
                <a:cs typeface="Times New Roman" pitchFamily="18" charset="0"/>
              </a:rPr>
              <a:t>n</a:t>
            </a:r>
            <a:r>
              <a:rPr lang="en-US" sz="2400" i="1" baseline="30000" dirty="0">
                <a:cs typeface="Times New Roman" pitchFamily="18" charset="0"/>
              </a:rPr>
              <a:t>2</a:t>
            </a:r>
            <a:r>
              <a:rPr lang="en-US" sz="2400" dirty="0">
                <a:cs typeface="Times New Roman" pitchFamily="18" charset="0"/>
              </a:rPr>
              <a:t>) </a:t>
            </a:r>
          </a:p>
          <a:p>
            <a:pPr eaLnBrk="1" fontAlgn="auto" hangingPunct="1">
              <a:lnSpc>
                <a:spcPct val="90000"/>
              </a:lnSpc>
              <a:spcAft>
                <a:spcPts val="0"/>
              </a:spcAft>
              <a:buFont typeface="Arial" pitchFamily="34" charset="0"/>
              <a:buChar char="•"/>
              <a:defRPr/>
            </a:pPr>
            <a:r>
              <a:rPr lang="en-US" sz="2400" i="1" u="sng" dirty="0"/>
              <a:t>Average case</a:t>
            </a:r>
            <a:r>
              <a:rPr lang="en-US" sz="2400" dirty="0"/>
              <a:t>: random arrays </a:t>
            </a:r>
            <a:r>
              <a:rPr lang="en-US" sz="2400" dirty="0">
                <a:cs typeface="Times New Roman" pitchFamily="18" charset="0"/>
              </a:rPr>
              <a:t>—</a:t>
            </a:r>
            <a:r>
              <a:rPr lang="en-US" sz="2400" dirty="0"/>
              <a:t> </a:t>
            </a:r>
            <a:r>
              <a:rPr lang="el-GR" sz="2400" dirty="0">
                <a:cs typeface="Times New Roman" pitchFamily="18" charset="0"/>
              </a:rPr>
              <a:t>Θ</a:t>
            </a:r>
            <a:r>
              <a:rPr lang="en-US" sz="2400" dirty="0">
                <a:cs typeface="Times New Roman" pitchFamily="18" charset="0"/>
              </a:rPr>
              <a:t>( </a:t>
            </a:r>
            <a:r>
              <a:rPr lang="en-US" sz="2400" i="1" dirty="0">
                <a:cs typeface="Times New Roman" pitchFamily="18" charset="0"/>
              </a:rPr>
              <a:t>n </a:t>
            </a:r>
            <a:r>
              <a:rPr lang="en-US" sz="2400" dirty="0">
                <a:cs typeface="Times New Roman" pitchFamily="18" charset="0"/>
              </a:rPr>
              <a:t>log </a:t>
            </a:r>
            <a:r>
              <a:rPr lang="en-US" sz="2400" i="1" dirty="0">
                <a:cs typeface="Times New Roman" pitchFamily="18" charset="0"/>
              </a:rPr>
              <a:t>n</a:t>
            </a:r>
            <a:r>
              <a:rPr lang="en-US" sz="2400" dirty="0">
                <a:cs typeface="Times New Roman" pitchFamily="18" charset="0"/>
              </a:rPr>
              <a:t>)</a:t>
            </a:r>
          </a:p>
          <a:p>
            <a:pPr eaLnBrk="1" fontAlgn="auto" hangingPunct="1">
              <a:lnSpc>
                <a:spcPct val="90000"/>
              </a:lnSpc>
              <a:spcAft>
                <a:spcPts val="0"/>
              </a:spcAft>
              <a:buFont typeface="Arial" pitchFamily="34" charset="0"/>
              <a:buChar char="•"/>
              <a:defRPr/>
            </a:pPr>
            <a:r>
              <a:rPr lang="en-US" sz="2400" dirty="0">
                <a:cs typeface="Times New Roman" pitchFamily="18" charset="0"/>
              </a:rPr>
              <a:t>Improvements:</a:t>
            </a:r>
          </a:p>
          <a:p>
            <a:pPr lvl="1" eaLnBrk="1" fontAlgn="auto" hangingPunct="1">
              <a:lnSpc>
                <a:spcPct val="90000"/>
              </a:lnSpc>
              <a:spcAft>
                <a:spcPts val="0"/>
              </a:spcAft>
              <a:buFont typeface="Arial" pitchFamily="34" charset="0"/>
              <a:buChar char="–"/>
              <a:defRPr/>
            </a:pPr>
            <a:r>
              <a:rPr lang="en-US" sz="2400" dirty="0">
                <a:cs typeface="Times New Roman" pitchFamily="18" charset="0"/>
              </a:rPr>
              <a:t>better pivot selection: median of three partitioning avoids worst case in sorted files</a:t>
            </a:r>
          </a:p>
          <a:p>
            <a:pPr lvl="1" eaLnBrk="1" fontAlgn="auto" hangingPunct="1">
              <a:lnSpc>
                <a:spcPct val="90000"/>
              </a:lnSpc>
              <a:spcAft>
                <a:spcPts val="0"/>
              </a:spcAft>
              <a:buFont typeface="Arial" pitchFamily="34" charset="0"/>
              <a:buChar char="–"/>
              <a:defRPr/>
            </a:pPr>
            <a:r>
              <a:rPr lang="en-US" sz="2400" dirty="0">
                <a:cs typeface="Times New Roman" pitchFamily="18" charset="0"/>
              </a:rPr>
              <a:t>switch to insertion sort on small subfiles</a:t>
            </a:r>
          </a:p>
          <a:p>
            <a:pPr lvl="1" eaLnBrk="1" fontAlgn="auto" hangingPunct="1">
              <a:lnSpc>
                <a:spcPct val="90000"/>
              </a:lnSpc>
              <a:spcAft>
                <a:spcPts val="0"/>
              </a:spcAft>
              <a:buFont typeface="Arial" pitchFamily="34" charset="0"/>
              <a:buChar char="–"/>
              <a:defRPr/>
            </a:pPr>
            <a:r>
              <a:rPr lang="en-US" sz="2400" dirty="0">
                <a:cs typeface="Times New Roman" pitchFamily="18" charset="0"/>
              </a:rPr>
              <a:t>elimination of recursion</a:t>
            </a:r>
          </a:p>
          <a:p>
            <a:pPr lvl="1" eaLnBrk="1" fontAlgn="auto" hangingPunct="1">
              <a:lnSpc>
                <a:spcPct val="90000"/>
              </a:lnSpc>
              <a:spcAft>
                <a:spcPts val="0"/>
              </a:spcAft>
              <a:buFontTx/>
              <a:buNone/>
              <a:defRPr/>
            </a:pPr>
            <a:r>
              <a:rPr lang="en-US" sz="2400" dirty="0">
                <a:cs typeface="Times New Roman" pitchFamily="18" charset="0"/>
              </a:rPr>
              <a:t>-these combine to 20-25% improvement</a:t>
            </a:r>
          </a:p>
          <a:p>
            <a:pPr eaLnBrk="1" fontAlgn="auto" hangingPunct="1">
              <a:lnSpc>
                <a:spcPct val="90000"/>
              </a:lnSpc>
              <a:spcAft>
                <a:spcPts val="0"/>
              </a:spcAft>
              <a:buFont typeface="Arial" pitchFamily="34" charset="0"/>
              <a:buChar char="•"/>
              <a:defRPr/>
            </a:pPr>
            <a:r>
              <a:rPr lang="en-US" sz="2400" dirty="0">
                <a:cs typeface="Times New Roman" pitchFamily="18" charset="0"/>
              </a:rPr>
              <a:t>Considered the method of choice for internal sorting for large files (</a:t>
            </a:r>
            <a:r>
              <a:rPr lang="en-US" sz="2400" i="1" dirty="0">
                <a:cs typeface="Times New Roman" pitchFamily="18" charset="0"/>
              </a:rPr>
              <a:t>n</a:t>
            </a:r>
            <a:r>
              <a:rPr lang="en-US" sz="2400" dirty="0">
                <a:cs typeface="Times New Roman" pitchFamily="18" charset="0"/>
              </a:rPr>
              <a:t> ≥ 10000)</a:t>
            </a:r>
          </a:p>
        </p:txBody>
      </p:sp>
      <p:sp>
        <p:nvSpPr>
          <p:cNvPr id="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29</a:t>
            </a:fld>
            <a:endParaRPr lang="en-US"/>
          </a:p>
        </p:txBody>
      </p:sp>
      <p:sp>
        <p:nvSpPr>
          <p:cNvPr id="10" name="Footer Placeholder 9"/>
          <p:cNvSpPr>
            <a:spLocks noGrp="1"/>
          </p:cNvSpPr>
          <p:nvPr>
            <p:ph type="ftr" sz="quarter" idx="11"/>
          </p:nvPr>
        </p:nvSpPr>
        <p:spPr>
          <a:xfrm>
            <a:off x="3124200" y="6356350"/>
            <a:ext cx="4419600" cy="365125"/>
          </a:xfrm>
        </p:spPr>
        <p:txBody>
          <a:bodyPr/>
          <a:lstStyle/>
          <a:p>
            <a:r>
              <a:rPr lang="en-IN" smtClean="0"/>
              <a:t>Sachin Singh   DAA        Unit III</a:t>
            </a:r>
            <a:endParaRPr lang="en-US" dirty="0"/>
          </a:p>
        </p:txBody>
      </p:sp>
      <p:sp>
        <p:nvSpPr>
          <p:cNvPr id="11" name="Date Placeholder 10"/>
          <p:cNvSpPr>
            <a:spLocks noGrp="1"/>
          </p:cNvSpPr>
          <p:nvPr>
            <p:ph type="dt" sz="half" idx="10"/>
          </p:nvPr>
        </p:nvSpPr>
        <p:spPr/>
        <p:txBody>
          <a:bodyPr/>
          <a:lstStyle/>
          <a:p>
            <a:fld id="{86D9C1B0-0322-46BA-B7B7-65BDC7792114}" type="datetime1">
              <a:rPr lang="en-US" smtClean="0"/>
              <a:t>6/20/2022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BB2898-0606-4BF9-8842-41E70AE023DF}" type="datetime1">
              <a:rPr lang="en-US" smtClean="0"/>
              <a:t>6/20/2022</a:t>
            </a:fld>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fr-FR"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9" name="Title 1"/>
          <p:cNvSpPr txBox="1">
            <a:spLocks/>
          </p:cNvSpPr>
          <p:nvPr/>
        </p:nvSpPr>
        <p:spPr>
          <a:xfrm>
            <a:off x="1600200" y="1"/>
            <a:ext cx="7543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chemeClr val="tx1"/>
                </a:solidFill>
                <a:latin typeface="Times New Roman" panose="02020603050405020304" pitchFamily="18" charset="0"/>
                <a:cs typeface="Times New Roman" panose="02020603050405020304" pitchFamily="18" charset="0"/>
              </a:rPr>
              <a:t>Evaluation Scheme</a:t>
            </a:r>
          </a:p>
        </p:txBody>
      </p:sp>
      <p:pic>
        <p:nvPicPr>
          <p:cNvPr id="11" name="Picture 10">
            <a:extLst>
              <a:ext uri="{FF2B5EF4-FFF2-40B4-BE49-F238E27FC236}">
                <a16:creationId xmlns=""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94178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3545" y="989550"/>
            <a:ext cx="8296909" cy="4971233"/>
          </a:xfrm>
          <a:prstGeom prst="rect">
            <a:avLst/>
          </a:prstGeom>
        </p:spPr>
        <p:txBody>
          <a:bodyPr vert="horz" wrap="square" lIns="0" tIns="13335" rIns="0" bIns="0" rtlCol="0">
            <a:spAutoFit/>
          </a:bodyPr>
          <a:lstStyle/>
          <a:p>
            <a:pPr marL="12700">
              <a:lnSpc>
                <a:spcPct val="100000"/>
              </a:lnSpc>
              <a:spcBef>
                <a:spcPts val="105"/>
              </a:spcBef>
            </a:pPr>
            <a:r>
              <a:rPr lang="en-IN" sz="2800" b="1" spc="25" dirty="0">
                <a:cs typeface="Calibri"/>
              </a:rPr>
              <a:t>Binary Search</a:t>
            </a:r>
          </a:p>
          <a:p>
            <a:pPr marL="12700">
              <a:lnSpc>
                <a:spcPct val="100000"/>
              </a:lnSpc>
              <a:spcBef>
                <a:spcPts val="105"/>
              </a:spcBef>
            </a:pPr>
            <a:r>
              <a:rPr sz="2200" b="1" spc="25" dirty="0">
                <a:cs typeface="Calibri"/>
              </a:rPr>
              <a:t>Binary</a:t>
            </a:r>
            <a:r>
              <a:rPr sz="2200" b="1" spc="385" dirty="0">
                <a:cs typeface="Calibri"/>
              </a:rPr>
              <a:t> </a:t>
            </a:r>
            <a:r>
              <a:rPr sz="2200" b="1" spc="15" dirty="0">
                <a:cs typeface="Calibri"/>
              </a:rPr>
              <a:t>search</a:t>
            </a:r>
            <a:r>
              <a:rPr sz="2200" b="1" spc="405" dirty="0">
                <a:cs typeface="Calibri"/>
              </a:rPr>
              <a:t> </a:t>
            </a:r>
            <a:r>
              <a:rPr sz="2200" spc="15" dirty="0">
                <a:cs typeface="Calibri"/>
              </a:rPr>
              <a:t>is</a:t>
            </a:r>
            <a:r>
              <a:rPr sz="2200" spc="390" dirty="0">
                <a:cs typeface="Calibri"/>
              </a:rPr>
              <a:t> </a:t>
            </a:r>
            <a:r>
              <a:rPr sz="2200" spc="20" dirty="0">
                <a:cs typeface="Calibri"/>
              </a:rPr>
              <a:t>the</a:t>
            </a:r>
            <a:r>
              <a:rPr sz="2200" spc="385" dirty="0">
                <a:cs typeface="Calibri"/>
              </a:rPr>
              <a:t> </a:t>
            </a:r>
            <a:r>
              <a:rPr sz="2200" spc="10" dirty="0">
                <a:cs typeface="Calibri"/>
              </a:rPr>
              <a:t>most</a:t>
            </a:r>
            <a:r>
              <a:rPr sz="2200" spc="390" dirty="0">
                <a:cs typeface="Calibri"/>
              </a:rPr>
              <a:t> </a:t>
            </a:r>
            <a:r>
              <a:rPr sz="2200" spc="20" dirty="0">
                <a:cs typeface="Calibri"/>
              </a:rPr>
              <a:t>popular</a:t>
            </a:r>
            <a:r>
              <a:rPr sz="2200" spc="395" dirty="0">
                <a:cs typeface="Calibri"/>
              </a:rPr>
              <a:t> </a:t>
            </a:r>
            <a:r>
              <a:rPr sz="2200" spc="20" dirty="0">
                <a:cs typeface="Calibri"/>
              </a:rPr>
              <a:t>Search</a:t>
            </a:r>
            <a:r>
              <a:rPr sz="2200" spc="409" dirty="0">
                <a:cs typeface="Calibri"/>
              </a:rPr>
              <a:t> </a:t>
            </a:r>
            <a:r>
              <a:rPr sz="2200" spc="20" dirty="0">
                <a:cs typeface="Calibri"/>
              </a:rPr>
              <a:t>algorithm.It</a:t>
            </a:r>
            <a:r>
              <a:rPr sz="2200" spc="395" dirty="0">
                <a:cs typeface="Calibri"/>
              </a:rPr>
              <a:t> </a:t>
            </a:r>
            <a:r>
              <a:rPr sz="2200" spc="15" dirty="0">
                <a:cs typeface="Calibri"/>
              </a:rPr>
              <a:t>is</a:t>
            </a:r>
            <a:r>
              <a:rPr sz="2200" spc="375" dirty="0">
                <a:cs typeface="Calibri"/>
              </a:rPr>
              <a:t> </a:t>
            </a:r>
            <a:r>
              <a:rPr sz="2200" spc="15" dirty="0">
                <a:cs typeface="Calibri"/>
              </a:rPr>
              <a:t>efficient</a:t>
            </a:r>
            <a:r>
              <a:rPr sz="2200" spc="415" dirty="0">
                <a:cs typeface="Calibri"/>
              </a:rPr>
              <a:t> </a:t>
            </a:r>
            <a:r>
              <a:rPr sz="2200" spc="15" dirty="0">
                <a:cs typeface="Calibri"/>
              </a:rPr>
              <a:t>and</a:t>
            </a:r>
            <a:r>
              <a:rPr sz="2200" spc="400" dirty="0">
                <a:cs typeface="Calibri"/>
              </a:rPr>
              <a:t> </a:t>
            </a:r>
            <a:r>
              <a:rPr sz="2200" spc="20" dirty="0">
                <a:cs typeface="Calibri"/>
              </a:rPr>
              <a:t>also</a:t>
            </a:r>
            <a:r>
              <a:rPr lang="en-IN" sz="2200" spc="20" dirty="0">
                <a:cs typeface="Calibri"/>
              </a:rPr>
              <a:t> </a:t>
            </a:r>
            <a:r>
              <a:rPr sz="2200" spc="20" dirty="0">
                <a:cs typeface="Calibri"/>
              </a:rPr>
              <a:t>one </a:t>
            </a:r>
            <a:r>
              <a:rPr sz="2200" spc="15" dirty="0">
                <a:cs typeface="Calibri"/>
              </a:rPr>
              <a:t>of </a:t>
            </a:r>
            <a:r>
              <a:rPr sz="2200" spc="20" dirty="0">
                <a:cs typeface="Calibri"/>
              </a:rPr>
              <a:t>the </a:t>
            </a:r>
            <a:r>
              <a:rPr sz="2200" spc="15" dirty="0">
                <a:cs typeface="Calibri"/>
              </a:rPr>
              <a:t>most </a:t>
            </a:r>
            <a:r>
              <a:rPr sz="2200" spc="20" dirty="0">
                <a:cs typeface="Calibri"/>
              </a:rPr>
              <a:t>commonly used </a:t>
            </a:r>
            <a:r>
              <a:rPr sz="2200" spc="25" dirty="0">
                <a:cs typeface="Calibri"/>
              </a:rPr>
              <a:t>techniques </a:t>
            </a:r>
            <a:r>
              <a:rPr sz="2200" spc="20" dirty="0">
                <a:cs typeface="Calibri"/>
              </a:rPr>
              <a:t>that </a:t>
            </a:r>
            <a:r>
              <a:rPr sz="2200" spc="15" dirty="0">
                <a:cs typeface="Calibri"/>
              </a:rPr>
              <a:t>is </a:t>
            </a:r>
            <a:r>
              <a:rPr sz="2200" spc="20" dirty="0">
                <a:cs typeface="Calibri"/>
              </a:rPr>
              <a:t>used </a:t>
            </a:r>
            <a:r>
              <a:rPr sz="2200" spc="5" dirty="0">
                <a:cs typeface="Calibri"/>
              </a:rPr>
              <a:t>to </a:t>
            </a:r>
            <a:r>
              <a:rPr sz="2200" spc="15" dirty="0">
                <a:cs typeface="Calibri"/>
              </a:rPr>
              <a:t>solve</a:t>
            </a:r>
            <a:r>
              <a:rPr sz="2200" spc="434" dirty="0">
                <a:cs typeface="Calibri"/>
              </a:rPr>
              <a:t> </a:t>
            </a:r>
            <a:r>
              <a:rPr sz="2200" spc="25" dirty="0">
                <a:cs typeface="Calibri"/>
              </a:rPr>
              <a:t>problems</a:t>
            </a:r>
            <a:r>
              <a:rPr sz="2000" spc="25" dirty="0">
                <a:cs typeface="Calibri"/>
              </a:rPr>
              <a:t>.</a:t>
            </a:r>
            <a:endParaRPr sz="2000" dirty="0">
              <a:cs typeface="Calibri"/>
            </a:endParaRPr>
          </a:p>
          <a:p>
            <a:pPr>
              <a:lnSpc>
                <a:spcPct val="100000"/>
              </a:lnSpc>
            </a:pPr>
            <a:endParaRPr sz="2000" dirty="0">
              <a:cs typeface="Calibri"/>
            </a:endParaRPr>
          </a:p>
          <a:p>
            <a:pPr>
              <a:lnSpc>
                <a:spcPct val="100000"/>
              </a:lnSpc>
              <a:spcBef>
                <a:spcPts val="10"/>
              </a:spcBef>
            </a:pPr>
            <a:endParaRPr sz="1500" dirty="0">
              <a:cs typeface="Calibri"/>
            </a:endParaRPr>
          </a:p>
          <a:p>
            <a:pPr marL="37465">
              <a:lnSpc>
                <a:spcPts val="2155"/>
              </a:lnSpc>
            </a:pPr>
            <a:r>
              <a:rPr sz="2200" b="1" u="heavy" spc="-10" dirty="0">
                <a:uFill>
                  <a:solidFill>
                    <a:srgbClr val="000000"/>
                  </a:solidFill>
                </a:uFill>
                <a:cs typeface="Calibri"/>
              </a:rPr>
              <a:t>RULES FOR BINARY SEARC</a:t>
            </a:r>
            <a:r>
              <a:rPr lang="en-US" sz="2200" b="1" u="heavy" spc="-10" dirty="0">
                <a:uFill>
                  <a:solidFill>
                    <a:srgbClr val="000000"/>
                  </a:solidFill>
                </a:uFill>
                <a:cs typeface="Calibri"/>
              </a:rPr>
              <a:t>H</a:t>
            </a:r>
            <a:r>
              <a:rPr sz="2200" b="1" u="heavy" dirty="0">
                <a:uFill>
                  <a:solidFill>
                    <a:srgbClr val="000000"/>
                  </a:solidFill>
                </a:uFill>
                <a:cs typeface="Calibri"/>
              </a:rPr>
              <a:t>:</a:t>
            </a:r>
            <a:endParaRPr sz="2200" dirty="0">
              <a:cs typeface="Calibri"/>
            </a:endParaRPr>
          </a:p>
          <a:p>
            <a:pPr marL="231140" indent="-194310">
              <a:lnSpc>
                <a:spcPts val="2395"/>
              </a:lnSpc>
              <a:buSzPct val="95000"/>
              <a:buAutoNum type="arabicPeriod"/>
              <a:tabLst>
                <a:tab pos="231775" algn="l"/>
              </a:tabLst>
            </a:pPr>
            <a:r>
              <a:rPr sz="2200" dirty="0">
                <a:cs typeface="Calibri"/>
              </a:rPr>
              <a:t>Find the middle </a:t>
            </a:r>
            <a:r>
              <a:rPr sz="2200" spc="-5" dirty="0">
                <a:cs typeface="Calibri"/>
              </a:rPr>
              <a:t>element of </a:t>
            </a:r>
            <a:r>
              <a:rPr sz="2200" spc="-15" dirty="0">
                <a:cs typeface="Calibri"/>
              </a:rPr>
              <a:t>array( </a:t>
            </a:r>
            <a:r>
              <a:rPr sz="2200" dirty="0">
                <a:cs typeface="Calibri"/>
              </a:rPr>
              <a:t>A[MID]</a:t>
            </a:r>
            <a:r>
              <a:rPr sz="2200" spc="-10" dirty="0">
                <a:cs typeface="Calibri"/>
              </a:rPr>
              <a:t> </a:t>
            </a:r>
            <a:r>
              <a:rPr sz="2200" spc="-5" dirty="0">
                <a:cs typeface="Calibri"/>
              </a:rPr>
              <a:t>).</a:t>
            </a:r>
            <a:endParaRPr sz="2200" dirty="0">
              <a:cs typeface="Calibri"/>
            </a:endParaRPr>
          </a:p>
          <a:p>
            <a:pPr marL="37465" marR="292735">
              <a:lnSpc>
                <a:spcPct val="100000"/>
              </a:lnSpc>
              <a:buSzPct val="95000"/>
              <a:buAutoNum type="arabicPeriod"/>
              <a:tabLst>
                <a:tab pos="231775" algn="l"/>
              </a:tabLst>
            </a:pPr>
            <a:r>
              <a:rPr sz="2200" spc="-10" dirty="0">
                <a:cs typeface="Calibri"/>
              </a:rPr>
              <a:t>Compare </a:t>
            </a:r>
            <a:r>
              <a:rPr sz="2200" dirty="0">
                <a:cs typeface="Calibri"/>
              </a:rPr>
              <a:t>the middle </a:t>
            </a:r>
            <a:r>
              <a:rPr sz="2200" spc="-5" dirty="0">
                <a:cs typeface="Calibri"/>
              </a:rPr>
              <a:t>element with </a:t>
            </a:r>
            <a:r>
              <a:rPr sz="2200" dirty="0">
                <a:cs typeface="Calibri"/>
              </a:rPr>
              <a:t>the </a:t>
            </a:r>
            <a:r>
              <a:rPr sz="2200" spc="-10" dirty="0">
                <a:cs typeface="Calibri"/>
              </a:rPr>
              <a:t>data to </a:t>
            </a:r>
            <a:r>
              <a:rPr sz="2200" spc="-5" dirty="0">
                <a:cs typeface="Calibri"/>
              </a:rPr>
              <a:t>be searched </a:t>
            </a:r>
            <a:r>
              <a:rPr sz="2200" dirty="0">
                <a:cs typeface="Calibri"/>
              </a:rPr>
              <a:t>, then </a:t>
            </a:r>
            <a:r>
              <a:rPr sz="2200" spc="-5" dirty="0">
                <a:cs typeface="Calibri"/>
              </a:rPr>
              <a:t>there </a:t>
            </a:r>
            <a:r>
              <a:rPr sz="2200" spc="-10" dirty="0">
                <a:cs typeface="Calibri"/>
              </a:rPr>
              <a:t>are  </a:t>
            </a:r>
            <a:r>
              <a:rPr sz="2200" spc="-5" dirty="0">
                <a:cs typeface="Calibri"/>
              </a:rPr>
              <a:t>three cases:-</a:t>
            </a:r>
            <a:endParaRPr sz="2200" dirty="0">
              <a:cs typeface="Calibri"/>
            </a:endParaRPr>
          </a:p>
          <a:p>
            <a:pPr marL="37465">
              <a:lnSpc>
                <a:spcPct val="100000"/>
              </a:lnSpc>
            </a:pPr>
            <a:r>
              <a:rPr sz="2200" dirty="0">
                <a:cs typeface="Calibri"/>
              </a:rPr>
              <a:t>( a </a:t>
            </a:r>
            <a:r>
              <a:rPr sz="2200" spc="-5" dirty="0">
                <a:cs typeface="Calibri"/>
              </a:rPr>
              <a:t>) If </a:t>
            </a:r>
            <a:r>
              <a:rPr sz="2200" dirty="0">
                <a:cs typeface="Calibri"/>
              </a:rPr>
              <a:t>middle </a:t>
            </a:r>
            <a:r>
              <a:rPr sz="2200" spc="-5" dirty="0">
                <a:cs typeface="Calibri"/>
              </a:rPr>
              <a:t>element </a:t>
            </a:r>
            <a:r>
              <a:rPr sz="2200" dirty="0">
                <a:cs typeface="Calibri"/>
              </a:rPr>
              <a:t>is a </a:t>
            </a:r>
            <a:r>
              <a:rPr sz="2200" spc="-10" dirty="0">
                <a:cs typeface="Calibri"/>
              </a:rPr>
              <a:t>desired </a:t>
            </a:r>
            <a:r>
              <a:rPr sz="2200" spc="-5" dirty="0">
                <a:cs typeface="Calibri"/>
              </a:rPr>
              <a:t>element </a:t>
            </a:r>
            <a:r>
              <a:rPr sz="2200" dirty="0">
                <a:cs typeface="Calibri"/>
              </a:rPr>
              <a:t>then </a:t>
            </a:r>
            <a:r>
              <a:rPr sz="2200" spc="-10" dirty="0">
                <a:cs typeface="Calibri"/>
              </a:rPr>
              <a:t>search </a:t>
            </a:r>
            <a:r>
              <a:rPr sz="2200" dirty="0">
                <a:cs typeface="Calibri"/>
              </a:rPr>
              <a:t>is</a:t>
            </a:r>
            <a:r>
              <a:rPr sz="2200" spc="75" dirty="0">
                <a:cs typeface="Calibri"/>
              </a:rPr>
              <a:t> </a:t>
            </a:r>
            <a:r>
              <a:rPr sz="2200" spc="-5" dirty="0">
                <a:cs typeface="Calibri"/>
              </a:rPr>
              <a:t>successful.</a:t>
            </a:r>
            <a:endParaRPr sz="2200" dirty="0">
              <a:cs typeface="Calibri"/>
            </a:endParaRPr>
          </a:p>
          <a:p>
            <a:pPr marL="37465">
              <a:lnSpc>
                <a:spcPct val="100000"/>
              </a:lnSpc>
            </a:pPr>
            <a:r>
              <a:rPr sz="2200" dirty="0">
                <a:cs typeface="Calibri"/>
              </a:rPr>
              <a:t>( b </a:t>
            </a:r>
            <a:r>
              <a:rPr sz="2200" spc="-5" dirty="0">
                <a:cs typeface="Calibri"/>
              </a:rPr>
              <a:t>) </a:t>
            </a:r>
            <a:r>
              <a:rPr sz="2200" dirty="0">
                <a:cs typeface="Calibri"/>
              </a:rPr>
              <a:t>If middle </a:t>
            </a:r>
            <a:r>
              <a:rPr sz="2200" spc="-5" dirty="0">
                <a:cs typeface="Calibri"/>
              </a:rPr>
              <a:t>element </a:t>
            </a:r>
            <a:r>
              <a:rPr sz="2200" dirty="0">
                <a:cs typeface="Calibri"/>
              </a:rPr>
              <a:t>is </a:t>
            </a:r>
            <a:r>
              <a:rPr sz="2200" spc="-5" dirty="0">
                <a:cs typeface="Calibri"/>
              </a:rPr>
              <a:t>less </a:t>
            </a:r>
            <a:r>
              <a:rPr sz="2200" dirty="0">
                <a:cs typeface="Calibri"/>
              </a:rPr>
              <a:t>than </a:t>
            </a:r>
            <a:r>
              <a:rPr sz="2200" spc="-10" dirty="0">
                <a:cs typeface="Calibri"/>
              </a:rPr>
              <a:t>desired </a:t>
            </a:r>
            <a:r>
              <a:rPr sz="2200" spc="-5" dirty="0">
                <a:cs typeface="Calibri"/>
              </a:rPr>
              <a:t>element </a:t>
            </a:r>
            <a:r>
              <a:rPr sz="2200" dirty="0">
                <a:cs typeface="Calibri"/>
              </a:rPr>
              <a:t>then </a:t>
            </a:r>
            <a:r>
              <a:rPr sz="2200" spc="-10" dirty="0">
                <a:cs typeface="Calibri"/>
              </a:rPr>
              <a:t>search </a:t>
            </a:r>
            <a:r>
              <a:rPr sz="2200" spc="-5" dirty="0">
                <a:cs typeface="Calibri"/>
              </a:rPr>
              <a:t>only </a:t>
            </a:r>
            <a:r>
              <a:rPr sz="2200" dirty="0">
                <a:cs typeface="Calibri"/>
              </a:rPr>
              <a:t>the</a:t>
            </a:r>
            <a:endParaRPr lang="en-IN" sz="2200" dirty="0">
              <a:cs typeface="Calibri"/>
            </a:endParaRPr>
          </a:p>
          <a:p>
            <a:pPr marL="37465">
              <a:lnSpc>
                <a:spcPct val="100000"/>
              </a:lnSpc>
            </a:pPr>
            <a:r>
              <a:rPr lang="en-IN" sz="2200" spc="95" dirty="0">
                <a:cs typeface="Calibri"/>
              </a:rPr>
              <a:t>       </a:t>
            </a:r>
            <a:r>
              <a:rPr sz="2200" spc="95" dirty="0">
                <a:cs typeface="Calibri"/>
              </a:rPr>
              <a:t> </a:t>
            </a:r>
            <a:r>
              <a:rPr sz="2200" spc="-20" dirty="0">
                <a:cs typeface="Calibri"/>
              </a:rPr>
              <a:t>first</a:t>
            </a:r>
            <a:r>
              <a:rPr lang="en-IN" sz="2200" spc="-20" dirty="0">
                <a:cs typeface="Calibri"/>
              </a:rPr>
              <a:t> </a:t>
            </a:r>
            <a:r>
              <a:rPr sz="2200" spc="-5" dirty="0">
                <a:cs typeface="Calibri"/>
              </a:rPr>
              <a:t>half of </a:t>
            </a:r>
            <a:r>
              <a:rPr sz="2200" dirty="0">
                <a:cs typeface="Calibri"/>
              </a:rPr>
              <a:t>the</a:t>
            </a:r>
            <a:r>
              <a:rPr sz="2200" spc="-20" dirty="0">
                <a:cs typeface="Calibri"/>
              </a:rPr>
              <a:t> </a:t>
            </a:r>
            <a:r>
              <a:rPr sz="2200" spc="-35" dirty="0">
                <a:cs typeface="Calibri"/>
              </a:rPr>
              <a:t>array.</a:t>
            </a:r>
            <a:endParaRPr sz="2200" dirty="0">
              <a:cs typeface="Calibri"/>
            </a:endParaRPr>
          </a:p>
          <a:p>
            <a:pPr marL="37465" marR="460375">
              <a:lnSpc>
                <a:spcPct val="100000"/>
              </a:lnSpc>
            </a:pPr>
            <a:r>
              <a:rPr sz="2200" dirty="0">
                <a:cs typeface="Calibri"/>
              </a:rPr>
              <a:t>( c </a:t>
            </a:r>
            <a:r>
              <a:rPr sz="2200" spc="-5" dirty="0">
                <a:cs typeface="Calibri"/>
              </a:rPr>
              <a:t>) </a:t>
            </a:r>
            <a:r>
              <a:rPr sz="2200" dirty="0">
                <a:cs typeface="Calibri"/>
              </a:rPr>
              <a:t>If middle </a:t>
            </a:r>
            <a:r>
              <a:rPr sz="2200" spc="-5" dirty="0">
                <a:cs typeface="Calibri"/>
              </a:rPr>
              <a:t>element </a:t>
            </a:r>
            <a:r>
              <a:rPr sz="2200" dirty="0">
                <a:cs typeface="Calibri"/>
              </a:rPr>
              <a:t>is </a:t>
            </a:r>
            <a:r>
              <a:rPr sz="2200" spc="-10" dirty="0">
                <a:cs typeface="Calibri"/>
              </a:rPr>
              <a:t>greater </a:t>
            </a:r>
            <a:r>
              <a:rPr sz="2200" dirty="0">
                <a:cs typeface="Calibri"/>
              </a:rPr>
              <a:t>than </a:t>
            </a:r>
            <a:r>
              <a:rPr sz="2200" spc="-10" dirty="0">
                <a:cs typeface="Calibri"/>
              </a:rPr>
              <a:t>desired </a:t>
            </a:r>
            <a:r>
              <a:rPr sz="2200" spc="-5" dirty="0">
                <a:cs typeface="Calibri"/>
              </a:rPr>
              <a:t>element </a:t>
            </a:r>
            <a:r>
              <a:rPr sz="2200" dirty="0">
                <a:cs typeface="Calibri"/>
              </a:rPr>
              <a:t>then </a:t>
            </a:r>
            <a:r>
              <a:rPr sz="2200" spc="-10" dirty="0">
                <a:cs typeface="Calibri"/>
              </a:rPr>
              <a:t>search</a:t>
            </a:r>
            <a:endParaRPr lang="en-IN" sz="2200" spc="-10" dirty="0">
              <a:cs typeface="Calibri"/>
            </a:endParaRPr>
          </a:p>
          <a:p>
            <a:pPr marL="37465" marR="460375">
              <a:lnSpc>
                <a:spcPct val="100000"/>
              </a:lnSpc>
            </a:pPr>
            <a:r>
              <a:rPr lang="en-IN" sz="2200" spc="-10" dirty="0">
                <a:cs typeface="Calibri"/>
              </a:rPr>
              <a:t>       </a:t>
            </a:r>
            <a:r>
              <a:rPr sz="2200" spc="-10" dirty="0">
                <a:cs typeface="Calibri"/>
              </a:rPr>
              <a:t> </a:t>
            </a:r>
            <a:r>
              <a:rPr sz="2200" dirty="0">
                <a:cs typeface="Calibri"/>
              </a:rPr>
              <a:t>only the  </a:t>
            </a:r>
            <a:r>
              <a:rPr sz="2200" spc="-5" dirty="0">
                <a:cs typeface="Calibri"/>
              </a:rPr>
              <a:t>second half of </a:t>
            </a:r>
            <a:r>
              <a:rPr sz="2200" dirty="0">
                <a:cs typeface="Calibri"/>
              </a:rPr>
              <a:t>the</a:t>
            </a:r>
            <a:r>
              <a:rPr sz="2200" spc="-15" dirty="0">
                <a:cs typeface="Calibri"/>
              </a:rPr>
              <a:t> </a:t>
            </a:r>
            <a:r>
              <a:rPr sz="2200" spc="-35" dirty="0">
                <a:cs typeface="Calibri"/>
              </a:rPr>
              <a:t>array.</a:t>
            </a:r>
            <a:endParaRPr sz="2200" dirty="0">
              <a:cs typeface="Calibri"/>
            </a:endParaRPr>
          </a:p>
        </p:txBody>
      </p:sp>
      <p:sp>
        <p:nvSpPr>
          <p:cNvPr id="4" name="Title 1"/>
          <p:cNvSpPr txBox="1">
            <a:spLocks/>
          </p:cNvSpPr>
          <p:nvPr/>
        </p:nvSpPr>
        <p:spPr>
          <a:xfrm>
            <a:off x="1371600" y="2103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21037"/>
            <a:ext cx="1447800" cy="817163"/>
          </a:xfrm>
          <a:prstGeom prst="rect">
            <a:avLst/>
          </a:prstGeom>
          <a:noFill/>
        </p:spPr>
      </p:pic>
      <p:sp>
        <p:nvSpPr>
          <p:cNvPr id="7" name="Slide Number Placeholder 6"/>
          <p:cNvSpPr>
            <a:spLocks noGrp="1"/>
          </p:cNvSpPr>
          <p:nvPr>
            <p:ph type="sldNum" sz="quarter" idx="12"/>
          </p:nvPr>
        </p:nvSpPr>
        <p:spPr/>
        <p:txBody>
          <a:bodyPr/>
          <a:lstStyle/>
          <a:p>
            <a:fld id="{B6F15528-21DE-4FAA-801E-634DDDAF4B2B}" type="slidenum">
              <a:rPr lang="en-US" smtClean="0"/>
              <a:pPr/>
              <a:t>30</a:t>
            </a:fld>
            <a:endParaRPr lang="en-US"/>
          </a:p>
        </p:txBody>
      </p:sp>
      <p:sp>
        <p:nvSpPr>
          <p:cNvPr id="8" name="Footer Placeholder 7"/>
          <p:cNvSpPr>
            <a:spLocks noGrp="1"/>
          </p:cNvSpPr>
          <p:nvPr>
            <p:ph type="ftr" sz="quarter" idx="11"/>
          </p:nvPr>
        </p:nvSpPr>
        <p:spPr>
          <a:xfrm>
            <a:off x="3124200" y="6356350"/>
            <a:ext cx="4572000" cy="365125"/>
          </a:xfrm>
        </p:spPr>
        <p:txBody>
          <a:bodyPr/>
          <a:lstStyle/>
          <a:p>
            <a:r>
              <a:rPr lang="en-IN" smtClean="0"/>
              <a:t>Sachin Singh   DAA        Unit III</a:t>
            </a:r>
            <a:endParaRPr lang="en-US" dirty="0"/>
          </a:p>
        </p:txBody>
      </p:sp>
      <p:sp>
        <p:nvSpPr>
          <p:cNvPr id="9" name="Date Placeholder 8"/>
          <p:cNvSpPr>
            <a:spLocks noGrp="1"/>
          </p:cNvSpPr>
          <p:nvPr>
            <p:ph type="dt" sz="half" idx="10"/>
          </p:nvPr>
        </p:nvSpPr>
        <p:spPr/>
        <p:txBody>
          <a:bodyPr/>
          <a:lstStyle/>
          <a:p>
            <a:fld id="{59D18170-35BF-435F-9846-8239BC3130BB}" type="datetime1">
              <a:rPr lang="en-US" smtClean="0"/>
              <a:t>6/20/2022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762000"/>
            <a:ext cx="8229600" cy="5051383"/>
          </a:xfrm>
          <a:prstGeom prst="rect">
            <a:avLst/>
          </a:prstGeom>
        </p:spPr>
        <p:txBody>
          <a:bodyPr vert="horz" wrap="square" lIns="0" tIns="163830" rIns="0" bIns="0" rtlCol="0">
            <a:spAutoFit/>
          </a:bodyPr>
          <a:lstStyle/>
          <a:p>
            <a:pPr marL="720725">
              <a:lnSpc>
                <a:spcPct val="100000"/>
              </a:lnSpc>
              <a:spcBef>
                <a:spcPts val="1290"/>
              </a:spcBef>
            </a:pPr>
            <a:r>
              <a:rPr sz="2200" b="1" spc="-10" dirty="0">
                <a:cs typeface="Calibri"/>
              </a:rPr>
              <a:t>ALGORITHM </a:t>
            </a:r>
            <a:r>
              <a:rPr sz="2200" b="1" spc="-5" dirty="0">
                <a:cs typeface="Calibri"/>
              </a:rPr>
              <a:t>OF </a:t>
            </a:r>
            <a:r>
              <a:rPr sz="2200" b="1" spc="-10" dirty="0">
                <a:cs typeface="Calibri"/>
              </a:rPr>
              <a:t>BINARY</a:t>
            </a:r>
            <a:r>
              <a:rPr sz="2200" b="1" spc="10" dirty="0">
                <a:cs typeface="Calibri"/>
              </a:rPr>
              <a:t> </a:t>
            </a:r>
            <a:r>
              <a:rPr sz="2200" b="1" spc="-10" dirty="0">
                <a:cs typeface="Calibri"/>
              </a:rPr>
              <a:t>SEARCHING</a:t>
            </a:r>
            <a:endParaRPr sz="2200" dirty="0">
              <a:cs typeface="Calibri"/>
            </a:endParaRPr>
          </a:p>
          <a:p>
            <a:pPr marL="1069340" indent="-343535">
              <a:lnSpc>
                <a:spcPct val="100000"/>
              </a:lnSpc>
              <a:spcBef>
                <a:spcPts val="1330"/>
              </a:spcBef>
              <a:tabLst>
                <a:tab pos="1069340" algn="l"/>
                <a:tab pos="1069975" algn="l"/>
              </a:tabLst>
            </a:pPr>
            <a:r>
              <a:rPr lang="en-US" sz="2200" spc="-5" dirty="0" err="1">
                <a:cs typeface="Calibri"/>
              </a:rPr>
              <a:t>binarySearch</a:t>
            </a:r>
            <a:r>
              <a:rPr lang="en-US" sz="2200" spc="-5" dirty="0">
                <a:cs typeface="Calibri"/>
              </a:rPr>
              <a:t>(</a:t>
            </a:r>
            <a:r>
              <a:rPr lang="en-US" sz="2200" spc="-5" dirty="0" err="1">
                <a:cs typeface="Calibri"/>
              </a:rPr>
              <a:t>arr</a:t>
            </a:r>
            <a:r>
              <a:rPr lang="en-US" sz="2200" spc="-5" dirty="0">
                <a:cs typeface="Calibri"/>
              </a:rPr>
              <a:t>, size)</a:t>
            </a:r>
          </a:p>
          <a:p>
            <a:pPr marL="1069340" indent="-343535">
              <a:lnSpc>
                <a:spcPct val="100000"/>
              </a:lnSpc>
              <a:spcBef>
                <a:spcPts val="1330"/>
              </a:spcBef>
              <a:tabLst>
                <a:tab pos="1069340" algn="l"/>
                <a:tab pos="1069975" algn="l"/>
              </a:tabLst>
            </a:pPr>
            <a:r>
              <a:rPr lang="en-US" sz="2200" spc="-5" dirty="0">
                <a:cs typeface="Calibri"/>
              </a:rPr>
              <a:t>		   loop until beg is not equal to end</a:t>
            </a:r>
          </a:p>
          <a:p>
            <a:pPr marL="1069340" indent="-343535">
              <a:lnSpc>
                <a:spcPct val="100000"/>
              </a:lnSpc>
              <a:spcBef>
                <a:spcPts val="1330"/>
              </a:spcBef>
              <a:tabLst>
                <a:tab pos="1069340" algn="l"/>
                <a:tab pos="1069975" algn="l"/>
              </a:tabLst>
            </a:pPr>
            <a:r>
              <a:rPr lang="en-US" sz="2200" spc="-5" dirty="0">
                <a:cs typeface="Calibri"/>
              </a:rPr>
              <a:t>    </a:t>
            </a:r>
            <a:r>
              <a:rPr lang="en-US" sz="2200" spc="-5" dirty="0" err="1">
                <a:cs typeface="Calibri"/>
              </a:rPr>
              <a:t>midIndex</a:t>
            </a:r>
            <a:r>
              <a:rPr lang="en-US" sz="2200" spc="-5" dirty="0">
                <a:cs typeface="Calibri"/>
              </a:rPr>
              <a:t> = (beg + end)/2</a:t>
            </a:r>
          </a:p>
          <a:p>
            <a:pPr marL="1069340" indent="-343535">
              <a:lnSpc>
                <a:spcPct val="100000"/>
              </a:lnSpc>
              <a:spcBef>
                <a:spcPts val="1330"/>
              </a:spcBef>
              <a:tabLst>
                <a:tab pos="1069340" algn="l"/>
                <a:tab pos="1069975" algn="l"/>
              </a:tabLst>
            </a:pPr>
            <a:r>
              <a:rPr lang="en-US" sz="2200" spc="-5" dirty="0">
                <a:cs typeface="Calibri"/>
              </a:rPr>
              <a:t>    if (item == </a:t>
            </a:r>
            <a:r>
              <a:rPr lang="en-US" sz="2200" spc="-5" dirty="0" err="1">
                <a:cs typeface="Calibri"/>
              </a:rPr>
              <a:t>arr</a:t>
            </a:r>
            <a:r>
              <a:rPr lang="en-US" sz="2200" spc="-5" dirty="0">
                <a:cs typeface="Calibri"/>
              </a:rPr>
              <a:t>[</a:t>
            </a:r>
            <a:r>
              <a:rPr lang="en-US" sz="2200" spc="-5" dirty="0" err="1">
                <a:cs typeface="Calibri"/>
              </a:rPr>
              <a:t>midIndex</a:t>
            </a:r>
            <a:r>
              <a:rPr lang="en-US" sz="2200" spc="-5" dirty="0">
                <a:cs typeface="Calibri"/>
              </a:rPr>
              <a:t>] )</a:t>
            </a:r>
          </a:p>
          <a:p>
            <a:pPr marL="1069340" indent="-343535">
              <a:lnSpc>
                <a:spcPct val="100000"/>
              </a:lnSpc>
              <a:spcBef>
                <a:spcPts val="1330"/>
              </a:spcBef>
              <a:tabLst>
                <a:tab pos="1069340" algn="l"/>
                <a:tab pos="1069975" algn="l"/>
              </a:tabLst>
            </a:pPr>
            <a:r>
              <a:rPr lang="en-US" sz="2200" spc="-5" dirty="0">
                <a:cs typeface="Calibri"/>
              </a:rPr>
              <a:t>        return </a:t>
            </a:r>
            <a:r>
              <a:rPr lang="en-US" sz="2200" spc="-5" dirty="0" err="1">
                <a:cs typeface="Calibri"/>
              </a:rPr>
              <a:t>midIndex</a:t>
            </a:r>
            <a:endParaRPr lang="en-US" sz="2200" spc="-5" dirty="0">
              <a:cs typeface="Calibri"/>
            </a:endParaRPr>
          </a:p>
          <a:p>
            <a:pPr marL="1069340" indent="-343535">
              <a:lnSpc>
                <a:spcPct val="100000"/>
              </a:lnSpc>
              <a:spcBef>
                <a:spcPts val="1330"/>
              </a:spcBef>
              <a:tabLst>
                <a:tab pos="1069340" algn="l"/>
                <a:tab pos="1069975" algn="l"/>
              </a:tabLst>
            </a:pPr>
            <a:r>
              <a:rPr lang="en-US" sz="2200" spc="-5" dirty="0">
                <a:cs typeface="Calibri"/>
              </a:rPr>
              <a:t>    else if (item &gt; </a:t>
            </a:r>
            <a:r>
              <a:rPr lang="en-US" sz="2200" spc="-5" dirty="0" err="1">
                <a:cs typeface="Calibri"/>
              </a:rPr>
              <a:t>arr</a:t>
            </a:r>
            <a:r>
              <a:rPr lang="en-US" sz="2200" spc="-5" dirty="0">
                <a:cs typeface="Calibri"/>
              </a:rPr>
              <a:t>[</a:t>
            </a:r>
            <a:r>
              <a:rPr lang="en-US" sz="2200" spc="-5" dirty="0" err="1">
                <a:cs typeface="Calibri"/>
              </a:rPr>
              <a:t>midIndex</a:t>
            </a:r>
            <a:r>
              <a:rPr lang="en-US" sz="2200" spc="-5" dirty="0">
                <a:cs typeface="Calibri"/>
              </a:rPr>
              <a:t>] ) </a:t>
            </a:r>
          </a:p>
          <a:p>
            <a:pPr marL="1069340" indent="-343535">
              <a:lnSpc>
                <a:spcPct val="100000"/>
              </a:lnSpc>
              <a:spcBef>
                <a:spcPts val="1330"/>
              </a:spcBef>
              <a:tabLst>
                <a:tab pos="1069340" algn="l"/>
                <a:tab pos="1069975" algn="l"/>
              </a:tabLst>
            </a:pPr>
            <a:r>
              <a:rPr lang="en-US" sz="2200" spc="-5" dirty="0">
                <a:cs typeface="Calibri"/>
              </a:rPr>
              <a:t>        beg = </a:t>
            </a:r>
            <a:r>
              <a:rPr lang="en-US" sz="2200" spc="-5" dirty="0" err="1">
                <a:cs typeface="Calibri"/>
              </a:rPr>
              <a:t>midIndex</a:t>
            </a:r>
            <a:r>
              <a:rPr lang="en-US" sz="2200" spc="-5" dirty="0">
                <a:cs typeface="Calibri"/>
              </a:rPr>
              <a:t> + 1</a:t>
            </a:r>
          </a:p>
          <a:p>
            <a:pPr marL="1069340" indent="-343535">
              <a:lnSpc>
                <a:spcPct val="100000"/>
              </a:lnSpc>
              <a:spcBef>
                <a:spcPts val="1330"/>
              </a:spcBef>
              <a:tabLst>
                <a:tab pos="1069340" algn="l"/>
                <a:tab pos="1069975" algn="l"/>
              </a:tabLst>
            </a:pPr>
            <a:r>
              <a:rPr lang="en-US" sz="2200" spc="-5" dirty="0">
                <a:cs typeface="Calibri"/>
              </a:rPr>
              <a:t>    else                       </a:t>
            </a:r>
          </a:p>
          <a:p>
            <a:pPr marL="1069340" indent="-343535">
              <a:lnSpc>
                <a:spcPct val="100000"/>
              </a:lnSpc>
              <a:spcBef>
                <a:spcPts val="1330"/>
              </a:spcBef>
              <a:tabLst>
                <a:tab pos="1069340" algn="l"/>
                <a:tab pos="1069975" algn="l"/>
              </a:tabLst>
            </a:pPr>
            <a:r>
              <a:rPr lang="en-US" sz="2200" spc="-5" dirty="0">
                <a:cs typeface="Calibri"/>
              </a:rPr>
              <a:t>        end = </a:t>
            </a:r>
            <a:r>
              <a:rPr lang="en-US" sz="2200" spc="-5" dirty="0" err="1">
                <a:cs typeface="Calibri"/>
              </a:rPr>
              <a:t>midIndex</a:t>
            </a:r>
            <a:r>
              <a:rPr lang="en-US" sz="2200" spc="-5" dirty="0">
                <a:cs typeface="Calibri"/>
              </a:rPr>
              <a:t> - 1</a:t>
            </a:r>
            <a:endParaRPr sz="2200" dirty="0">
              <a:cs typeface="Calibri"/>
            </a:endParaRPr>
          </a:p>
        </p:txBody>
      </p:sp>
      <p:sp>
        <p:nvSpPr>
          <p:cNvPr id="3"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4"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
        <p:nvSpPr>
          <p:cNvPr id="6" name="Footer Placeholder 5"/>
          <p:cNvSpPr>
            <a:spLocks noGrp="1"/>
          </p:cNvSpPr>
          <p:nvPr>
            <p:ph type="ftr" sz="quarter" idx="11"/>
          </p:nvPr>
        </p:nvSpPr>
        <p:spPr>
          <a:xfrm>
            <a:off x="3124200" y="6356350"/>
            <a:ext cx="4876800" cy="365125"/>
          </a:xfrm>
        </p:spPr>
        <p:txBody>
          <a:bodyPr/>
          <a:lstStyle/>
          <a:p>
            <a:r>
              <a:rPr lang="en-IN" smtClean="0"/>
              <a:t>Sachin Singh   DAA        Unit III</a:t>
            </a:r>
            <a:endParaRPr lang="en-US"/>
          </a:p>
        </p:txBody>
      </p:sp>
      <p:sp>
        <p:nvSpPr>
          <p:cNvPr id="7" name="Date Placeholder 6"/>
          <p:cNvSpPr>
            <a:spLocks noGrp="1"/>
          </p:cNvSpPr>
          <p:nvPr>
            <p:ph type="dt" sz="half" idx="10"/>
          </p:nvPr>
        </p:nvSpPr>
        <p:spPr/>
        <p:txBody>
          <a:bodyPr/>
          <a:lstStyle/>
          <a:p>
            <a:fld id="{CB001D4B-179A-429A-BA46-4D63A0D02B5A}" type="datetime1">
              <a:rPr lang="en-US" smtClean="0"/>
              <a:t>6/20/2022</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800" y="914400"/>
            <a:ext cx="7772400" cy="351378"/>
          </a:xfrm>
          <a:prstGeom prst="rect">
            <a:avLst/>
          </a:prstGeom>
        </p:spPr>
        <p:txBody>
          <a:bodyPr vert="horz" wrap="square" lIns="0" tIns="12700" rIns="0" bIns="0" rtlCol="0">
            <a:spAutoFit/>
          </a:bodyPr>
          <a:lstStyle/>
          <a:p>
            <a:pPr marL="12700">
              <a:lnSpc>
                <a:spcPct val="100000"/>
              </a:lnSpc>
              <a:spcBef>
                <a:spcPts val="100"/>
              </a:spcBef>
            </a:pPr>
            <a:r>
              <a:rPr sz="2200" b="1" spc="-5" dirty="0">
                <a:latin typeface="Calibri"/>
                <a:cs typeface="Calibri"/>
              </a:rPr>
              <a:t>Search element </a:t>
            </a:r>
            <a:r>
              <a:rPr sz="2200" b="1" dirty="0">
                <a:latin typeface="Calibri"/>
                <a:cs typeface="Calibri"/>
              </a:rPr>
              <a:t>40 in the </a:t>
            </a:r>
            <a:r>
              <a:rPr sz="2200" b="1" spc="-5" dirty="0">
                <a:latin typeface="Calibri"/>
                <a:cs typeface="Calibri"/>
              </a:rPr>
              <a:t>following </a:t>
            </a:r>
            <a:r>
              <a:rPr sz="2200" b="1" spc="-20" dirty="0">
                <a:latin typeface="Calibri"/>
                <a:cs typeface="Calibri"/>
              </a:rPr>
              <a:t>array</a:t>
            </a:r>
            <a:r>
              <a:rPr sz="2200" b="1" spc="305" dirty="0">
                <a:latin typeface="Calibri"/>
                <a:cs typeface="Calibri"/>
              </a:rPr>
              <a:t> </a:t>
            </a:r>
            <a:r>
              <a:rPr sz="2200" b="1" spc="-5" dirty="0">
                <a:latin typeface="Calibri"/>
                <a:cs typeface="Calibri"/>
              </a:rPr>
              <a:t>elements:-</a:t>
            </a:r>
            <a:endParaRPr sz="2200" dirty="0">
              <a:latin typeface="Calibri"/>
              <a:cs typeface="Calibri"/>
            </a:endParaRPr>
          </a:p>
        </p:txBody>
      </p:sp>
      <p:graphicFrame>
        <p:nvGraphicFramePr>
          <p:cNvPr id="3" name="object 3"/>
          <p:cNvGraphicFramePr>
            <a:graphicFrameLocks noGrp="1"/>
          </p:cNvGraphicFramePr>
          <p:nvPr/>
        </p:nvGraphicFramePr>
        <p:xfrm>
          <a:off x="1638300" y="1625016"/>
          <a:ext cx="4343399" cy="609600"/>
        </p:xfrm>
        <a:graphic>
          <a:graphicData uri="http://schemas.openxmlformats.org/drawingml/2006/table">
            <a:tbl>
              <a:tblPr firstRow="1" bandRow="1">
                <a:tableStyleId>{2D5ABB26-0587-4C30-8999-92F81FD0307C}</a:tableStyleId>
              </a:tblPr>
              <a:tblGrid>
                <a:gridCol w="868680">
                  <a:extLst>
                    <a:ext uri="{9D8B030D-6E8A-4147-A177-3AD203B41FA5}">
                      <a16:colId xmlns:a16="http://schemas.microsoft.com/office/drawing/2014/main" xmlns="" val="20000"/>
                    </a:ext>
                  </a:extLst>
                </a:gridCol>
                <a:gridCol w="868680">
                  <a:extLst>
                    <a:ext uri="{9D8B030D-6E8A-4147-A177-3AD203B41FA5}">
                      <a16:colId xmlns:a16="http://schemas.microsoft.com/office/drawing/2014/main" xmlns="" val="20001"/>
                    </a:ext>
                  </a:extLst>
                </a:gridCol>
                <a:gridCol w="868680">
                  <a:extLst>
                    <a:ext uri="{9D8B030D-6E8A-4147-A177-3AD203B41FA5}">
                      <a16:colId xmlns:a16="http://schemas.microsoft.com/office/drawing/2014/main" xmlns="" val="20002"/>
                    </a:ext>
                  </a:extLst>
                </a:gridCol>
                <a:gridCol w="868680">
                  <a:extLst>
                    <a:ext uri="{9D8B030D-6E8A-4147-A177-3AD203B41FA5}">
                      <a16:colId xmlns:a16="http://schemas.microsoft.com/office/drawing/2014/main" xmlns="" val="20003"/>
                    </a:ext>
                  </a:extLst>
                </a:gridCol>
                <a:gridCol w="868679">
                  <a:extLst>
                    <a:ext uri="{9D8B030D-6E8A-4147-A177-3AD203B41FA5}">
                      <a16:colId xmlns:a16="http://schemas.microsoft.com/office/drawing/2014/main" xmlns="" val="20004"/>
                    </a:ext>
                  </a:extLst>
                </a:gridCol>
              </a:tblGrid>
              <a:tr h="609600">
                <a:tc>
                  <a:txBody>
                    <a:bodyPr/>
                    <a:lstStyle/>
                    <a:p>
                      <a:pPr algn="ctr">
                        <a:lnSpc>
                          <a:spcPct val="100000"/>
                        </a:lnSpc>
                        <a:spcBef>
                          <a:spcPts val="240"/>
                        </a:spcBef>
                      </a:pPr>
                      <a:r>
                        <a:rPr sz="1800" b="1" dirty="0">
                          <a:latin typeface="Calibri"/>
                          <a:cs typeface="Calibri"/>
                        </a:rPr>
                        <a:t>9</a:t>
                      </a:r>
                      <a:endParaRPr sz="1800">
                        <a:latin typeface="Calibri"/>
                        <a:cs typeface="Calibri"/>
                      </a:endParaRPr>
                    </a:p>
                  </a:txBody>
                  <a:tcPr marL="0" marR="0" marT="3048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tcPr>
                </a:tc>
                <a:tc>
                  <a:txBody>
                    <a:bodyPr/>
                    <a:lstStyle/>
                    <a:p>
                      <a:pPr algn="ctr">
                        <a:lnSpc>
                          <a:spcPct val="100000"/>
                        </a:lnSpc>
                        <a:spcBef>
                          <a:spcPts val="240"/>
                        </a:spcBef>
                      </a:pPr>
                      <a:r>
                        <a:rPr sz="1800" b="1" spc="-5" dirty="0">
                          <a:latin typeface="Calibri"/>
                          <a:cs typeface="Calibri"/>
                        </a:rPr>
                        <a:t>10</a:t>
                      </a:r>
                      <a:endParaRPr sz="1800" dirty="0">
                        <a:latin typeface="Calibri"/>
                        <a:cs typeface="Calibri"/>
                      </a:endParaRPr>
                    </a:p>
                  </a:txBody>
                  <a:tcPr marL="0" marR="0" marT="3048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tcPr>
                </a:tc>
                <a:tc>
                  <a:txBody>
                    <a:bodyPr/>
                    <a:lstStyle/>
                    <a:p>
                      <a:pPr algn="ctr">
                        <a:lnSpc>
                          <a:spcPct val="100000"/>
                        </a:lnSpc>
                        <a:spcBef>
                          <a:spcPts val="240"/>
                        </a:spcBef>
                      </a:pPr>
                      <a:r>
                        <a:rPr sz="1800" b="1" spc="-5" dirty="0">
                          <a:latin typeface="Calibri"/>
                          <a:cs typeface="Calibri"/>
                        </a:rPr>
                        <a:t>25</a:t>
                      </a:r>
                      <a:endParaRPr sz="1800">
                        <a:latin typeface="Calibri"/>
                        <a:cs typeface="Calibri"/>
                      </a:endParaRPr>
                    </a:p>
                  </a:txBody>
                  <a:tcPr marL="0" marR="0" marT="3048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tcPr>
                </a:tc>
                <a:tc>
                  <a:txBody>
                    <a:bodyPr/>
                    <a:lstStyle/>
                    <a:p>
                      <a:pPr algn="ctr">
                        <a:lnSpc>
                          <a:spcPct val="100000"/>
                        </a:lnSpc>
                        <a:spcBef>
                          <a:spcPts val="240"/>
                        </a:spcBef>
                      </a:pPr>
                      <a:r>
                        <a:rPr sz="1800" b="1" spc="-5" dirty="0">
                          <a:latin typeface="Calibri"/>
                          <a:cs typeface="Calibri"/>
                        </a:rPr>
                        <a:t>30</a:t>
                      </a:r>
                      <a:endParaRPr sz="1800">
                        <a:latin typeface="Calibri"/>
                        <a:cs typeface="Calibri"/>
                      </a:endParaRPr>
                    </a:p>
                  </a:txBody>
                  <a:tcPr marL="0" marR="0" marT="3048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tcPr>
                </a:tc>
                <a:tc>
                  <a:txBody>
                    <a:bodyPr/>
                    <a:lstStyle/>
                    <a:p>
                      <a:pPr algn="ctr">
                        <a:lnSpc>
                          <a:spcPct val="100000"/>
                        </a:lnSpc>
                        <a:spcBef>
                          <a:spcPts val="240"/>
                        </a:spcBef>
                      </a:pPr>
                      <a:r>
                        <a:rPr sz="1800" b="1" spc="-5" dirty="0">
                          <a:latin typeface="Calibri"/>
                          <a:cs typeface="Calibri"/>
                        </a:rPr>
                        <a:t>40</a:t>
                      </a:r>
                      <a:endParaRPr sz="1800" dirty="0">
                        <a:latin typeface="Calibri"/>
                        <a:cs typeface="Calibri"/>
                      </a:endParaRPr>
                    </a:p>
                  </a:txBody>
                  <a:tcPr marL="0" marR="0" marT="3048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xmlns="" val="10000"/>
                  </a:ext>
                </a:extLst>
              </a:tr>
            </a:tbl>
          </a:graphicData>
        </a:graphic>
      </p:graphicFrame>
      <p:sp>
        <p:nvSpPr>
          <p:cNvPr id="4" name="object 4"/>
          <p:cNvSpPr txBox="1"/>
          <p:nvPr/>
        </p:nvSpPr>
        <p:spPr>
          <a:xfrm>
            <a:off x="3644748" y="2366645"/>
            <a:ext cx="429259" cy="300355"/>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A[2]</a:t>
            </a:r>
            <a:endParaRPr sz="1800">
              <a:latin typeface="Calibri"/>
              <a:cs typeface="Calibri"/>
            </a:endParaRPr>
          </a:p>
        </p:txBody>
      </p:sp>
      <p:sp>
        <p:nvSpPr>
          <p:cNvPr id="5" name="object 5"/>
          <p:cNvSpPr txBox="1"/>
          <p:nvPr/>
        </p:nvSpPr>
        <p:spPr>
          <a:xfrm>
            <a:off x="4675404" y="2366645"/>
            <a:ext cx="429259" cy="300355"/>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A[3]</a:t>
            </a:r>
            <a:endParaRPr sz="1800">
              <a:latin typeface="Calibri"/>
              <a:cs typeface="Calibri"/>
            </a:endParaRPr>
          </a:p>
        </p:txBody>
      </p:sp>
      <p:sp>
        <p:nvSpPr>
          <p:cNvPr id="6" name="object 6"/>
          <p:cNvSpPr txBox="1"/>
          <p:nvPr/>
        </p:nvSpPr>
        <p:spPr>
          <a:xfrm>
            <a:off x="5497527" y="2366645"/>
            <a:ext cx="429259" cy="300355"/>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A[4]</a:t>
            </a:r>
            <a:endParaRPr sz="1800">
              <a:latin typeface="Calibri"/>
              <a:cs typeface="Calibri"/>
            </a:endParaRPr>
          </a:p>
        </p:txBody>
      </p:sp>
      <p:sp>
        <p:nvSpPr>
          <p:cNvPr id="7" name="object 7"/>
          <p:cNvSpPr txBox="1"/>
          <p:nvPr/>
        </p:nvSpPr>
        <p:spPr>
          <a:xfrm>
            <a:off x="1754885" y="1245616"/>
            <a:ext cx="37211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r>
              <a:rPr sz="1800" spc="5" dirty="0">
                <a:latin typeface="Calibri"/>
                <a:cs typeface="Calibri"/>
              </a:rPr>
              <a:t>e</a:t>
            </a:r>
            <a:r>
              <a:rPr sz="1800" dirty="0">
                <a:latin typeface="Calibri"/>
                <a:cs typeface="Calibri"/>
              </a:rPr>
              <a:t>g</a:t>
            </a:r>
            <a:endParaRPr sz="1800">
              <a:latin typeface="Calibri"/>
              <a:cs typeface="Calibri"/>
            </a:endParaRPr>
          </a:p>
        </p:txBody>
      </p:sp>
      <p:sp>
        <p:nvSpPr>
          <p:cNvPr id="8" name="object 8"/>
          <p:cNvSpPr txBox="1"/>
          <p:nvPr/>
        </p:nvSpPr>
        <p:spPr>
          <a:xfrm>
            <a:off x="5261228" y="1300480"/>
            <a:ext cx="3771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End</a:t>
            </a:r>
            <a:endParaRPr sz="1800">
              <a:latin typeface="Calibri"/>
              <a:cs typeface="Calibri"/>
            </a:endParaRPr>
          </a:p>
        </p:txBody>
      </p:sp>
      <p:sp>
        <p:nvSpPr>
          <p:cNvPr id="9" name="object 9"/>
          <p:cNvSpPr txBox="1"/>
          <p:nvPr/>
        </p:nvSpPr>
        <p:spPr>
          <a:xfrm>
            <a:off x="282956" y="2672080"/>
            <a:ext cx="67818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Step</a:t>
            </a:r>
            <a:r>
              <a:rPr sz="1800" b="1" spc="-80" dirty="0">
                <a:latin typeface="Calibri"/>
                <a:cs typeface="Calibri"/>
              </a:rPr>
              <a:t> </a:t>
            </a:r>
            <a:r>
              <a:rPr sz="1800" b="1" dirty="0">
                <a:latin typeface="Calibri"/>
                <a:cs typeface="Calibri"/>
              </a:rPr>
              <a:t>1:</a:t>
            </a:r>
            <a:endParaRPr sz="1800" dirty="0">
              <a:latin typeface="Calibri"/>
              <a:cs typeface="Calibri"/>
            </a:endParaRPr>
          </a:p>
        </p:txBody>
      </p:sp>
      <p:sp>
        <p:nvSpPr>
          <p:cNvPr id="10" name="object 10"/>
          <p:cNvSpPr txBox="1"/>
          <p:nvPr/>
        </p:nvSpPr>
        <p:spPr>
          <a:xfrm>
            <a:off x="1143000" y="2209800"/>
            <a:ext cx="1920239" cy="1337310"/>
          </a:xfrm>
          <a:prstGeom prst="rect">
            <a:avLst/>
          </a:prstGeom>
        </p:spPr>
        <p:txBody>
          <a:bodyPr vert="horz" wrap="square" lIns="0" tIns="119380" rIns="0" bIns="0" rtlCol="0">
            <a:spAutoFit/>
          </a:bodyPr>
          <a:lstStyle/>
          <a:p>
            <a:pPr marL="629285">
              <a:lnSpc>
                <a:spcPct val="100000"/>
              </a:lnSpc>
              <a:spcBef>
                <a:spcPts val="940"/>
              </a:spcBef>
              <a:tabLst>
                <a:tab pos="1503045" algn="l"/>
              </a:tabLst>
            </a:pPr>
            <a:r>
              <a:rPr sz="1800" b="1" dirty="0">
                <a:latin typeface="Calibri"/>
                <a:cs typeface="Calibri"/>
              </a:rPr>
              <a:t>A[0]	A[1]</a:t>
            </a:r>
            <a:endParaRPr sz="1800">
              <a:latin typeface="Calibri"/>
              <a:cs typeface="Calibri"/>
            </a:endParaRPr>
          </a:p>
          <a:p>
            <a:pPr marL="64135">
              <a:lnSpc>
                <a:spcPct val="100000"/>
              </a:lnSpc>
              <a:spcBef>
                <a:spcPts val="844"/>
              </a:spcBef>
            </a:pPr>
            <a:r>
              <a:rPr sz="1800" dirty="0">
                <a:latin typeface="Calibri"/>
                <a:cs typeface="Calibri"/>
              </a:rPr>
              <a:t>Beg=0;</a:t>
            </a:r>
            <a:r>
              <a:rPr sz="1800" spc="395" dirty="0">
                <a:latin typeface="Calibri"/>
                <a:cs typeface="Calibri"/>
              </a:rPr>
              <a:t> </a:t>
            </a:r>
            <a:r>
              <a:rPr sz="1800" spc="-5" dirty="0">
                <a:latin typeface="Calibri"/>
                <a:cs typeface="Calibri"/>
              </a:rPr>
              <a:t>End=4</a:t>
            </a:r>
            <a:endParaRPr sz="1800">
              <a:latin typeface="Calibri"/>
              <a:cs typeface="Calibri"/>
            </a:endParaRPr>
          </a:p>
          <a:p>
            <a:pPr marL="12700" marR="5080">
              <a:lnSpc>
                <a:spcPct val="100000"/>
              </a:lnSpc>
            </a:pPr>
            <a:r>
              <a:rPr sz="1800" spc="-5" dirty="0">
                <a:latin typeface="Calibri"/>
                <a:cs typeface="Calibri"/>
              </a:rPr>
              <a:t>Mid =int((0+4)/2)= </a:t>
            </a:r>
            <a:r>
              <a:rPr sz="1800" dirty="0">
                <a:latin typeface="Calibri"/>
                <a:cs typeface="Calibri"/>
              </a:rPr>
              <a:t>2  </a:t>
            </a:r>
            <a:r>
              <a:rPr sz="1800" spc="-5" dirty="0">
                <a:latin typeface="Calibri"/>
                <a:cs typeface="Calibri"/>
              </a:rPr>
              <a:t>A[Mid]=A[2]=25</a:t>
            </a:r>
            <a:endParaRPr sz="1800">
              <a:latin typeface="Calibri"/>
              <a:cs typeface="Calibri"/>
            </a:endParaRPr>
          </a:p>
        </p:txBody>
      </p:sp>
      <p:sp>
        <p:nvSpPr>
          <p:cNvPr id="11" name="object 11"/>
          <p:cNvSpPr txBox="1"/>
          <p:nvPr/>
        </p:nvSpPr>
        <p:spPr>
          <a:xfrm>
            <a:off x="228600" y="3733800"/>
            <a:ext cx="67818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Step</a:t>
            </a:r>
            <a:r>
              <a:rPr sz="1800" b="1" spc="-80" dirty="0">
                <a:latin typeface="Calibri"/>
                <a:cs typeface="Calibri"/>
              </a:rPr>
              <a:t> </a:t>
            </a:r>
            <a:r>
              <a:rPr sz="1800" b="1" dirty="0">
                <a:latin typeface="Calibri"/>
                <a:cs typeface="Calibri"/>
              </a:rPr>
              <a:t>2:</a:t>
            </a:r>
            <a:endParaRPr sz="1800">
              <a:latin typeface="Calibri"/>
              <a:cs typeface="Calibri"/>
            </a:endParaRPr>
          </a:p>
        </p:txBody>
      </p:sp>
      <p:sp>
        <p:nvSpPr>
          <p:cNvPr id="12" name="object 12"/>
          <p:cNvSpPr txBox="1"/>
          <p:nvPr/>
        </p:nvSpPr>
        <p:spPr>
          <a:xfrm>
            <a:off x="1069644" y="3629431"/>
            <a:ext cx="4323080" cy="1123315"/>
          </a:xfrm>
          <a:prstGeom prst="rect">
            <a:avLst/>
          </a:prstGeom>
        </p:spPr>
        <p:txBody>
          <a:bodyPr vert="horz" wrap="square" lIns="0" tIns="12700" rIns="0" bIns="0" rtlCol="0">
            <a:spAutoFit/>
          </a:bodyPr>
          <a:lstStyle/>
          <a:p>
            <a:pPr marL="117475" marR="5080" indent="-53340">
              <a:lnSpc>
                <a:spcPct val="100000"/>
              </a:lnSpc>
              <a:spcBef>
                <a:spcPts val="100"/>
              </a:spcBef>
              <a:tabLst>
                <a:tab pos="1087755" algn="l"/>
                <a:tab pos="1419225" algn="l"/>
              </a:tabLst>
            </a:pPr>
            <a:r>
              <a:rPr sz="1800" dirty="0">
                <a:latin typeface="Calibri"/>
                <a:cs typeface="Calibri"/>
              </a:rPr>
              <a:t>A[2]!=40,	40&lt;25 </a:t>
            </a:r>
            <a:r>
              <a:rPr sz="1800" spc="-5" dirty="0">
                <a:latin typeface="Calibri"/>
                <a:cs typeface="Calibri"/>
              </a:rPr>
              <a:t>i. </a:t>
            </a:r>
            <a:r>
              <a:rPr sz="1800" dirty="0">
                <a:latin typeface="Calibri"/>
                <a:cs typeface="Calibri"/>
              </a:rPr>
              <a:t>e. </a:t>
            </a:r>
            <a:r>
              <a:rPr sz="1800" spc="-10" dirty="0">
                <a:latin typeface="Calibri"/>
                <a:cs typeface="Calibri"/>
              </a:rPr>
              <a:t>Reinitialize </a:t>
            </a:r>
            <a:r>
              <a:rPr sz="1800" dirty="0">
                <a:latin typeface="Calibri"/>
                <a:cs typeface="Calibri"/>
              </a:rPr>
              <a:t>the </a:t>
            </a:r>
            <a:r>
              <a:rPr sz="1800" spc="-5" dirty="0">
                <a:latin typeface="Calibri"/>
                <a:cs typeface="Calibri"/>
              </a:rPr>
              <a:t>variable  </a:t>
            </a:r>
            <a:r>
              <a:rPr sz="1800" dirty="0">
                <a:latin typeface="Calibri"/>
                <a:cs typeface="Calibri"/>
              </a:rPr>
              <a:t>Beg=2+1=3,	</a:t>
            </a:r>
            <a:r>
              <a:rPr sz="1800" spc="-5" dirty="0">
                <a:latin typeface="Calibri"/>
                <a:cs typeface="Calibri"/>
              </a:rPr>
              <a:t>End=4</a:t>
            </a:r>
            <a:endParaRPr sz="1800">
              <a:latin typeface="Calibri"/>
              <a:cs typeface="Calibri"/>
            </a:endParaRPr>
          </a:p>
          <a:p>
            <a:pPr marL="12700" marR="2414270" indent="104775">
              <a:lnSpc>
                <a:spcPct val="100000"/>
              </a:lnSpc>
            </a:pPr>
            <a:r>
              <a:rPr sz="1800" dirty="0">
                <a:latin typeface="Calibri"/>
                <a:cs typeface="Calibri"/>
              </a:rPr>
              <a:t>M</a:t>
            </a:r>
            <a:r>
              <a:rPr sz="1800" spc="-10" dirty="0">
                <a:latin typeface="Calibri"/>
                <a:cs typeface="Calibri"/>
              </a:rPr>
              <a:t>i</a:t>
            </a:r>
            <a:r>
              <a:rPr sz="1800" spc="-5" dirty="0">
                <a:latin typeface="Calibri"/>
                <a:cs typeface="Calibri"/>
              </a:rPr>
              <a:t>d</a:t>
            </a:r>
            <a:r>
              <a:rPr sz="1800" spc="5" dirty="0">
                <a:latin typeface="Calibri"/>
                <a:cs typeface="Calibri"/>
              </a:rPr>
              <a:t>=</a:t>
            </a:r>
            <a:r>
              <a:rPr sz="1800" spc="-5" dirty="0">
                <a:latin typeface="Calibri"/>
                <a:cs typeface="Calibri"/>
              </a:rPr>
              <a:t>i</a:t>
            </a:r>
            <a:r>
              <a:rPr sz="1800" spc="-10" dirty="0">
                <a:latin typeface="Calibri"/>
                <a:cs typeface="Calibri"/>
              </a:rPr>
              <a:t>n</a:t>
            </a:r>
            <a:r>
              <a:rPr sz="1800" spc="-5" dirty="0">
                <a:latin typeface="Calibri"/>
                <a:cs typeface="Calibri"/>
              </a:rPr>
              <a:t>t(</a:t>
            </a:r>
            <a:r>
              <a:rPr sz="1800" spc="-15" dirty="0">
                <a:latin typeface="Calibri"/>
                <a:cs typeface="Calibri"/>
              </a:rPr>
              <a:t>(</a:t>
            </a:r>
            <a:r>
              <a:rPr sz="1800" dirty="0">
                <a:latin typeface="Calibri"/>
                <a:cs typeface="Calibri"/>
              </a:rPr>
              <a:t>3+4)/2</a:t>
            </a:r>
            <a:r>
              <a:rPr sz="1800" spc="-10" dirty="0">
                <a:latin typeface="Calibri"/>
                <a:cs typeface="Calibri"/>
              </a:rPr>
              <a:t>)</a:t>
            </a:r>
            <a:r>
              <a:rPr sz="1800" spc="-5" dirty="0">
                <a:latin typeface="Calibri"/>
                <a:cs typeface="Calibri"/>
              </a:rPr>
              <a:t>=3  A[Mid]=A[3]=30</a:t>
            </a:r>
            <a:endParaRPr sz="1800">
              <a:latin typeface="Calibri"/>
              <a:cs typeface="Calibri"/>
            </a:endParaRPr>
          </a:p>
        </p:txBody>
      </p:sp>
      <p:sp>
        <p:nvSpPr>
          <p:cNvPr id="13" name="object 13"/>
          <p:cNvSpPr txBox="1"/>
          <p:nvPr/>
        </p:nvSpPr>
        <p:spPr>
          <a:xfrm>
            <a:off x="231140" y="4727092"/>
            <a:ext cx="67818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Step</a:t>
            </a:r>
            <a:r>
              <a:rPr sz="1800" b="1" spc="-80" dirty="0">
                <a:latin typeface="Calibri"/>
                <a:cs typeface="Calibri"/>
              </a:rPr>
              <a:t> </a:t>
            </a:r>
            <a:r>
              <a:rPr sz="1800" b="1" dirty="0">
                <a:latin typeface="Calibri"/>
                <a:cs typeface="Calibri"/>
              </a:rPr>
              <a:t>3:</a:t>
            </a:r>
            <a:endParaRPr sz="1800">
              <a:latin typeface="Calibri"/>
              <a:cs typeface="Calibri"/>
            </a:endParaRPr>
          </a:p>
        </p:txBody>
      </p:sp>
      <p:sp>
        <p:nvSpPr>
          <p:cNvPr id="14" name="object 14"/>
          <p:cNvSpPr txBox="1"/>
          <p:nvPr/>
        </p:nvSpPr>
        <p:spPr>
          <a:xfrm>
            <a:off x="1069644" y="5001412"/>
            <a:ext cx="4328160" cy="848994"/>
          </a:xfrm>
          <a:prstGeom prst="rect">
            <a:avLst/>
          </a:prstGeom>
        </p:spPr>
        <p:txBody>
          <a:bodyPr vert="horz" wrap="square" lIns="0" tIns="12700" rIns="0" bIns="0" rtlCol="0">
            <a:spAutoFit/>
          </a:bodyPr>
          <a:lstStyle/>
          <a:p>
            <a:pPr marL="64135" marR="5080" indent="53340">
              <a:lnSpc>
                <a:spcPct val="100000"/>
              </a:lnSpc>
              <a:spcBef>
                <a:spcPts val="100"/>
              </a:spcBef>
            </a:pPr>
            <a:r>
              <a:rPr sz="1800" dirty="0">
                <a:latin typeface="Calibri"/>
                <a:cs typeface="Calibri"/>
              </a:rPr>
              <a:t>A[3]!=40, 40&lt;30, </a:t>
            </a:r>
            <a:r>
              <a:rPr sz="1800" spc="-5" dirty="0">
                <a:latin typeface="Calibri"/>
                <a:cs typeface="Calibri"/>
              </a:rPr>
              <a:t>i.e. </a:t>
            </a:r>
            <a:r>
              <a:rPr sz="1800" spc="-10" dirty="0">
                <a:latin typeface="Calibri"/>
                <a:cs typeface="Calibri"/>
              </a:rPr>
              <a:t>Reinitialize </a:t>
            </a:r>
            <a:r>
              <a:rPr sz="1800" dirty="0">
                <a:latin typeface="Calibri"/>
                <a:cs typeface="Calibri"/>
              </a:rPr>
              <a:t>the </a:t>
            </a:r>
            <a:r>
              <a:rPr sz="1800" spc="-5" dirty="0">
                <a:latin typeface="Calibri"/>
                <a:cs typeface="Calibri"/>
              </a:rPr>
              <a:t>variable  </a:t>
            </a:r>
            <a:r>
              <a:rPr sz="1800" dirty="0">
                <a:latin typeface="Calibri"/>
                <a:cs typeface="Calibri"/>
              </a:rPr>
              <a:t>Beg=3+1=4, </a:t>
            </a:r>
            <a:r>
              <a:rPr sz="1800" spc="-5" dirty="0">
                <a:latin typeface="Calibri"/>
                <a:cs typeface="Calibri"/>
              </a:rPr>
              <a:t>End=4</a:t>
            </a:r>
            <a:endParaRPr sz="1800">
              <a:latin typeface="Calibri"/>
              <a:cs typeface="Calibri"/>
            </a:endParaRPr>
          </a:p>
          <a:p>
            <a:pPr marL="12700">
              <a:lnSpc>
                <a:spcPct val="100000"/>
              </a:lnSpc>
            </a:pPr>
            <a:r>
              <a:rPr sz="1800" spc="-10" dirty="0">
                <a:latin typeface="Calibri"/>
                <a:cs typeface="Calibri"/>
              </a:rPr>
              <a:t>Mid=int((4+4)/2)=4</a:t>
            </a:r>
            <a:endParaRPr sz="1800">
              <a:latin typeface="Calibri"/>
              <a:cs typeface="Calibri"/>
            </a:endParaRPr>
          </a:p>
        </p:txBody>
      </p:sp>
      <p:sp>
        <p:nvSpPr>
          <p:cNvPr id="15" name="object 15"/>
          <p:cNvSpPr txBox="1"/>
          <p:nvPr/>
        </p:nvSpPr>
        <p:spPr>
          <a:xfrm>
            <a:off x="5870828" y="4208552"/>
            <a:ext cx="2418080" cy="112268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Step</a:t>
            </a:r>
            <a:r>
              <a:rPr sz="1800" b="1" spc="-15" dirty="0">
                <a:latin typeface="Calibri"/>
                <a:cs typeface="Calibri"/>
              </a:rPr>
              <a:t> </a:t>
            </a:r>
            <a:r>
              <a:rPr sz="1800" b="1" dirty="0">
                <a:latin typeface="Calibri"/>
                <a:cs typeface="Calibri"/>
              </a:rPr>
              <a:t>5:</a:t>
            </a:r>
            <a:endParaRPr sz="1800">
              <a:latin typeface="Calibri"/>
              <a:cs typeface="Calibri"/>
            </a:endParaRPr>
          </a:p>
          <a:p>
            <a:pPr marL="12700" marR="5080" indent="627380">
              <a:lnSpc>
                <a:spcPct val="100000"/>
              </a:lnSpc>
            </a:pPr>
            <a:r>
              <a:rPr sz="1800" spc="-5" dirty="0">
                <a:latin typeface="Calibri"/>
                <a:cs typeface="Calibri"/>
              </a:rPr>
              <a:t>Since </a:t>
            </a:r>
            <a:r>
              <a:rPr sz="1800" spc="-10" dirty="0">
                <a:latin typeface="Calibri"/>
                <a:cs typeface="Calibri"/>
              </a:rPr>
              <a:t>(A[4]==data),  </a:t>
            </a:r>
            <a:r>
              <a:rPr sz="1800" dirty="0">
                <a:latin typeface="Calibri"/>
                <a:cs typeface="Calibri"/>
              </a:rPr>
              <a:t>40==40</a:t>
            </a:r>
            <a:endParaRPr sz="1800">
              <a:latin typeface="Calibri"/>
              <a:cs typeface="Calibri"/>
            </a:endParaRPr>
          </a:p>
          <a:p>
            <a:pPr marL="745490">
              <a:lnSpc>
                <a:spcPct val="100000"/>
              </a:lnSpc>
              <a:tabLst>
                <a:tab pos="1694180" algn="l"/>
              </a:tabLst>
            </a:pPr>
            <a:r>
              <a:rPr sz="1800" dirty="0">
                <a:latin typeface="Calibri"/>
                <a:cs typeface="Calibri"/>
              </a:rPr>
              <a:t>A[4]=40,	40=40.</a:t>
            </a:r>
            <a:endParaRPr sz="1800">
              <a:latin typeface="Calibri"/>
              <a:cs typeface="Calibri"/>
            </a:endParaRPr>
          </a:p>
        </p:txBody>
      </p:sp>
      <p:sp>
        <p:nvSpPr>
          <p:cNvPr id="16" name="object 16"/>
          <p:cNvSpPr txBox="1"/>
          <p:nvPr/>
        </p:nvSpPr>
        <p:spPr>
          <a:xfrm>
            <a:off x="193039" y="6024880"/>
            <a:ext cx="5610225" cy="299720"/>
          </a:xfrm>
          <a:prstGeom prst="rect">
            <a:avLst/>
          </a:prstGeom>
        </p:spPr>
        <p:txBody>
          <a:bodyPr vert="horz" wrap="square" lIns="0" tIns="12700" rIns="0" bIns="0" rtlCol="0">
            <a:spAutoFit/>
          </a:bodyPr>
          <a:lstStyle/>
          <a:p>
            <a:pPr marL="50800">
              <a:lnSpc>
                <a:spcPct val="100000"/>
              </a:lnSpc>
              <a:spcBef>
                <a:spcPts val="100"/>
              </a:spcBef>
              <a:tabLst>
                <a:tab pos="4796790" algn="l"/>
              </a:tabLst>
            </a:pPr>
            <a:r>
              <a:rPr sz="1800" b="1" spc="-5" dirty="0">
                <a:latin typeface="Calibri"/>
                <a:cs typeface="Calibri"/>
              </a:rPr>
              <a:t>Searching </a:t>
            </a:r>
            <a:r>
              <a:rPr sz="1800" b="1" dirty="0">
                <a:latin typeface="Calibri"/>
                <a:cs typeface="Calibri"/>
              </a:rPr>
              <a:t>is </a:t>
            </a:r>
            <a:r>
              <a:rPr sz="1800" b="1" spc="-5" dirty="0">
                <a:latin typeface="Calibri"/>
                <a:cs typeface="Calibri"/>
              </a:rPr>
              <a:t>successful </a:t>
            </a:r>
            <a:r>
              <a:rPr sz="1800" b="1" dirty="0">
                <a:latin typeface="Calibri"/>
                <a:cs typeface="Calibri"/>
              </a:rPr>
              <a:t>. </a:t>
            </a:r>
            <a:r>
              <a:rPr sz="1800" b="1" spc="-5" dirty="0">
                <a:latin typeface="Calibri"/>
                <a:cs typeface="Calibri"/>
              </a:rPr>
              <a:t>Element  </a:t>
            </a:r>
            <a:r>
              <a:rPr sz="1800" b="1" spc="-10" dirty="0">
                <a:latin typeface="Calibri"/>
                <a:cs typeface="Calibri"/>
              </a:rPr>
              <a:t>present</a:t>
            </a:r>
            <a:r>
              <a:rPr sz="1800" b="1" spc="325" dirty="0">
                <a:latin typeface="Calibri"/>
                <a:cs typeface="Calibri"/>
              </a:rPr>
              <a:t> </a:t>
            </a:r>
            <a:r>
              <a:rPr sz="1800" b="1" dirty="0">
                <a:latin typeface="Calibri"/>
                <a:cs typeface="Calibri"/>
              </a:rPr>
              <a:t>on </a:t>
            </a:r>
            <a:r>
              <a:rPr sz="1800" b="1" spc="5" dirty="0">
                <a:latin typeface="Calibri"/>
                <a:cs typeface="Calibri"/>
              </a:rPr>
              <a:t>5</a:t>
            </a:r>
            <a:r>
              <a:rPr sz="1800" b="1" spc="7" baseline="25462" dirty="0">
                <a:latin typeface="Calibri"/>
                <a:cs typeface="Calibri"/>
              </a:rPr>
              <a:t>th	</a:t>
            </a:r>
            <a:r>
              <a:rPr sz="1800" b="1" spc="-5" dirty="0">
                <a:latin typeface="Calibri"/>
                <a:cs typeface="Calibri"/>
              </a:rPr>
              <a:t>position</a:t>
            </a:r>
            <a:endParaRPr sz="1800">
              <a:latin typeface="Calibri"/>
              <a:cs typeface="Calibri"/>
            </a:endParaRPr>
          </a:p>
        </p:txBody>
      </p:sp>
      <p:sp>
        <p:nvSpPr>
          <p:cNvPr id="20" name="Title 1"/>
          <p:cNvSpPr txBox="1">
            <a:spLocks/>
          </p:cNvSpPr>
          <p:nvPr/>
        </p:nvSpPr>
        <p:spPr>
          <a:xfrm>
            <a:off x="1371600" y="2103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21"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2" name="Slide Number Placeholder 21"/>
          <p:cNvSpPr>
            <a:spLocks noGrp="1"/>
          </p:cNvSpPr>
          <p:nvPr>
            <p:ph type="sldNum" sz="quarter" idx="12"/>
          </p:nvPr>
        </p:nvSpPr>
        <p:spPr/>
        <p:txBody>
          <a:bodyPr/>
          <a:lstStyle/>
          <a:p>
            <a:fld id="{B6F15528-21DE-4FAA-801E-634DDDAF4B2B}" type="slidenum">
              <a:rPr lang="en-US" smtClean="0"/>
              <a:pPr/>
              <a:t>32</a:t>
            </a:fld>
            <a:endParaRPr lang="en-US"/>
          </a:p>
        </p:txBody>
      </p:sp>
      <p:sp>
        <p:nvSpPr>
          <p:cNvPr id="23" name="Footer Placeholder 22"/>
          <p:cNvSpPr>
            <a:spLocks noGrp="1"/>
          </p:cNvSpPr>
          <p:nvPr>
            <p:ph type="ftr" sz="quarter" idx="11"/>
          </p:nvPr>
        </p:nvSpPr>
        <p:spPr>
          <a:xfrm>
            <a:off x="3124200" y="6356350"/>
            <a:ext cx="4648200" cy="365125"/>
          </a:xfrm>
        </p:spPr>
        <p:txBody>
          <a:bodyPr/>
          <a:lstStyle/>
          <a:p>
            <a:r>
              <a:rPr lang="en-IN" smtClean="0"/>
              <a:t>Sachin Singh   DAA        Unit III</a:t>
            </a:r>
            <a:endParaRPr lang="en-US" dirty="0"/>
          </a:p>
        </p:txBody>
      </p:sp>
      <p:sp>
        <p:nvSpPr>
          <p:cNvPr id="24" name="Date Placeholder 23"/>
          <p:cNvSpPr>
            <a:spLocks noGrp="1"/>
          </p:cNvSpPr>
          <p:nvPr>
            <p:ph type="dt" sz="half" idx="10"/>
          </p:nvPr>
        </p:nvSpPr>
        <p:spPr/>
        <p:txBody>
          <a:bodyPr/>
          <a:lstStyle/>
          <a:p>
            <a:fld id="{DD47E161-6F67-4496-972C-483EFD4E1288}" type="datetime1">
              <a:rPr lang="en-US" smtClean="0"/>
              <a:t>6/20/2022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838832"/>
            <a:ext cx="1587738" cy="382797"/>
          </a:xfrm>
          <a:prstGeom prst="rect">
            <a:avLst/>
          </a:prstGeom>
        </p:spPr>
        <p:txBody>
          <a:bodyPr vert="horz" wrap="square" lIns="0" tIns="13335" rIns="0" bIns="0" rtlCol="0">
            <a:spAutoFit/>
          </a:bodyPr>
          <a:lstStyle/>
          <a:p>
            <a:pPr marL="12700">
              <a:lnSpc>
                <a:spcPct val="100000"/>
              </a:lnSpc>
              <a:spcBef>
                <a:spcPts val="105"/>
              </a:spcBef>
            </a:pPr>
            <a:r>
              <a:rPr sz="2400" b="1" spc="-15" dirty="0">
                <a:latin typeface="Calibri"/>
                <a:cs typeface="Calibri"/>
              </a:rPr>
              <a:t>Advantage</a:t>
            </a:r>
            <a:r>
              <a:rPr sz="2400" b="1" spc="-55" dirty="0">
                <a:latin typeface="Calibri"/>
                <a:cs typeface="Calibri"/>
              </a:rPr>
              <a:t> </a:t>
            </a:r>
            <a:r>
              <a:rPr sz="2400" b="1" dirty="0">
                <a:latin typeface="Calibri"/>
                <a:cs typeface="Calibri"/>
              </a:rPr>
              <a:t>:-</a:t>
            </a:r>
          </a:p>
        </p:txBody>
      </p:sp>
      <p:sp>
        <p:nvSpPr>
          <p:cNvPr id="3" name="object 3"/>
          <p:cNvSpPr txBox="1"/>
          <p:nvPr/>
        </p:nvSpPr>
        <p:spPr>
          <a:xfrm>
            <a:off x="383540" y="2256790"/>
            <a:ext cx="7312660" cy="2621230"/>
          </a:xfrm>
          <a:prstGeom prst="rect">
            <a:avLst/>
          </a:prstGeom>
        </p:spPr>
        <p:txBody>
          <a:bodyPr vert="horz" wrap="square" lIns="0" tIns="121920" rIns="0" bIns="0" rtlCol="0">
            <a:spAutoFit/>
          </a:bodyPr>
          <a:lstStyle/>
          <a:p>
            <a:pPr marL="355600" indent="-342900">
              <a:lnSpc>
                <a:spcPct val="100000"/>
              </a:lnSpc>
              <a:spcBef>
                <a:spcPts val="960"/>
              </a:spcBef>
              <a:buSzPct val="133333"/>
              <a:buFont typeface="Arial"/>
              <a:buChar char="•"/>
              <a:tabLst>
                <a:tab pos="354965" algn="l"/>
                <a:tab pos="355600" algn="l"/>
              </a:tabLst>
            </a:pPr>
            <a:r>
              <a:rPr sz="2200" spc="-5" dirty="0">
                <a:latin typeface="Calibri"/>
                <a:cs typeface="Calibri"/>
              </a:rPr>
              <a:t>The binary </a:t>
            </a:r>
            <a:r>
              <a:rPr sz="2200" spc="-10" dirty="0">
                <a:latin typeface="Calibri"/>
                <a:cs typeface="Calibri"/>
              </a:rPr>
              <a:t>search </a:t>
            </a:r>
            <a:r>
              <a:rPr sz="2200" dirty="0">
                <a:latin typeface="Calibri"/>
                <a:cs typeface="Calibri"/>
              </a:rPr>
              <a:t>is </a:t>
            </a:r>
            <a:r>
              <a:rPr sz="2200" spc="-15" dirty="0">
                <a:latin typeface="Calibri"/>
                <a:cs typeface="Calibri"/>
              </a:rPr>
              <a:t>fast </a:t>
            </a:r>
            <a:r>
              <a:rPr sz="2200" dirty="0">
                <a:latin typeface="Calibri"/>
                <a:cs typeface="Calibri"/>
              </a:rPr>
              <a:t>as </a:t>
            </a:r>
            <a:r>
              <a:rPr sz="2200" spc="-10" dirty="0">
                <a:latin typeface="Calibri"/>
                <a:cs typeface="Calibri"/>
              </a:rPr>
              <a:t>compared to </a:t>
            </a:r>
            <a:r>
              <a:rPr sz="2200" spc="-5" dirty="0">
                <a:latin typeface="Calibri"/>
                <a:cs typeface="Calibri"/>
              </a:rPr>
              <a:t>linear</a:t>
            </a:r>
            <a:r>
              <a:rPr sz="2200" spc="-85" dirty="0">
                <a:latin typeface="Calibri"/>
                <a:cs typeface="Calibri"/>
              </a:rPr>
              <a:t> </a:t>
            </a:r>
            <a:r>
              <a:rPr sz="2200" spc="-10" dirty="0">
                <a:latin typeface="Calibri"/>
                <a:cs typeface="Calibri"/>
              </a:rPr>
              <a:t>search.</a:t>
            </a:r>
            <a:endParaRPr sz="2200" dirty="0">
              <a:latin typeface="Calibri"/>
              <a:cs typeface="Calibri"/>
            </a:endParaRPr>
          </a:p>
          <a:p>
            <a:pPr marL="355600" indent="-342900">
              <a:lnSpc>
                <a:spcPct val="100000"/>
              </a:lnSpc>
              <a:spcBef>
                <a:spcPts val="865"/>
              </a:spcBef>
              <a:buSzPct val="97222"/>
              <a:buFont typeface="Arial"/>
              <a:buChar char="•"/>
              <a:tabLst>
                <a:tab pos="354965" algn="l"/>
                <a:tab pos="355600" algn="l"/>
              </a:tabLst>
            </a:pPr>
            <a:r>
              <a:rPr sz="2200" spc="-10" dirty="0">
                <a:latin typeface="Calibri"/>
                <a:cs typeface="Calibri"/>
              </a:rPr>
              <a:t>Most </a:t>
            </a:r>
            <a:r>
              <a:rPr sz="2200" spc="-5" dirty="0">
                <a:latin typeface="Calibri"/>
                <a:cs typeface="Calibri"/>
              </a:rPr>
              <a:t>suitable </a:t>
            </a:r>
            <a:r>
              <a:rPr sz="2200" spc="-15" dirty="0">
                <a:latin typeface="Calibri"/>
                <a:cs typeface="Calibri"/>
              </a:rPr>
              <a:t>for </a:t>
            </a:r>
            <a:r>
              <a:rPr sz="2200" spc="-10" dirty="0">
                <a:latin typeface="Calibri"/>
                <a:cs typeface="Calibri"/>
              </a:rPr>
              <a:t>sorted</a:t>
            </a:r>
            <a:r>
              <a:rPr sz="2200" spc="45" dirty="0">
                <a:latin typeface="Calibri"/>
                <a:cs typeface="Calibri"/>
              </a:rPr>
              <a:t> </a:t>
            </a:r>
            <a:r>
              <a:rPr sz="2200" spc="-35" dirty="0">
                <a:latin typeface="Calibri"/>
                <a:cs typeface="Calibri"/>
              </a:rPr>
              <a:t>array.</a:t>
            </a:r>
            <a:endParaRPr sz="2200" dirty="0">
              <a:latin typeface="Calibri"/>
              <a:cs typeface="Calibri"/>
            </a:endParaRPr>
          </a:p>
          <a:p>
            <a:pPr marL="12700">
              <a:lnSpc>
                <a:spcPct val="100000"/>
              </a:lnSpc>
              <a:spcBef>
                <a:spcPts val="690"/>
              </a:spcBef>
            </a:pPr>
            <a:r>
              <a:rPr sz="2400" b="1" spc="-15" dirty="0">
                <a:latin typeface="Calibri"/>
                <a:cs typeface="Calibri"/>
              </a:rPr>
              <a:t>Disadvantage</a:t>
            </a:r>
            <a:r>
              <a:rPr sz="2400" b="1" spc="-10" dirty="0">
                <a:latin typeface="Calibri"/>
                <a:cs typeface="Calibri"/>
              </a:rPr>
              <a:t> </a:t>
            </a:r>
            <a:r>
              <a:rPr sz="2400" b="1" spc="5" dirty="0">
                <a:latin typeface="Calibri"/>
                <a:cs typeface="Calibri"/>
              </a:rPr>
              <a:t>:-</a:t>
            </a:r>
            <a:endParaRPr sz="2400" dirty="0">
              <a:latin typeface="Calibri"/>
              <a:cs typeface="Calibri"/>
            </a:endParaRPr>
          </a:p>
          <a:p>
            <a:pPr marL="355600" indent="-342900">
              <a:lnSpc>
                <a:spcPct val="100000"/>
              </a:lnSpc>
              <a:spcBef>
                <a:spcPts val="605"/>
              </a:spcBef>
              <a:buSzPct val="97222"/>
              <a:buFont typeface="Arial"/>
              <a:buChar char="•"/>
              <a:tabLst>
                <a:tab pos="354965" algn="l"/>
                <a:tab pos="355600" algn="l"/>
              </a:tabLst>
            </a:pPr>
            <a:r>
              <a:rPr sz="2200" spc="-5" dirty="0">
                <a:latin typeface="Calibri"/>
                <a:cs typeface="Calibri"/>
              </a:rPr>
              <a:t>The </a:t>
            </a:r>
            <a:r>
              <a:rPr sz="2200" spc="-10" dirty="0">
                <a:latin typeface="Calibri"/>
                <a:cs typeface="Calibri"/>
              </a:rPr>
              <a:t>list </a:t>
            </a:r>
            <a:r>
              <a:rPr sz="2200" spc="-5" dirty="0">
                <a:latin typeface="Calibri"/>
                <a:cs typeface="Calibri"/>
              </a:rPr>
              <a:t>must be</a:t>
            </a:r>
            <a:r>
              <a:rPr sz="2200" spc="30" dirty="0">
                <a:latin typeface="Calibri"/>
                <a:cs typeface="Calibri"/>
              </a:rPr>
              <a:t> </a:t>
            </a:r>
            <a:r>
              <a:rPr sz="2200" spc="-10" dirty="0">
                <a:latin typeface="Calibri"/>
                <a:cs typeface="Calibri"/>
              </a:rPr>
              <a:t>sorted.</a:t>
            </a:r>
            <a:endParaRPr sz="2200" dirty="0">
              <a:latin typeface="Calibri"/>
              <a:cs typeface="Calibri"/>
            </a:endParaRPr>
          </a:p>
          <a:p>
            <a:pPr marL="355600" indent="-342900">
              <a:lnSpc>
                <a:spcPct val="100000"/>
              </a:lnSpc>
              <a:spcBef>
                <a:spcPts val="600"/>
              </a:spcBef>
              <a:buSzPct val="97222"/>
              <a:buFont typeface="Arial"/>
              <a:buChar char="•"/>
              <a:tabLst>
                <a:tab pos="354965" algn="l"/>
                <a:tab pos="355600" algn="l"/>
              </a:tabLst>
            </a:pPr>
            <a:r>
              <a:rPr sz="2200" spc="-10" dirty="0">
                <a:latin typeface="Calibri"/>
                <a:cs typeface="Calibri"/>
              </a:rPr>
              <a:t>Direct </a:t>
            </a:r>
            <a:r>
              <a:rPr sz="2200" spc="-5" dirty="0">
                <a:latin typeface="Calibri"/>
                <a:cs typeface="Calibri"/>
              </a:rPr>
              <a:t>access </a:t>
            </a:r>
            <a:r>
              <a:rPr sz="2200" spc="-10" dirty="0">
                <a:latin typeface="Calibri"/>
                <a:cs typeface="Calibri"/>
              </a:rPr>
              <a:t>to </a:t>
            </a:r>
            <a:r>
              <a:rPr sz="2200" dirty="0">
                <a:latin typeface="Calibri"/>
                <a:cs typeface="Calibri"/>
              </a:rPr>
              <a:t>the </a:t>
            </a:r>
            <a:r>
              <a:rPr sz="2200" spc="-5" dirty="0">
                <a:latin typeface="Calibri"/>
                <a:cs typeface="Calibri"/>
              </a:rPr>
              <a:t>middle element in </a:t>
            </a:r>
            <a:r>
              <a:rPr sz="2200" spc="-15" dirty="0">
                <a:latin typeface="Calibri"/>
                <a:cs typeface="Calibri"/>
              </a:rPr>
              <a:t>any </a:t>
            </a:r>
            <a:r>
              <a:rPr sz="2200" spc="-5" dirty="0">
                <a:latin typeface="Calibri"/>
                <a:cs typeface="Calibri"/>
              </a:rPr>
              <a:t>sub</a:t>
            </a:r>
            <a:r>
              <a:rPr sz="2200" spc="130" dirty="0">
                <a:latin typeface="Calibri"/>
                <a:cs typeface="Calibri"/>
              </a:rPr>
              <a:t> </a:t>
            </a:r>
            <a:r>
              <a:rPr sz="2200" spc="-10" dirty="0">
                <a:latin typeface="Calibri"/>
                <a:cs typeface="Calibri"/>
              </a:rPr>
              <a:t>list.</a:t>
            </a:r>
            <a:endParaRPr sz="2200" dirty="0">
              <a:latin typeface="Calibri"/>
              <a:cs typeface="Calibri"/>
            </a:endParaRPr>
          </a:p>
          <a:p>
            <a:pPr marL="355600" indent="-342900">
              <a:lnSpc>
                <a:spcPct val="100000"/>
              </a:lnSpc>
              <a:spcBef>
                <a:spcPts val="605"/>
              </a:spcBef>
              <a:buSzPct val="97222"/>
              <a:buFont typeface="Arial"/>
              <a:buChar char="•"/>
              <a:tabLst>
                <a:tab pos="354965" algn="l"/>
                <a:tab pos="355600" algn="l"/>
              </a:tabLst>
            </a:pPr>
            <a:r>
              <a:rPr sz="2200" spc="-5" dirty="0">
                <a:latin typeface="Calibri"/>
                <a:cs typeface="Calibri"/>
              </a:rPr>
              <a:t>Time </a:t>
            </a:r>
            <a:r>
              <a:rPr sz="2200" spc="-10" dirty="0">
                <a:latin typeface="Calibri"/>
                <a:cs typeface="Calibri"/>
              </a:rPr>
              <a:t>complexity </a:t>
            </a:r>
            <a:r>
              <a:rPr sz="2200" spc="-5" dirty="0">
                <a:latin typeface="Calibri"/>
                <a:cs typeface="Calibri"/>
              </a:rPr>
              <a:t>is high in both </a:t>
            </a:r>
            <a:r>
              <a:rPr sz="2200" spc="-15" dirty="0">
                <a:latin typeface="Calibri"/>
                <a:cs typeface="Calibri"/>
              </a:rPr>
              <a:t>average </a:t>
            </a:r>
            <a:r>
              <a:rPr sz="2200" dirty="0">
                <a:latin typeface="Calibri"/>
                <a:cs typeface="Calibri"/>
              </a:rPr>
              <a:t>and </a:t>
            </a:r>
            <a:r>
              <a:rPr sz="2200" spc="-20" dirty="0">
                <a:latin typeface="Calibri"/>
                <a:cs typeface="Calibri"/>
              </a:rPr>
              <a:t>worst</a:t>
            </a:r>
            <a:r>
              <a:rPr sz="2200" spc="75" dirty="0">
                <a:latin typeface="Calibri"/>
                <a:cs typeface="Calibri"/>
              </a:rPr>
              <a:t> </a:t>
            </a:r>
            <a:r>
              <a:rPr sz="2200" spc="-5" dirty="0">
                <a:latin typeface="Calibri"/>
                <a:cs typeface="Calibri"/>
              </a:rPr>
              <a:t>case</a:t>
            </a:r>
            <a:r>
              <a:rPr sz="2000" spc="-5" dirty="0">
                <a:latin typeface="Calibri"/>
                <a:cs typeface="Calibri"/>
              </a:rPr>
              <a:t>.</a:t>
            </a:r>
            <a:endParaRPr sz="2000" dirty="0">
              <a:latin typeface="Calibri"/>
              <a:cs typeface="Calibri"/>
            </a:endParaRPr>
          </a:p>
        </p:txBody>
      </p:sp>
      <p:sp>
        <p:nvSpPr>
          <p:cNvPr id="4" name="object 4"/>
          <p:cNvSpPr txBox="1"/>
          <p:nvPr/>
        </p:nvSpPr>
        <p:spPr>
          <a:xfrm>
            <a:off x="383540" y="903545"/>
            <a:ext cx="7083757" cy="795089"/>
          </a:xfrm>
          <a:prstGeom prst="rect">
            <a:avLst/>
          </a:prstGeom>
        </p:spPr>
        <p:txBody>
          <a:bodyPr vert="horz" wrap="square" lIns="0" tIns="12700" rIns="0" bIns="0" rtlCol="0">
            <a:spAutoFit/>
          </a:bodyPr>
          <a:lstStyle/>
          <a:p>
            <a:pPr marL="12700">
              <a:spcBef>
                <a:spcPts val="100"/>
              </a:spcBef>
            </a:pPr>
            <a:r>
              <a:rPr lang="en-IN" sz="2800" b="1" spc="25" dirty="0">
                <a:cs typeface="Calibri"/>
              </a:rPr>
              <a:t>Binary Search</a:t>
            </a:r>
          </a:p>
          <a:p>
            <a:pPr marL="12700">
              <a:lnSpc>
                <a:spcPct val="100000"/>
              </a:lnSpc>
              <a:spcBef>
                <a:spcPts val="100"/>
              </a:spcBef>
            </a:pPr>
            <a:r>
              <a:rPr sz="2200" spc="-5" dirty="0">
                <a:latin typeface="Calibri"/>
                <a:cs typeface="Calibri"/>
              </a:rPr>
              <a:t>The </a:t>
            </a:r>
            <a:r>
              <a:rPr sz="2200" spc="-20" dirty="0">
                <a:latin typeface="Calibri"/>
                <a:cs typeface="Calibri"/>
              </a:rPr>
              <a:t>worst </a:t>
            </a:r>
            <a:r>
              <a:rPr sz="2200" spc="-5" dirty="0">
                <a:latin typeface="Calibri"/>
                <a:cs typeface="Calibri"/>
              </a:rPr>
              <a:t>case </a:t>
            </a:r>
            <a:r>
              <a:rPr sz="2200" dirty="0">
                <a:latin typeface="Calibri"/>
                <a:cs typeface="Calibri"/>
              </a:rPr>
              <a:t>time </a:t>
            </a:r>
            <a:r>
              <a:rPr sz="2200" spc="-10" dirty="0">
                <a:latin typeface="Calibri"/>
                <a:cs typeface="Calibri"/>
              </a:rPr>
              <a:t>complexity </a:t>
            </a:r>
            <a:r>
              <a:rPr sz="2200" spc="-5" dirty="0">
                <a:latin typeface="Calibri"/>
                <a:cs typeface="Calibri"/>
              </a:rPr>
              <a:t>of binary </a:t>
            </a:r>
            <a:r>
              <a:rPr sz="2200" spc="-10" dirty="0">
                <a:latin typeface="Calibri"/>
                <a:cs typeface="Calibri"/>
              </a:rPr>
              <a:t>search </a:t>
            </a:r>
            <a:r>
              <a:rPr sz="2200" dirty="0">
                <a:latin typeface="Calibri"/>
                <a:cs typeface="Calibri"/>
              </a:rPr>
              <a:t>is</a:t>
            </a:r>
            <a:r>
              <a:rPr sz="2200" spc="114" dirty="0">
                <a:latin typeface="Calibri"/>
                <a:cs typeface="Calibri"/>
              </a:rPr>
              <a:t> </a:t>
            </a:r>
            <a:r>
              <a:rPr sz="2200" b="1" spc="-5" dirty="0">
                <a:latin typeface="Calibri"/>
                <a:cs typeface="Calibri"/>
              </a:rPr>
              <a:t>O(log2n)</a:t>
            </a:r>
            <a:endParaRPr sz="2200" dirty="0">
              <a:latin typeface="Calibri"/>
              <a:cs typeface="Calibri"/>
            </a:endParaRPr>
          </a:p>
        </p:txBody>
      </p:sp>
      <p:sp>
        <p:nvSpPr>
          <p:cNvPr id="5" name="Title 1"/>
          <p:cNvSpPr txBox="1">
            <a:spLocks/>
          </p:cNvSpPr>
          <p:nvPr/>
        </p:nvSpPr>
        <p:spPr>
          <a:xfrm>
            <a:off x="1371600" y="2103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21037"/>
            <a:ext cx="1447800" cy="817163"/>
          </a:xfrm>
          <a:prstGeom prst="rect">
            <a:avLst/>
          </a:prstGeom>
          <a:noFill/>
        </p:spPr>
      </p:pic>
      <p:sp>
        <p:nvSpPr>
          <p:cNvPr id="7" name="Slide Number Placeholder 6"/>
          <p:cNvSpPr>
            <a:spLocks noGrp="1"/>
          </p:cNvSpPr>
          <p:nvPr>
            <p:ph type="sldNum" sz="quarter" idx="12"/>
          </p:nvPr>
        </p:nvSpPr>
        <p:spPr/>
        <p:txBody>
          <a:bodyPr/>
          <a:lstStyle/>
          <a:p>
            <a:fld id="{B6F15528-21DE-4FAA-801E-634DDDAF4B2B}" type="slidenum">
              <a:rPr lang="en-US" smtClean="0"/>
              <a:pPr/>
              <a:t>33</a:t>
            </a:fld>
            <a:endParaRPr lang="en-US"/>
          </a:p>
        </p:txBody>
      </p:sp>
      <p:sp>
        <p:nvSpPr>
          <p:cNvPr id="8" name="Footer Placeholder 7"/>
          <p:cNvSpPr>
            <a:spLocks noGrp="1"/>
          </p:cNvSpPr>
          <p:nvPr>
            <p:ph type="ftr" sz="quarter" idx="11"/>
          </p:nvPr>
        </p:nvSpPr>
        <p:spPr>
          <a:xfrm>
            <a:off x="3124200" y="6356350"/>
            <a:ext cx="4572000" cy="365125"/>
          </a:xfrm>
        </p:spPr>
        <p:txBody>
          <a:bodyPr/>
          <a:lstStyle/>
          <a:p>
            <a:r>
              <a:rPr lang="en-IN" smtClean="0"/>
              <a:t>Sachin Singh   DAA        Unit III</a:t>
            </a:r>
            <a:endParaRPr lang="en-US" dirty="0"/>
          </a:p>
        </p:txBody>
      </p:sp>
      <p:sp>
        <p:nvSpPr>
          <p:cNvPr id="9" name="Date Placeholder 8"/>
          <p:cNvSpPr>
            <a:spLocks noGrp="1"/>
          </p:cNvSpPr>
          <p:nvPr>
            <p:ph type="dt" sz="half" idx="10"/>
          </p:nvPr>
        </p:nvSpPr>
        <p:spPr/>
        <p:txBody>
          <a:bodyPr/>
          <a:lstStyle/>
          <a:p>
            <a:fld id="{1F91E486-D2C3-4B9D-B251-74316739D74B}" type="datetime1">
              <a:rPr lang="en-US" smtClean="0"/>
              <a:t>6/20/2022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a:xfrm>
            <a:off x="457200" y="1066800"/>
            <a:ext cx="8229600" cy="4876800"/>
          </a:xfrm>
        </p:spPr>
        <p:txBody>
          <a:bodyPr rtlCol="0">
            <a:normAutofit fontScale="92500" lnSpcReduction="20000"/>
          </a:bodyPr>
          <a:lstStyle/>
          <a:p>
            <a:pPr marL="0" indent="0" eaLnBrk="1" fontAlgn="auto" hangingPunct="1">
              <a:spcAft>
                <a:spcPts val="0"/>
              </a:spcAft>
              <a:buNone/>
              <a:defRPr/>
            </a:pPr>
            <a:r>
              <a:rPr lang="en-US" sz="3000" b="1" u="sng" dirty="0"/>
              <a:t> Closest Pair Problem</a:t>
            </a:r>
          </a:p>
          <a:p>
            <a:pPr marL="0" indent="0" eaLnBrk="1" fontAlgn="auto" hangingPunct="1">
              <a:spcAft>
                <a:spcPts val="0"/>
              </a:spcAft>
              <a:buNone/>
              <a:defRPr/>
            </a:pPr>
            <a:endParaRPr lang="en-US" sz="3000" b="1" u="sng" dirty="0"/>
          </a:p>
          <a:p>
            <a:pPr eaLnBrk="1" fontAlgn="auto" hangingPunct="1">
              <a:spcAft>
                <a:spcPts val="0"/>
              </a:spcAft>
              <a:buFont typeface="Arial" pitchFamily="34" charset="0"/>
              <a:buChar char="•"/>
              <a:defRPr/>
            </a:pPr>
            <a:r>
              <a:rPr lang="en-US" sz="2400" u="sng" dirty="0"/>
              <a:t>Problem</a:t>
            </a:r>
            <a:r>
              <a:rPr lang="en-US" sz="2400" dirty="0"/>
              <a:t>: find closest points among </a:t>
            </a:r>
            <a:r>
              <a:rPr lang="en-US" sz="2400" i="1" dirty="0"/>
              <a:t>n </a:t>
            </a:r>
            <a:r>
              <a:rPr lang="en-US" sz="2400" dirty="0"/>
              <a:t>ones</a:t>
            </a:r>
            <a:r>
              <a:rPr lang="en-US" sz="2400" i="1" dirty="0"/>
              <a:t> </a:t>
            </a:r>
            <a:r>
              <a:rPr lang="en-US" sz="2400" dirty="0"/>
              <a:t>in </a:t>
            </a:r>
            <a:r>
              <a:rPr lang="en-US" sz="2400" i="1" dirty="0"/>
              <a:t>k</a:t>
            </a:r>
            <a:r>
              <a:rPr lang="en-US" sz="2400" dirty="0"/>
              <a:t>-dimensional space</a:t>
            </a:r>
          </a:p>
          <a:p>
            <a:pPr eaLnBrk="1" fontAlgn="auto" hangingPunct="1">
              <a:spcAft>
                <a:spcPts val="0"/>
              </a:spcAft>
              <a:buFont typeface="Arial" pitchFamily="34" charset="0"/>
              <a:buChar char="•"/>
              <a:defRPr/>
            </a:pPr>
            <a:endParaRPr lang="en-US" sz="2400" dirty="0"/>
          </a:p>
          <a:p>
            <a:pPr eaLnBrk="1" fontAlgn="auto" hangingPunct="1">
              <a:spcAft>
                <a:spcPts val="0"/>
              </a:spcAft>
              <a:buFont typeface="Arial" pitchFamily="34" charset="0"/>
              <a:buChar char="•"/>
              <a:defRPr/>
            </a:pPr>
            <a:r>
              <a:rPr lang="en-US" sz="2400" dirty="0"/>
              <a:t>Assume points are sorted by </a:t>
            </a:r>
            <a:r>
              <a:rPr lang="en-US" sz="2400" i="1" dirty="0"/>
              <a:t>x</a:t>
            </a:r>
            <a:r>
              <a:rPr lang="en-US" sz="2400" dirty="0"/>
              <a:t>-coordinate values.</a:t>
            </a:r>
          </a:p>
          <a:p>
            <a:pPr eaLnBrk="1" fontAlgn="auto" hangingPunct="1">
              <a:spcAft>
                <a:spcPts val="0"/>
              </a:spcAft>
              <a:buFont typeface="Arial" pitchFamily="34" charset="0"/>
              <a:buChar char="•"/>
              <a:defRPr/>
            </a:pPr>
            <a:endParaRPr lang="en-US" sz="2400" dirty="0"/>
          </a:p>
          <a:p>
            <a:pPr eaLnBrk="1" fontAlgn="auto" hangingPunct="1">
              <a:spcAft>
                <a:spcPts val="0"/>
              </a:spcAft>
              <a:buFont typeface="Arial" pitchFamily="34" charset="0"/>
              <a:buChar char="•"/>
              <a:defRPr/>
            </a:pPr>
            <a:r>
              <a:rPr lang="en-US" sz="2400" dirty="0">
                <a:cs typeface="Times New Roman" pitchFamily="18" charset="0"/>
              </a:rPr>
              <a:t>Divide the points in two subsets </a:t>
            </a:r>
            <a:r>
              <a:rPr lang="en-US" sz="2400" i="1" dirty="0">
                <a:cs typeface="Times New Roman" pitchFamily="18" charset="0"/>
              </a:rPr>
              <a:t>S</a:t>
            </a:r>
            <a:r>
              <a:rPr lang="en-US" sz="2400" i="1" baseline="-25000" dirty="0">
                <a:cs typeface="Times New Roman" pitchFamily="18" charset="0"/>
              </a:rPr>
              <a:t>1</a:t>
            </a:r>
            <a:r>
              <a:rPr lang="en-US" sz="2400" dirty="0">
                <a:cs typeface="Times New Roman" pitchFamily="18" charset="0"/>
              </a:rPr>
              <a:t> and </a:t>
            </a:r>
            <a:r>
              <a:rPr lang="en-US" sz="2400" i="1" dirty="0">
                <a:cs typeface="Times New Roman" pitchFamily="18" charset="0"/>
              </a:rPr>
              <a:t>S</a:t>
            </a:r>
            <a:r>
              <a:rPr lang="en-US" sz="2400" i="1" baseline="-25000" dirty="0">
                <a:cs typeface="Times New Roman" pitchFamily="18" charset="0"/>
              </a:rPr>
              <a:t>2</a:t>
            </a:r>
            <a:r>
              <a:rPr lang="en-US" sz="2400" dirty="0">
                <a:cs typeface="Times New Roman" pitchFamily="18" charset="0"/>
              </a:rPr>
              <a:t> of </a:t>
            </a:r>
            <a:r>
              <a:rPr lang="en-US" sz="2400" i="1" dirty="0">
                <a:cs typeface="Times New Roman" pitchFamily="18" charset="0"/>
              </a:rPr>
              <a:t>n</a:t>
            </a:r>
            <a:r>
              <a:rPr lang="en-US" sz="2400" dirty="0">
                <a:cs typeface="Times New Roman" pitchFamily="18" charset="0"/>
              </a:rPr>
              <a:t>/2 points by drawing a vertical line at </a:t>
            </a:r>
            <a:r>
              <a:rPr lang="en-US" sz="2400" i="1" dirty="0">
                <a:cs typeface="Times New Roman" pitchFamily="18" charset="0"/>
              </a:rPr>
              <a:t>x=c.</a:t>
            </a:r>
          </a:p>
          <a:p>
            <a:pPr eaLnBrk="1" fontAlgn="auto" hangingPunct="1">
              <a:spcAft>
                <a:spcPts val="0"/>
              </a:spcAft>
              <a:buFont typeface="Arial" pitchFamily="34" charset="0"/>
              <a:buChar char="•"/>
              <a:defRPr/>
            </a:pPr>
            <a:endParaRPr lang="en-US" sz="2400" i="1" dirty="0">
              <a:cs typeface="Times New Roman" pitchFamily="18" charset="0"/>
            </a:endParaRPr>
          </a:p>
          <a:p>
            <a:pPr eaLnBrk="1" fontAlgn="auto" hangingPunct="1">
              <a:spcAft>
                <a:spcPts val="0"/>
              </a:spcAft>
              <a:buFont typeface="Arial" pitchFamily="34" charset="0"/>
              <a:buChar char="•"/>
              <a:defRPr/>
            </a:pPr>
            <a:r>
              <a:rPr lang="en-US" sz="2400" dirty="0">
                <a:cs typeface="Times New Roman" pitchFamily="18" charset="0"/>
              </a:rPr>
              <a:t>Select the closest pair among the closest pair of the left subset (distance d</a:t>
            </a:r>
            <a:r>
              <a:rPr lang="en-US" sz="2400" baseline="-25000" dirty="0">
                <a:cs typeface="Times New Roman" pitchFamily="18" charset="0"/>
              </a:rPr>
              <a:t>1</a:t>
            </a:r>
            <a:r>
              <a:rPr lang="en-US" sz="2400" dirty="0">
                <a:cs typeface="Times New Roman" pitchFamily="18" charset="0"/>
              </a:rPr>
              <a:t>), of the closest pair of the right subset (distance d</a:t>
            </a:r>
            <a:r>
              <a:rPr lang="en-US" sz="2400" baseline="-25000" dirty="0">
                <a:cs typeface="Times New Roman" pitchFamily="18" charset="0"/>
              </a:rPr>
              <a:t>2</a:t>
            </a:r>
            <a:r>
              <a:rPr lang="en-US" sz="2400" dirty="0">
                <a:cs typeface="Times New Roman" pitchFamily="18" charset="0"/>
              </a:rPr>
              <a:t>), and the closest pair with points from both sides.</a:t>
            </a:r>
          </a:p>
          <a:p>
            <a:pPr marL="0" indent="0" eaLnBrk="1" fontAlgn="auto" hangingPunct="1">
              <a:spcAft>
                <a:spcPts val="0"/>
              </a:spcAft>
              <a:buNone/>
              <a:defRPr/>
            </a:pPr>
            <a:endParaRPr lang="en-US" sz="2400" dirty="0">
              <a:cs typeface="Times New Roman" pitchFamily="18" charset="0"/>
            </a:endParaRPr>
          </a:p>
          <a:p>
            <a:pPr eaLnBrk="1" fontAlgn="auto" hangingPunct="1">
              <a:spcAft>
                <a:spcPts val="0"/>
              </a:spcAft>
              <a:buFont typeface="Arial" pitchFamily="34" charset="0"/>
              <a:buChar char="•"/>
              <a:defRPr/>
            </a:pPr>
            <a:r>
              <a:rPr lang="en-US" sz="2400" dirty="0">
                <a:cs typeface="Times New Roman" pitchFamily="18" charset="0"/>
              </a:rPr>
              <a:t>We need to examine a stripe of width 2d, where d=min[d</a:t>
            </a:r>
            <a:r>
              <a:rPr lang="en-US" sz="2400" baseline="-25000" dirty="0">
                <a:cs typeface="Times New Roman" pitchFamily="18" charset="0"/>
              </a:rPr>
              <a:t>1</a:t>
            </a:r>
            <a:r>
              <a:rPr lang="en-US" sz="2400" dirty="0">
                <a:cs typeface="Times New Roman" pitchFamily="18" charset="0"/>
              </a:rPr>
              <a:t>,d</a:t>
            </a:r>
            <a:r>
              <a:rPr lang="en-US" sz="2400" baseline="-25000" dirty="0">
                <a:cs typeface="Times New Roman" pitchFamily="18" charset="0"/>
              </a:rPr>
              <a:t>2</a:t>
            </a:r>
            <a:r>
              <a:rPr lang="en-US" sz="2400" dirty="0">
                <a:cs typeface="Times New Roman" pitchFamily="18" charset="0"/>
              </a:rPr>
              <a:t>]</a:t>
            </a:r>
          </a:p>
        </p:txBody>
      </p:sp>
      <p:sp>
        <p:nvSpPr>
          <p:cNvPr id="4" name="Title 1"/>
          <p:cNvSpPr txBox="1">
            <a:spLocks/>
          </p:cNvSpPr>
          <p:nvPr/>
        </p:nvSpPr>
        <p:spPr>
          <a:xfrm>
            <a:off x="1369255" y="-2110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Slide Number Placeholder 7"/>
          <p:cNvSpPr>
            <a:spLocks noGrp="1"/>
          </p:cNvSpPr>
          <p:nvPr>
            <p:ph type="sldNum" sz="quarter" idx="12"/>
          </p:nvPr>
        </p:nvSpPr>
        <p:spPr/>
        <p:txBody>
          <a:bodyPr/>
          <a:lstStyle/>
          <a:p>
            <a:fld id="{B6F15528-21DE-4FAA-801E-634DDDAF4B2B}" type="slidenum">
              <a:rPr lang="en-US" smtClean="0"/>
              <a:pPr/>
              <a:t>34</a:t>
            </a:fld>
            <a:endParaRPr lang="en-US"/>
          </a:p>
        </p:txBody>
      </p:sp>
      <p:sp>
        <p:nvSpPr>
          <p:cNvPr id="9" name="Footer Placeholder 8"/>
          <p:cNvSpPr>
            <a:spLocks noGrp="1"/>
          </p:cNvSpPr>
          <p:nvPr>
            <p:ph type="ftr" sz="quarter" idx="11"/>
          </p:nvPr>
        </p:nvSpPr>
        <p:spPr>
          <a:xfrm>
            <a:off x="3124200" y="6356350"/>
            <a:ext cx="4343400" cy="365125"/>
          </a:xfrm>
        </p:spPr>
        <p:txBody>
          <a:bodyPr/>
          <a:lstStyle/>
          <a:p>
            <a:r>
              <a:rPr lang="en-IN" smtClean="0"/>
              <a:t>Sachin Singh   DAA        Unit III</a:t>
            </a:r>
            <a:endParaRPr lang="en-US" dirty="0"/>
          </a:p>
        </p:txBody>
      </p:sp>
      <p:sp>
        <p:nvSpPr>
          <p:cNvPr id="10" name="Date Placeholder 9"/>
          <p:cNvSpPr>
            <a:spLocks noGrp="1"/>
          </p:cNvSpPr>
          <p:nvPr>
            <p:ph type="dt" sz="half" idx="10"/>
          </p:nvPr>
        </p:nvSpPr>
        <p:spPr/>
        <p:txBody>
          <a:bodyPr/>
          <a:lstStyle/>
          <a:p>
            <a:fld id="{950787E8-C222-40AE-B2D5-7C0D7AB6EA1D}" type="datetime1">
              <a:rPr lang="en-US" smtClean="0"/>
              <a:t>6/20/2022</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1050925" y="1641475"/>
            <a:ext cx="4816475" cy="457200"/>
          </a:xfrm>
          <a:prstGeom prst="rect">
            <a:avLst/>
          </a:prstGeom>
          <a:noFill/>
          <a:ln w="9525">
            <a:noFill/>
            <a:miter lim="800000"/>
            <a:headEnd/>
            <a:tailEnd/>
          </a:ln>
        </p:spPr>
        <p:txBody>
          <a:bodyPr>
            <a:spAutoFit/>
          </a:bodyPr>
          <a:lstStyle/>
          <a:p>
            <a:endParaRPr lang="en-US"/>
          </a:p>
        </p:txBody>
      </p:sp>
      <p:sp>
        <p:nvSpPr>
          <p:cNvPr id="13315" name="Rectangle 4"/>
          <p:cNvSpPr>
            <a:spLocks noChangeArrowheads="1"/>
          </p:cNvSpPr>
          <p:nvPr/>
        </p:nvSpPr>
        <p:spPr bwMode="auto">
          <a:xfrm>
            <a:off x="0" y="797234"/>
            <a:ext cx="8458200" cy="5486400"/>
          </a:xfrm>
          <a:prstGeom prst="rect">
            <a:avLst/>
          </a:prstGeom>
          <a:noFill/>
          <a:ln w="9525">
            <a:noFill/>
            <a:miter lim="800000"/>
            <a:headEnd/>
            <a:tailEnd/>
          </a:ln>
        </p:spPr>
        <p:txBody>
          <a:bodyPr/>
          <a:lstStyle/>
          <a:p>
            <a:pPr marL="915988" lvl="2" algn="l">
              <a:lnSpc>
                <a:spcPct val="90000"/>
              </a:lnSpc>
              <a:spcBef>
                <a:spcPct val="20000"/>
              </a:spcBef>
            </a:pPr>
            <a:r>
              <a:rPr lang="en-US" sz="2000" dirty="0"/>
              <a:t>     </a:t>
            </a:r>
            <a:r>
              <a:rPr lang="en-US" sz="2800" b="1" dirty="0"/>
              <a:t>Convex Hull </a:t>
            </a:r>
          </a:p>
          <a:p>
            <a:pPr marL="1252538" lvl="2" indent="-336550" algn="l">
              <a:lnSpc>
                <a:spcPct val="90000"/>
              </a:lnSpc>
              <a:spcBef>
                <a:spcPct val="20000"/>
              </a:spcBef>
              <a:buFontTx/>
              <a:buChar char="•"/>
            </a:pPr>
            <a:r>
              <a:rPr lang="en-US" sz="2200" dirty="0"/>
              <a:t>A </a:t>
            </a:r>
            <a:r>
              <a:rPr lang="en-US" sz="2200" dirty="0">
                <a:solidFill>
                  <a:srgbClr val="0000FF"/>
                </a:solidFill>
              </a:rPr>
              <a:t>convex hull</a:t>
            </a:r>
            <a:r>
              <a:rPr lang="en-US" sz="2200" dirty="0"/>
              <a:t> of a set of 2D points is the shape taken by a rubber band stretched around nails pounded into the plane at each point.</a:t>
            </a:r>
          </a:p>
          <a:p>
            <a:pPr marL="1252538" lvl="2" indent="-336550" algn="l">
              <a:lnSpc>
                <a:spcPct val="90000"/>
              </a:lnSpc>
              <a:spcBef>
                <a:spcPct val="20000"/>
              </a:spcBef>
              <a:buFontTx/>
              <a:buChar char="•"/>
            </a:pPr>
            <a:r>
              <a:rPr lang="en-US" sz="2200" dirty="0"/>
              <a:t>A </a:t>
            </a:r>
            <a:r>
              <a:rPr lang="en-US" sz="2200" dirty="0">
                <a:solidFill>
                  <a:srgbClr val="0000FF"/>
                </a:solidFill>
              </a:rPr>
              <a:t>convex hull</a:t>
            </a:r>
            <a:r>
              <a:rPr lang="en-US" sz="2200" b="1" dirty="0"/>
              <a:t> </a:t>
            </a:r>
            <a:r>
              <a:rPr lang="en-US" sz="2200" dirty="0"/>
              <a:t>of a set </a:t>
            </a:r>
            <a:r>
              <a:rPr lang="en-US" sz="2200" i="1" dirty="0"/>
              <a:t>S </a:t>
            </a:r>
            <a:r>
              <a:rPr lang="en-US" sz="2200" dirty="0"/>
              <a:t>of points is the smallest polygon </a:t>
            </a:r>
            <a:r>
              <a:rPr lang="en-US" sz="2200" i="1" dirty="0"/>
              <a:t>P </a:t>
            </a:r>
            <a:r>
              <a:rPr lang="en-US" sz="2200" dirty="0"/>
              <a:t>for which each point of </a:t>
            </a:r>
            <a:r>
              <a:rPr lang="en-US" sz="2200" i="1" dirty="0"/>
              <a:t>S </a:t>
            </a:r>
            <a:r>
              <a:rPr lang="en-US" sz="2200" dirty="0"/>
              <a:t>is either on the boundary or in the interior of </a:t>
            </a:r>
            <a:r>
              <a:rPr lang="en-US" sz="2200" i="1" dirty="0"/>
              <a:t>P. </a:t>
            </a:r>
          </a:p>
          <a:p>
            <a:pPr marL="1252538" lvl="2" indent="-336550" algn="l">
              <a:lnSpc>
                <a:spcPct val="90000"/>
              </a:lnSpc>
              <a:spcBef>
                <a:spcPct val="20000"/>
              </a:spcBef>
              <a:buFontTx/>
              <a:buChar char="•"/>
            </a:pPr>
            <a:r>
              <a:rPr lang="en-US" sz="2200" dirty="0"/>
              <a:t>A </a:t>
            </a:r>
            <a:r>
              <a:rPr lang="en-US" sz="2200" dirty="0">
                <a:solidFill>
                  <a:srgbClr val="0000FF"/>
                </a:solidFill>
              </a:rPr>
              <a:t>convex hull</a:t>
            </a:r>
            <a:r>
              <a:rPr lang="en-US" sz="2200" dirty="0"/>
              <a:t> of a set </a:t>
            </a:r>
            <a:r>
              <a:rPr lang="en-US" sz="2200" i="1" dirty="0"/>
              <a:t>S</a:t>
            </a:r>
            <a:r>
              <a:rPr lang="en-US" sz="2200" dirty="0"/>
              <a:t> of points is the smallest set </a:t>
            </a:r>
            <a:r>
              <a:rPr lang="en-US" sz="2200" dirty="0">
                <a:sym typeface="Symbol" pitchFamily="18" charset="2"/>
              </a:rPr>
              <a:t>  </a:t>
            </a:r>
            <a:r>
              <a:rPr lang="en-US" sz="2200" i="1" dirty="0">
                <a:sym typeface="Symbol" pitchFamily="18" charset="2"/>
              </a:rPr>
              <a:t>S</a:t>
            </a:r>
            <a:r>
              <a:rPr lang="en-US" sz="2200" dirty="0">
                <a:sym typeface="Symbol" pitchFamily="18" charset="2"/>
              </a:rPr>
              <a:t> | if x</a:t>
            </a:r>
            <a:r>
              <a:rPr lang="en-US" sz="2200" baseline="-25000" dirty="0">
                <a:sym typeface="Symbol" pitchFamily="18" charset="2"/>
              </a:rPr>
              <a:t>1</a:t>
            </a:r>
            <a:r>
              <a:rPr lang="en-US" sz="2200" dirty="0">
                <a:sym typeface="Symbol" pitchFamily="18" charset="2"/>
              </a:rPr>
              <a:t>, x</a:t>
            </a:r>
            <a:r>
              <a:rPr lang="en-US" sz="2200" baseline="-25000" dirty="0">
                <a:sym typeface="Symbol" pitchFamily="18" charset="2"/>
              </a:rPr>
              <a:t>2</a:t>
            </a:r>
            <a:r>
              <a:rPr lang="en-US" sz="2200" dirty="0">
                <a:sym typeface="Symbol" pitchFamily="18" charset="2"/>
              </a:rPr>
              <a:t>   and   [0,1] then x = x</a:t>
            </a:r>
            <a:r>
              <a:rPr lang="en-US" sz="2200" baseline="-25000" dirty="0">
                <a:sym typeface="Symbol" pitchFamily="18" charset="2"/>
              </a:rPr>
              <a:t>1</a:t>
            </a:r>
            <a:r>
              <a:rPr lang="en-US" sz="2200" dirty="0">
                <a:sym typeface="Symbol" pitchFamily="18" charset="2"/>
              </a:rPr>
              <a:t> + (1 - )x</a:t>
            </a:r>
            <a:r>
              <a:rPr lang="en-US" sz="2200" baseline="-25000" dirty="0">
                <a:sym typeface="Symbol" pitchFamily="18" charset="2"/>
              </a:rPr>
              <a:t>2</a:t>
            </a:r>
            <a:r>
              <a:rPr lang="en-US" sz="2200" dirty="0">
                <a:sym typeface="Symbol" pitchFamily="18" charset="2"/>
              </a:rPr>
              <a:t>  </a:t>
            </a:r>
          </a:p>
          <a:p>
            <a:pPr marL="1252538" lvl="2" indent="-336550" algn="l">
              <a:lnSpc>
                <a:spcPct val="90000"/>
              </a:lnSpc>
              <a:spcBef>
                <a:spcPct val="20000"/>
              </a:spcBef>
              <a:buFontTx/>
              <a:buChar char="•"/>
            </a:pPr>
            <a:endParaRPr lang="en-US" dirty="0"/>
          </a:p>
        </p:txBody>
      </p:sp>
      <p:sp>
        <p:nvSpPr>
          <p:cNvPr id="13318" name="Text Box 7"/>
          <p:cNvSpPr txBox="1">
            <a:spLocks noChangeArrowheads="1"/>
          </p:cNvSpPr>
          <p:nvPr/>
        </p:nvSpPr>
        <p:spPr bwMode="auto">
          <a:xfrm>
            <a:off x="914401" y="3896142"/>
            <a:ext cx="7772400" cy="2123658"/>
          </a:xfrm>
          <a:prstGeom prst="rect">
            <a:avLst/>
          </a:prstGeom>
          <a:solidFill>
            <a:schemeClr val="bg1"/>
          </a:solidFill>
          <a:ln w="9525">
            <a:solidFill>
              <a:srgbClr val="0000FF"/>
            </a:solidFill>
            <a:miter lim="800000"/>
            <a:headEnd/>
            <a:tailEnd/>
          </a:ln>
        </p:spPr>
        <p:txBody>
          <a:bodyPr wrap="square">
            <a:spAutoFit/>
          </a:bodyPr>
          <a:lstStyle/>
          <a:p>
            <a:r>
              <a:rPr lang="en-US" sz="2200" b="1" dirty="0"/>
              <a:t>Applications:</a:t>
            </a:r>
            <a:r>
              <a:rPr lang="en-US" sz="2200" dirty="0"/>
              <a:t> </a:t>
            </a:r>
          </a:p>
          <a:p>
            <a:pPr lvl="1">
              <a:buFontTx/>
              <a:buChar char="•"/>
            </a:pPr>
            <a:r>
              <a:rPr lang="en-US" sz="2200" dirty="0"/>
              <a:t> collision avoidance in robotics; </a:t>
            </a:r>
          </a:p>
          <a:p>
            <a:pPr lvl="1">
              <a:buFontTx/>
              <a:buChar char="•"/>
            </a:pPr>
            <a:r>
              <a:rPr lang="en-US" sz="2200" dirty="0"/>
              <a:t> mapping the surface of an object (like an asteroid); </a:t>
            </a:r>
          </a:p>
          <a:p>
            <a:pPr lvl="1">
              <a:buFontTx/>
              <a:buChar char="•"/>
            </a:pPr>
            <a:r>
              <a:rPr lang="en-US" sz="2200" dirty="0"/>
              <a:t> analyzing images of soil particles; </a:t>
            </a:r>
          </a:p>
          <a:p>
            <a:pPr lvl="1">
              <a:buFontTx/>
              <a:buChar char="•"/>
            </a:pPr>
            <a:r>
              <a:rPr lang="en-US" sz="2200" dirty="0"/>
              <a:t> estimating percentage of lung volume occupied by pneumonia  </a:t>
            </a: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Slide Number Placeholder 10"/>
          <p:cNvSpPr>
            <a:spLocks noGrp="1"/>
          </p:cNvSpPr>
          <p:nvPr>
            <p:ph type="sldNum" sz="quarter" idx="12"/>
          </p:nvPr>
        </p:nvSpPr>
        <p:spPr/>
        <p:txBody>
          <a:bodyPr/>
          <a:lstStyle/>
          <a:p>
            <a:fld id="{B6F15528-21DE-4FAA-801E-634DDDAF4B2B}" type="slidenum">
              <a:rPr lang="en-US" smtClean="0"/>
              <a:pPr/>
              <a:t>35</a:t>
            </a:fld>
            <a:endParaRPr lang="en-US"/>
          </a:p>
        </p:txBody>
      </p:sp>
      <p:sp>
        <p:nvSpPr>
          <p:cNvPr id="12" name="Footer Placeholder 11"/>
          <p:cNvSpPr>
            <a:spLocks noGrp="1"/>
          </p:cNvSpPr>
          <p:nvPr>
            <p:ph type="ftr" sz="quarter" idx="11"/>
          </p:nvPr>
        </p:nvSpPr>
        <p:spPr>
          <a:xfrm>
            <a:off x="3124200" y="6356350"/>
            <a:ext cx="4876800" cy="365125"/>
          </a:xfrm>
        </p:spPr>
        <p:txBody>
          <a:bodyPr/>
          <a:lstStyle/>
          <a:p>
            <a:r>
              <a:rPr lang="en-IN" smtClean="0"/>
              <a:t>Sachin Singh   DAA        Unit III</a:t>
            </a:r>
            <a:endParaRPr lang="en-US" dirty="0"/>
          </a:p>
        </p:txBody>
      </p:sp>
      <p:sp>
        <p:nvSpPr>
          <p:cNvPr id="13" name="Date Placeholder 12"/>
          <p:cNvSpPr>
            <a:spLocks noGrp="1"/>
          </p:cNvSpPr>
          <p:nvPr>
            <p:ph type="dt" sz="half" idx="10"/>
          </p:nvPr>
        </p:nvSpPr>
        <p:spPr/>
        <p:txBody>
          <a:bodyPr/>
          <a:lstStyle/>
          <a:p>
            <a:fld id="{B2046D90-AED0-46E4-A35D-41062388D36A}" type="datetime1">
              <a:rPr lang="en-US" smtClean="0"/>
              <a:t>6/20/2022</a:t>
            </a:fld>
            <a:endParaRPr lang="en-US"/>
          </a:p>
        </p:txBody>
      </p:sp>
    </p:spTree>
    <p:extLst>
      <p:ext uri="{BB962C8B-B14F-4D97-AF65-F5344CB8AC3E}">
        <p14:creationId xmlns:p14="http://schemas.microsoft.com/office/powerpoint/2010/main" val="1347975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fade">
                                      <p:cBhvr>
                                        <p:cTn id="7" dur="1000"/>
                                        <p:tgtEl>
                                          <p:spTgt spid="13318"/>
                                        </p:tgtEl>
                                      </p:cBhvr>
                                    </p:animEffect>
                                    <p:anim calcmode="lin" valueType="num">
                                      <p:cBhvr>
                                        <p:cTn id="8" dur="1000" fill="hold"/>
                                        <p:tgtEl>
                                          <p:spTgt spid="13318"/>
                                        </p:tgtEl>
                                        <p:attrNameLst>
                                          <p:attrName>ppt_x</p:attrName>
                                        </p:attrNameLst>
                                      </p:cBhvr>
                                      <p:tavLst>
                                        <p:tav tm="0">
                                          <p:val>
                                            <p:strVal val="#ppt_x"/>
                                          </p:val>
                                        </p:tav>
                                        <p:tav tm="100000">
                                          <p:val>
                                            <p:strVal val="#ppt_x"/>
                                          </p:val>
                                        </p:tav>
                                      </p:tavLst>
                                    </p:anim>
                                    <p:anim calcmode="lin" valueType="num">
                                      <p:cBhvr>
                                        <p:cTn id="9" dur="1000" fill="hold"/>
                                        <p:tgtEl>
                                          <p:spTgt spid="133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1050925" y="1641475"/>
            <a:ext cx="4816475" cy="457200"/>
          </a:xfrm>
          <a:prstGeom prst="rect">
            <a:avLst/>
          </a:prstGeom>
          <a:noFill/>
          <a:ln w="9525">
            <a:noFill/>
            <a:miter lim="800000"/>
            <a:headEnd/>
            <a:tailEnd/>
          </a:ln>
        </p:spPr>
        <p:txBody>
          <a:bodyPr>
            <a:spAutoFit/>
          </a:bodyPr>
          <a:lstStyle/>
          <a:p>
            <a:endParaRPr lang="en-US"/>
          </a:p>
        </p:txBody>
      </p:sp>
      <p:sp>
        <p:nvSpPr>
          <p:cNvPr id="13315" name="Rectangle 4"/>
          <p:cNvSpPr>
            <a:spLocks noChangeArrowheads="1"/>
          </p:cNvSpPr>
          <p:nvPr/>
        </p:nvSpPr>
        <p:spPr bwMode="auto">
          <a:xfrm>
            <a:off x="0" y="838200"/>
            <a:ext cx="8458200" cy="5486400"/>
          </a:xfrm>
          <a:prstGeom prst="rect">
            <a:avLst/>
          </a:prstGeom>
          <a:noFill/>
          <a:ln w="9525">
            <a:noFill/>
            <a:miter lim="800000"/>
            <a:headEnd/>
            <a:tailEnd/>
          </a:ln>
        </p:spPr>
        <p:txBody>
          <a:bodyPr/>
          <a:lstStyle/>
          <a:p>
            <a:pPr marL="1252538" lvl="2" indent="-336550" algn="l">
              <a:lnSpc>
                <a:spcPct val="90000"/>
              </a:lnSpc>
              <a:spcBef>
                <a:spcPct val="20000"/>
              </a:spcBef>
              <a:buFontTx/>
              <a:buChar char="•"/>
            </a:pPr>
            <a:endParaRPr lang="en-US" sz="2000" dirty="0"/>
          </a:p>
          <a:p>
            <a:pPr marL="915988" lvl="2" algn="l">
              <a:lnSpc>
                <a:spcPct val="90000"/>
              </a:lnSpc>
              <a:spcBef>
                <a:spcPct val="20000"/>
              </a:spcBef>
            </a:pPr>
            <a:endParaRPr lang="en-US" dirty="0"/>
          </a:p>
        </p:txBody>
      </p:sp>
      <p:pic>
        <p:nvPicPr>
          <p:cNvPr id="13316" name="Picture 5"/>
          <p:cNvPicPr>
            <a:picLocks noChangeAspect="1" noChangeArrowheads="1"/>
          </p:cNvPicPr>
          <p:nvPr/>
        </p:nvPicPr>
        <p:blipFill>
          <a:blip r:embed="rId3"/>
          <a:srcRect/>
          <a:stretch>
            <a:fillRect/>
          </a:stretch>
        </p:blipFill>
        <p:spPr bwMode="auto">
          <a:xfrm>
            <a:off x="256403" y="1325635"/>
            <a:ext cx="8631194" cy="2089297"/>
          </a:xfrm>
          <a:prstGeom prst="rect">
            <a:avLst/>
          </a:prstGeom>
          <a:noFill/>
          <a:ln w="9525">
            <a:solidFill>
              <a:srgbClr val="0000FF"/>
            </a:solidFill>
            <a:miter lim="800000"/>
            <a:headEnd/>
            <a:tailEnd/>
          </a:ln>
        </p:spPr>
      </p:pic>
      <p:pic>
        <p:nvPicPr>
          <p:cNvPr id="13317" name="Picture 6"/>
          <p:cNvPicPr>
            <a:picLocks noChangeAspect="1" noChangeArrowheads="1"/>
          </p:cNvPicPr>
          <p:nvPr/>
        </p:nvPicPr>
        <p:blipFill>
          <a:blip r:embed="rId4"/>
          <a:srcRect/>
          <a:stretch>
            <a:fillRect/>
          </a:stretch>
        </p:blipFill>
        <p:spPr bwMode="auto">
          <a:xfrm>
            <a:off x="3162300" y="3876822"/>
            <a:ext cx="2133600" cy="2133600"/>
          </a:xfrm>
          <a:prstGeom prst="rect">
            <a:avLst/>
          </a:prstGeom>
          <a:noFill/>
          <a:ln w="9525">
            <a:solidFill>
              <a:srgbClr val="0000FF"/>
            </a:solidFill>
            <a:miter lim="800000"/>
            <a:headEnd/>
            <a:tailEnd/>
          </a:ln>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1" name="Slide Number Placeholder 10"/>
          <p:cNvSpPr>
            <a:spLocks noGrp="1"/>
          </p:cNvSpPr>
          <p:nvPr>
            <p:ph type="sldNum" sz="quarter" idx="12"/>
          </p:nvPr>
        </p:nvSpPr>
        <p:spPr/>
        <p:txBody>
          <a:bodyPr/>
          <a:lstStyle/>
          <a:p>
            <a:fld id="{B6F15528-21DE-4FAA-801E-634DDDAF4B2B}" type="slidenum">
              <a:rPr lang="en-US" smtClean="0"/>
              <a:pPr/>
              <a:t>36</a:t>
            </a:fld>
            <a:endParaRPr lang="en-US"/>
          </a:p>
        </p:txBody>
      </p:sp>
      <p:sp>
        <p:nvSpPr>
          <p:cNvPr id="12" name="Footer Placeholder 11"/>
          <p:cNvSpPr>
            <a:spLocks noGrp="1"/>
          </p:cNvSpPr>
          <p:nvPr>
            <p:ph type="ftr" sz="quarter" idx="11"/>
          </p:nvPr>
        </p:nvSpPr>
        <p:spPr>
          <a:xfrm>
            <a:off x="3124200" y="6356350"/>
            <a:ext cx="4876800" cy="365125"/>
          </a:xfrm>
        </p:spPr>
        <p:txBody>
          <a:bodyPr/>
          <a:lstStyle/>
          <a:p>
            <a:r>
              <a:rPr lang="en-IN" smtClean="0"/>
              <a:t>Sachin Singh   DAA        Unit III</a:t>
            </a:r>
            <a:endParaRPr lang="en-US" dirty="0"/>
          </a:p>
        </p:txBody>
      </p:sp>
      <p:sp>
        <p:nvSpPr>
          <p:cNvPr id="13" name="Date Placeholder 12"/>
          <p:cNvSpPr>
            <a:spLocks noGrp="1"/>
          </p:cNvSpPr>
          <p:nvPr>
            <p:ph type="dt" sz="half" idx="10"/>
          </p:nvPr>
        </p:nvSpPr>
        <p:spPr/>
        <p:txBody>
          <a:bodyPr/>
          <a:lstStyle/>
          <a:p>
            <a:fld id="{90A1F16B-1025-4ADB-A70C-31FB912762FD}" type="datetime1">
              <a:rPr lang="en-US" smtClean="0"/>
              <a:t>6/20/2022</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barn(inVertical)">
                                      <p:cBhvr>
                                        <p:cTn id="7" dur="5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fade">
                                      <p:cBhvr>
                                        <p:cTn id="12" dur="1000"/>
                                        <p:tgtEl>
                                          <p:spTgt spid="13317"/>
                                        </p:tgtEl>
                                      </p:cBhvr>
                                    </p:animEffect>
                                    <p:anim calcmode="lin" valueType="num">
                                      <p:cBhvr>
                                        <p:cTn id="13" dur="1000" fill="hold"/>
                                        <p:tgtEl>
                                          <p:spTgt spid="13317"/>
                                        </p:tgtEl>
                                        <p:attrNameLst>
                                          <p:attrName>ppt_x</p:attrName>
                                        </p:attrNameLst>
                                      </p:cBhvr>
                                      <p:tavLst>
                                        <p:tav tm="0">
                                          <p:val>
                                            <p:strVal val="#ppt_x"/>
                                          </p:val>
                                        </p:tav>
                                        <p:tav tm="100000">
                                          <p:val>
                                            <p:strVal val="#ppt_x"/>
                                          </p:val>
                                        </p:tav>
                                      </p:tavLst>
                                    </p:anim>
                                    <p:anim calcmode="lin" valueType="num">
                                      <p:cBhvr>
                                        <p:cTn id="14" dur="1000" fill="hold"/>
                                        <p:tgtEl>
                                          <p:spTgt spid="133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p:cNvSpPr txBox="1">
            <a:spLocks noChangeArrowheads="1"/>
          </p:cNvSpPr>
          <p:nvPr/>
        </p:nvSpPr>
        <p:spPr bwMode="auto">
          <a:xfrm>
            <a:off x="1050925" y="1793875"/>
            <a:ext cx="4816475" cy="457200"/>
          </a:xfrm>
          <a:prstGeom prst="rect">
            <a:avLst/>
          </a:prstGeom>
          <a:noFill/>
          <a:ln w="9525">
            <a:noFill/>
            <a:miter lim="800000"/>
            <a:headEnd/>
            <a:tailEnd/>
          </a:ln>
        </p:spPr>
        <p:txBody>
          <a:bodyPr>
            <a:spAutoFit/>
          </a:bodyPr>
          <a:lstStyle/>
          <a:p>
            <a:endParaRPr lang="en-US"/>
          </a:p>
        </p:txBody>
      </p:sp>
      <p:sp>
        <p:nvSpPr>
          <p:cNvPr id="14339" name="Rectangle 4"/>
          <p:cNvSpPr>
            <a:spLocks noChangeArrowheads="1"/>
          </p:cNvSpPr>
          <p:nvPr/>
        </p:nvSpPr>
        <p:spPr bwMode="auto">
          <a:xfrm>
            <a:off x="685800" y="990600"/>
            <a:ext cx="7772400" cy="5486400"/>
          </a:xfrm>
          <a:prstGeom prst="rect">
            <a:avLst/>
          </a:prstGeom>
          <a:noFill/>
          <a:ln w="9525">
            <a:noFill/>
            <a:miter lim="800000"/>
            <a:headEnd/>
            <a:tailEnd/>
          </a:ln>
        </p:spPr>
        <p:txBody>
          <a:bodyPr/>
          <a:lstStyle/>
          <a:p>
            <a:pPr marL="915988" lvl="2">
              <a:spcBef>
                <a:spcPct val="20000"/>
              </a:spcBef>
            </a:pPr>
            <a:r>
              <a:rPr lang="en-IN" sz="2400" b="1" spc="25" dirty="0">
                <a:cs typeface="Calibri"/>
              </a:rPr>
              <a:t> </a:t>
            </a:r>
            <a:r>
              <a:rPr lang="en-IN" sz="2800" b="1" spc="25" dirty="0">
                <a:cs typeface="Calibri"/>
              </a:rPr>
              <a:t>Convex Hull</a:t>
            </a:r>
          </a:p>
          <a:p>
            <a:pPr marL="1252538" lvl="2" indent="-336550" algn="l">
              <a:spcBef>
                <a:spcPct val="20000"/>
              </a:spcBef>
              <a:buFontTx/>
              <a:buChar char="•"/>
            </a:pPr>
            <a:r>
              <a:rPr lang="en-US" sz="2200" dirty="0"/>
              <a:t>This is actually a half-space hull finder</a:t>
            </a:r>
          </a:p>
          <a:p>
            <a:pPr marL="2290763" lvl="3" indent="-381000" algn="l">
              <a:spcBef>
                <a:spcPct val="20000"/>
              </a:spcBef>
              <a:buFontTx/>
              <a:buChar char="–"/>
            </a:pPr>
            <a:r>
              <a:rPr lang="en-US" sz="2200" dirty="0"/>
              <a:t>You start with the leftmost (</a:t>
            </a:r>
            <a:r>
              <a:rPr lang="en-US" sz="2200" i="1" dirty="0"/>
              <a:t>A</a:t>
            </a:r>
            <a:r>
              <a:rPr lang="en-US" sz="2200" dirty="0"/>
              <a:t>) and rightmost (</a:t>
            </a:r>
            <a:r>
              <a:rPr lang="en-US" sz="2200" i="1" dirty="0"/>
              <a:t>B</a:t>
            </a:r>
            <a:r>
              <a:rPr lang="en-US" sz="2200" dirty="0"/>
              <a:t>) points and all the points above them</a:t>
            </a:r>
          </a:p>
          <a:p>
            <a:pPr marL="2290763" lvl="3" indent="-381000" algn="l">
              <a:spcBef>
                <a:spcPct val="20000"/>
              </a:spcBef>
              <a:buFontTx/>
              <a:buChar char="–"/>
            </a:pPr>
            <a:r>
              <a:rPr lang="en-US" sz="2200" dirty="0"/>
              <a:t>It finds the half hull to the top side</a:t>
            </a:r>
          </a:p>
          <a:p>
            <a:pPr marL="1252538" lvl="2" indent="-336550" algn="l">
              <a:spcBef>
                <a:spcPct val="20000"/>
              </a:spcBef>
              <a:buFontTx/>
              <a:buChar char="•"/>
            </a:pPr>
            <a:r>
              <a:rPr lang="en-US" sz="2200" dirty="0"/>
              <a:t>One can then find the entire hull by running the same algorithm on the bottom points</a:t>
            </a:r>
          </a:p>
          <a:p>
            <a:pPr marL="338138" indent="-338138" algn="l">
              <a:spcBef>
                <a:spcPct val="20000"/>
              </a:spcBef>
              <a:buFontTx/>
              <a:buChar char="•"/>
            </a:pPr>
            <a:endParaRPr lang="en-US" sz="2000" dirty="0"/>
          </a:p>
          <a:p>
            <a:pPr marL="1252538" lvl="2" indent="-336550" algn="l">
              <a:lnSpc>
                <a:spcPct val="90000"/>
              </a:lnSpc>
              <a:spcBef>
                <a:spcPct val="20000"/>
              </a:spcBef>
              <a:buFontTx/>
              <a:buChar char="•"/>
            </a:pPr>
            <a:endParaRPr lang="en-US" dirty="0"/>
          </a:p>
        </p:txBody>
      </p:sp>
      <p:pic>
        <p:nvPicPr>
          <p:cNvPr id="14340" name="Picture 5"/>
          <p:cNvPicPr>
            <a:picLocks noChangeAspect="1" noChangeArrowheads="1"/>
          </p:cNvPicPr>
          <p:nvPr/>
        </p:nvPicPr>
        <p:blipFill>
          <a:blip r:embed="rId3"/>
          <a:srcRect/>
          <a:stretch>
            <a:fillRect/>
          </a:stretch>
        </p:blipFill>
        <p:spPr bwMode="auto">
          <a:xfrm>
            <a:off x="3026019" y="3487738"/>
            <a:ext cx="2876550" cy="2238375"/>
          </a:xfrm>
          <a:prstGeom prst="rect">
            <a:avLst/>
          </a:prstGeom>
          <a:noFill/>
          <a:ln w="9525">
            <a:solidFill>
              <a:srgbClr val="0000FF"/>
            </a:solidFill>
            <a:miter lim="800000"/>
            <a:headEnd/>
            <a:tailEnd/>
          </a:ln>
        </p:spPr>
      </p:pic>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6"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37</a:t>
            </a:fld>
            <a:endParaRPr lang="en-US"/>
          </a:p>
        </p:txBody>
      </p:sp>
      <p:sp>
        <p:nvSpPr>
          <p:cNvPr id="10" name="Footer Placeholder 9"/>
          <p:cNvSpPr>
            <a:spLocks noGrp="1"/>
          </p:cNvSpPr>
          <p:nvPr>
            <p:ph type="ftr" sz="quarter" idx="11"/>
          </p:nvPr>
        </p:nvSpPr>
        <p:spPr>
          <a:xfrm>
            <a:off x="3124200" y="6356350"/>
            <a:ext cx="4648200" cy="365125"/>
          </a:xfrm>
        </p:spPr>
        <p:txBody>
          <a:bodyPr/>
          <a:lstStyle/>
          <a:p>
            <a:r>
              <a:rPr lang="en-IN" smtClean="0"/>
              <a:t>Sachin Singh   DAA        Unit III</a:t>
            </a:r>
            <a:endParaRPr lang="en-US"/>
          </a:p>
        </p:txBody>
      </p:sp>
      <p:sp>
        <p:nvSpPr>
          <p:cNvPr id="11" name="Date Placeholder 10"/>
          <p:cNvSpPr>
            <a:spLocks noGrp="1"/>
          </p:cNvSpPr>
          <p:nvPr>
            <p:ph type="dt" sz="half" idx="10"/>
          </p:nvPr>
        </p:nvSpPr>
        <p:spPr/>
        <p:txBody>
          <a:bodyPr/>
          <a:lstStyle/>
          <a:p>
            <a:fld id="{CA7D7FEF-014F-44B5-809C-C0B5A42161D0}" type="datetime1">
              <a:rPr lang="en-US" smtClean="0"/>
              <a:t>6/20/2022</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1000"/>
                                        <p:tgtEl>
                                          <p:spTgt spid="14340"/>
                                        </p:tgtEl>
                                      </p:cBhvr>
                                    </p:animEffect>
                                    <p:anim calcmode="lin" valueType="num">
                                      <p:cBhvr>
                                        <p:cTn id="8" dur="1000" fill="hold"/>
                                        <p:tgtEl>
                                          <p:spTgt spid="14340"/>
                                        </p:tgtEl>
                                        <p:attrNameLst>
                                          <p:attrName>ppt_x</p:attrName>
                                        </p:attrNameLst>
                                      </p:cBhvr>
                                      <p:tavLst>
                                        <p:tav tm="0">
                                          <p:val>
                                            <p:strVal val="#ppt_x"/>
                                          </p:val>
                                        </p:tav>
                                        <p:tav tm="100000">
                                          <p:val>
                                            <p:strVal val="#ppt_x"/>
                                          </p:val>
                                        </p:tav>
                                      </p:tavLst>
                                    </p:anim>
                                    <p:anim calcmode="lin" valueType="num">
                                      <p:cBhvr>
                                        <p:cTn id="9" dur="1000" fill="hold"/>
                                        <p:tgtEl>
                                          <p:spTgt spid="143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3"/>
          <p:cNvSpPr txBox="1">
            <a:spLocks noChangeArrowheads="1"/>
          </p:cNvSpPr>
          <p:nvPr/>
        </p:nvSpPr>
        <p:spPr bwMode="auto">
          <a:xfrm>
            <a:off x="1050925" y="1489075"/>
            <a:ext cx="4816475" cy="457200"/>
          </a:xfrm>
          <a:prstGeom prst="rect">
            <a:avLst/>
          </a:prstGeom>
          <a:noFill/>
          <a:ln w="9525">
            <a:noFill/>
            <a:miter lim="800000"/>
            <a:headEnd/>
            <a:tailEnd/>
          </a:ln>
        </p:spPr>
        <p:txBody>
          <a:bodyPr>
            <a:spAutoFit/>
          </a:bodyPr>
          <a:lstStyle/>
          <a:p>
            <a:endParaRPr lang="en-US"/>
          </a:p>
        </p:txBody>
      </p:sp>
      <p:sp>
        <p:nvSpPr>
          <p:cNvPr id="15363" name="Rectangle 4"/>
          <p:cNvSpPr>
            <a:spLocks noChangeArrowheads="1"/>
          </p:cNvSpPr>
          <p:nvPr/>
        </p:nvSpPr>
        <p:spPr bwMode="auto">
          <a:xfrm>
            <a:off x="685800" y="853538"/>
            <a:ext cx="7772400" cy="5486400"/>
          </a:xfrm>
          <a:prstGeom prst="rect">
            <a:avLst/>
          </a:prstGeom>
          <a:noFill/>
          <a:ln w="9525">
            <a:noFill/>
            <a:miter lim="800000"/>
            <a:headEnd/>
            <a:tailEnd/>
          </a:ln>
        </p:spPr>
        <p:txBody>
          <a:bodyPr/>
          <a:lstStyle/>
          <a:p>
            <a:pPr marL="915988" lvl="2" algn="l">
              <a:spcBef>
                <a:spcPct val="20000"/>
              </a:spcBef>
            </a:pPr>
            <a:r>
              <a:rPr lang="en-US" sz="2200" dirty="0"/>
              <a:t>    </a:t>
            </a:r>
            <a:r>
              <a:rPr lang="en-US" sz="2800" b="1" dirty="0"/>
              <a:t>Convex Hull</a:t>
            </a:r>
          </a:p>
          <a:p>
            <a:pPr marL="1252538" lvl="2" indent="-336550" algn="l">
              <a:spcBef>
                <a:spcPct val="20000"/>
              </a:spcBef>
              <a:buFontTx/>
              <a:buChar char="•"/>
            </a:pPr>
            <a:r>
              <a:rPr lang="en-US" sz="2200" dirty="0"/>
              <a:t>Pick the point </a:t>
            </a:r>
            <a:r>
              <a:rPr lang="en-US" sz="2200" i="1" dirty="0"/>
              <a:t>C</a:t>
            </a:r>
            <a:r>
              <a:rPr lang="en-US" sz="2200" dirty="0"/>
              <a:t> that is furthest from the line </a:t>
            </a:r>
            <a:r>
              <a:rPr lang="en-US" sz="2200" i="1" dirty="0"/>
              <a:t>AB</a:t>
            </a:r>
          </a:p>
          <a:p>
            <a:pPr marL="1252538" lvl="2" indent="-336550" algn="l">
              <a:spcBef>
                <a:spcPct val="20000"/>
              </a:spcBef>
              <a:buFontTx/>
              <a:buChar char="•"/>
            </a:pPr>
            <a:endParaRPr lang="en-US" sz="22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sz="1800" i="1" dirty="0"/>
          </a:p>
          <a:p>
            <a:pPr marL="1252538" lvl="2" indent="-336550" algn="l">
              <a:spcBef>
                <a:spcPct val="20000"/>
              </a:spcBef>
              <a:buFontTx/>
              <a:buChar char="•"/>
            </a:pPr>
            <a:r>
              <a:rPr lang="en-US" sz="2200" dirty="0"/>
              <a:t>Form two lines – </a:t>
            </a:r>
            <a:r>
              <a:rPr lang="en-US" sz="2200" i="1" dirty="0"/>
              <a:t>AC</a:t>
            </a:r>
            <a:r>
              <a:rPr lang="en-US" sz="2200" dirty="0"/>
              <a:t> and </a:t>
            </a:r>
            <a:r>
              <a:rPr lang="en-US" sz="2200" i="1" dirty="0"/>
              <a:t>CB </a:t>
            </a:r>
            <a:r>
              <a:rPr lang="en-US" sz="2200" dirty="0"/>
              <a:t>and place all points above </a:t>
            </a:r>
            <a:r>
              <a:rPr lang="en-US" sz="2200" i="1" dirty="0"/>
              <a:t>AC</a:t>
            </a:r>
            <a:r>
              <a:rPr lang="en-US" sz="2200" dirty="0"/>
              <a:t> into one list and all points above </a:t>
            </a:r>
            <a:r>
              <a:rPr lang="en-US" sz="2200" i="1" dirty="0"/>
              <a:t>CB</a:t>
            </a:r>
            <a:r>
              <a:rPr lang="en-US" sz="2200" dirty="0"/>
              <a:t> into another list.</a:t>
            </a:r>
            <a:endParaRPr lang="en-US" sz="2200" i="1" dirty="0"/>
          </a:p>
          <a:p>
            <a:pPr indent="-349250" algn="l">
              <a:spcBef>
                <a:spcPct val="20000"/>
              </a:spcBef>
              <a:buFontTx/>
              <a:buChar char="•"/>
            </a:pPr>
            <a:endParaRPr lang="en-US" sz="2000" dirty="0"/>
          </a:p>
          <a:p>
            <a:pPr marL="1252538" lvl="2" indent="-336550" algn="l">
              <a:lnSpc>
                <a:spcPct val="90000"/>
              </a:lnSpc>
              <a:spcBef>
                <a:spcPct val="20000"/>
              </a:spcBef>
              <a:buFontTx/>
              <a:buChar char="•"/>
            </a:pPr>
            <a:endParaRPr lang="en-US" dirty="0"/>
          </a:p>
        </p:txBody>
      </p:sp>
      <p:pic>
        <p:nvPicPr>
          <p:cNvPr id="15364" name="Picture 5"/>
          <p:cNvPicPr>
            <a:picLocks noChangeAspect="1" noChangeArrowheads="1"/>
          </p:cNvPicPr>
          <p:nvPr/>
        </p:nvPicPr>
        <p:blipFill>
          <a:blip r:embed="rId3"/>
          <a:srcRect/>
          <a:stretch>
            <a:fillRect/>
          </a:stretch>
        </p:blipFill>
        <p:spPr bwMode="auto">
          <a:xfrm>
            <a:off x="3459162" y="1856748"/>
            <a:ext cx="2057400" cy="1704975"/>
          </a:xfrm>
          <a:prstGeom prst="rect">
            <a:avLst/>
          </a:prstGeom>
          <a:noFill/>
          <a:ln w="9525">
            <a:solidFill>
              <a:srgbClr val="0000FF"/>
            </a:solidFill>
            <a:miter lim="800000"/>
            <a:headEnd/>
            <a:tailEnd/>
          </a:ln>
        </p:spPr>
      </p:pic>
      <p:pic>
        <p:nvPicPr>
          <p:cNvPr id="15365" name="Picture 6"/>
          <p:cNvPicPr>
            <a:picLocks noChangeAspect="1" noChangeArrowheads="1"/>
          </p:cNvPicPr>
          <p:nvPr/>
        </p:nvPicPr>
        <p:blipFill>
          <a:blip r:embed="rId4"/>
          <a:srcRect/>
          <a:stretch>
            <a:fillRect/>
          </a:stretch>
        </p:blipFill>
        <p:spPr bwMode="auto">
          <a:xfrm>
            <a:off x="3238500" y="4498975"/>
            <a:ext cx="2133600" cy="1689100"/>
          </a:xfrm>
          <a:prstGeom prst="rect">
            <a:avLst/>
          </a:prstGeom>
          <a:noFill/>
          <a:ln w="9525">
            <a:solidFill>
              <a:srgbClr val="0000FF"/>
            </a:solidFill>
            <a:miter lim="800000"/>
            <a:headEnd/>
            <a:tailEnd/>
          </a:ln>
        </p:spPr>
      </p:pic>
      <p:sp>
        <p:nvSpPr>
          <p:cNvPr id="15366" name="Text Box 7"/>
          <p:cNvSpPr txBox="1">
            <a:spLocks noChangeArrowheads="1"/>
          </p:cNvSpPr>
          <p:nvPr/>
        </p:nvSpPr>
        <p:spPr bwMode="auto">
          <a:xfrm>
            <a:off x="6329362" y="4571659"/>
            <a:ext cx="2128838" cy="822325"/>
          </a:xfrm>
          <a:prstGeom prst="rect">
            <a:avLst/>
          </a:prstGeom>
          <a:noFill/>
          <a:ln w="9525">
            <a:noFill/>
            <a:miter lim="800000"/>
            <a:headEnd/>
            <a:tailEnd/>
          </a:ln>
        </p:spPr>
        <p:txBody>
          <a:bodyPr wrap="none">
            <a:spAutoFit/>
          </a:bodyPr>
          <a:lstStyle/>
          <a:p>
            <a:r>
              <a:rPr lang="en-US" dirty="0">
                <a:solidFill>
                  <a:srgbClr val="0000FF"/>
                </a:solidFill>
              </a:rPr>
              <a:t>Ignore the inner</a:t>
            </a:r>
          </a:p>
          <a:p>
            <a:r>
              <a:rPr lang="en-US" dirty="0">
                <a:solidFill>
                  <a:srgbClr val="0000FF"/>
                </a:solidFill>
              </a:rPr>
              <a:t>points</a:t>
            </a:r>
          </a:p>
        </p:txBody>
      </p:sp>
      <p:sp>
        <p:nvSpPr>
          <p:cNvPr id="15367" name="Line 8"/>
          <p:cNvSpPr>
            <a:spLocks noChangeShapeType="1"/>
          </p:cNvSpPr>
          <p:nvPr/>
        </p:nvSpPr>
        <p:spPr bwMode="auto">
          <a:xfrm flipH="1">
            <a:off x="4838700" y="4844561"/>
            <a:ext cx="1524000" cy="609600"/>
          </a:xfrm>
          <a:prstGeom prst="line">
            <a:avLst/>
          </a:prstGeom>
          <a:noFill/>
          <a:ln w="9525">
            <a:solidFill>
              <a:srgbClr val="0000FF"/>
            </a:solidFill>
            <a:round/>
            <a:headEnd/>
            <a:tailEnd type="triangle" w="med" len="med"/>
          </a:ln>
        </p:spPr>
        <p:txBody>
          <a:bodyPr/>
          <a:lstStyle/>
          <a:p>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9"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2" name="Slide Number Placeholder 11"/>
          <p:cNvSpPr>
            <a:spLocks noGrp="1"/>
          </p:cNvSpPr>
          <p:nvPr>
            <p:ph type="sldNum" sz="quarter" idx="12"/>
          </p:nvPr>
        </p:nvSpPr>
        <p:spPr/>
        <p:txBody>
          <a:bodyPr/>
          <a:lstStyle/>
          <a:p>
            <a:fld id="{B6F15528-21DE-4FAA-801E-634DDDAF4B2B}" type="slidenum">
              <a:rPr lang="en-US" smtClean="0"/>
              <a:pPr/>
              <a:t>38</a:t>
            </a:fld>
            <a:endParaRPr lang="en-US"/>
          </a:p>
        </p:txBody>
      </p:sp>
      <p:sp>
        <p:nvSpPr>
          <p:cNvPr id="13" name="Footer Placeholder 12"/>
          <p:cNvSpPr>
            <a:spLocks noGrp="1"/>
          </p:cNvSpPr>
          <p:nvPr>
            <p:ph type="ftr" sz="quarter" idx="11"/>
          </p:nvPr>
        </p:nvSpPr>
        <p:spPr>
          <a:xfrm>
            <a:off x="3124200" y="6356350"/>
            <a:ext cx="4648200" cy="365125"/>
          </a:xfrm>
        </p:spPr>
        <p:txBody>
          <a:bodyPr/>
          <a:lstStyle/>
          <a:p>
            <a:r>
              <a:rPr lang="en-IN" smtClean="0"/>
              <a:t>Sachin Singh   DAA        Unit III</a:t>
            </a:r>
            <a:endParaRPr lang="en-US" dirty="0"/>
          </a:p>
        </p:txBody>
      </p:sp>
      <p:sp>
        <p:nvSpPr>
          <p:cNvPr id="14" name="Date Placeholder 13"/>
          <p:cNvSpPr>
            <a:spLocks noGrp="1"/>
          </p:cNvSpPr>
          <p:nvPr>
            <p:ph type="dt" sz="half" idx="10"/>
          </p:nvPr>
        </p:nvSpPr>
        <p:spPr/>
        <p:txBody>
          <a:bodyPr/>
          <a:lstStyle/>
          <a:p>
            <a:fld id="{7B54776F-F511-43D8-ADCE-D5BDC0A56799}" type="datetime1">
              <a:rPr lang="en-US" smtClean="0"/>
              <a:t>6/20/2022</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5365"/>
                                        </p:tgtEl>
                                        <p:attrNameLst>
                                          <p:attrName>style.visibility</p:attrName>
                                        </p:attrNameLst>
                                      </p:cBhvr>
                                      <p:to>
                                        <p:strVal val="visible"/>
                                      </p:to>
                                    </p:set>
                                    <p:anim calcmode="lin" valueType="num">
                                      <p:cBhvr additive="base">
                                        <p:cTn id="15" dur="500" fill="hold"/>
                                        <p:tgtEl>
                                          <p:spTgt spid="15365"/>
                                        </p:tgtEl>
                                        <p:attrNameLst>
                                          <p:attrName>ppt_x</p:attrName>
                                        </p:attrNameLst>
                                      </p:cBhvr>
                                      <p:tavLst>
                                        <p:tav tm="0">
                                          <p:val>
                                            <p:strVal val="#ppt_x"/>
                                          </p:val>
                                        </p:tav>
                                        <p:tav tm="100000">
                                          <p:val>
                                            <p:strVal val="#ppt_x"/>
                                          </p:val>
                                        </p:tav>
                                      </p:tavLst>
                                    </p:anim>
                                    <p:anim calcmode="lin" valueType="num">
                                      <p:cBhvr additive="base">
                                        <p:cTn id="16"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P spid="153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3"/>
          <p:cNvSpPr txBox="1">
            <a:spLocks noChangeArrowheads="1"/>
          </p:cNvSpPr>
          <p:nvPr/>
        </p:nvSpPr>
        <p:spPr bwMode="auto">
          <a:xfrm>
            <a:off x="1050925" y="1489075"/>
            <a:ext cx="4816475" cy="457200"/>
          </a:xfrm>
          <a:prstGeom prst="rect">
            <a:avLst/>
          </a:prstGeom>
          <a:noFill/>
          <a:ln w="9525">
            <a:noFill/>
            <a:miter lim="800000"/>
            <a:headEnd/>
            <a:tailEnd/>
          </a:ln>
        </p:spPr>
        <p:txBody>
          <a:bodyPr>
            <a:spAutoFit/>
          </a:bodyPr>
          <a:lstStyle/>
          <a:p>
            <a:endParaRPr lang="en-US"/>
          </a:p>
        </p:txBody>
      </p:sp>
      <p:sp>
        <p:nvSpPr>
          <p:cNvPr id="16387" name="Rectangle 4"/>
          <p:cNvSpPr>
            <a:spLocks noChangeArrowheads="1"/>
          </p:cNvSpPr>
          <p:nvPr/>
        </p:nvSpPr>
        <p:spPr bwMode="auto">
          <a:xfrm>
            <a:off x="685800" y="838200"/>
            <a:ext cx="8229600" cy="5257800"/>
          </a:xfrm>
          <a:prstGeom prst="rect">
            <a:avLst/>
          </a:prstGeom>
          <a:noFill/>
          <a:ln w="9525">
            <a:noFill/>
            <a:miter lim="800000"/>
            <a:headEnd/>
            <a:tailEnd/>
          </a:ln>
        </p:spPr>
        <p:txBody>
          <a:bodyPr/>
          <a:lstStyle/>
          <a:p>
            <a:pPr marL="801688" lvl="1" indent="-349250" algn="l">
              <a:lnSpc>
                <a:spcPct val="90000"/>
              </a:lnSpc>
              <a:spcBef>
                <a:spcPct val="20000"/>
              </a:spcBef>
            </a:pPr>
            <a:endParaRPr lang="en-US" sz="1800" dirty="0"/>
          </a:p>
          <a:p>
            <a:pPr marL="801688" lvl="1" indent="-349250">
              <a:lnSpc>
                <a:spcPct val="90000"/>
              </a:lnSpc>
              <a:spcBef>
                <a:spcPct val="20000"/>
              </a:spcBef>
            </a:pPr>
            <a:r>
              <a:rPr lang="en-US" sz="1600" dirty="0"/>
              <a:t> </a:t>
            </a:r>
            <a:r>
              <a:rPr lang="en-US" sz="2800" b="1" dirty="0"/>
              <a:t>Convex Hull</a:t>
            </a:r>
            <a:endParaRPr lang="en-US" sz="2800" dirty="0"/>
          </a:p>
          <a:p>
            <a:pPr marL="801688" lvl="1" indent="-349250" algn="l">
              <a:lnSpc>
                <a:spcPct val="90000"/>
              </a:lnSpc>
              <a:spcBef>
                <a:spcPct val="20000"/>
              </a:spcBef>
              <a:buFont typeface="Arial" panose="020B0604020202020204" pitchFamily="34" charset="0"/>
              <a:buChar char="•"/>
            </a:pPr>
            <a:r>
              <a:rPr lang="en-US" sz="2200" dirty="0"/>
              <a:t>Recursively conquer each list of points.</a:t>
            </a:r>
            <a:endParaRPr lang="en-US" sz="22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sz="1800" i="1" dirty="0"/>
          </a:p>
          <a:p>
            <a:pPr marL="1252538" lvl="2" indent="-336550" algn="l">
              <a:spcBef>
                <a:spcPct val="20000"/>
              </a:spcBef>
              <a:buFontTx/>
              <a:buChar char="•"/>
            </a:pPr>
            <a:endParaRPr lang="en-US" i="1" dirty="0"/>
          </a:p>
          <a:p>
            <a:pPr marL="1252538" lvl="2" indent="-336550" algn="l">
              <a:spcBef>
                <a:spcPct val="20000"/>
              </a:spcBef>
              <a:buFontTx/>
              <a:buChar char="•"/>
            </a:pPr>
            <a:endParaRPr lang="en-US" sz="1800" i="1" dirty="0"/>
          </a:p>
          <a:p>
            <a:pPr marL="1252538" lvl="2" indent="-336550" algn="l">
              <a:spcBef>
                <a:spcPct val="20000"/>
              </a:spcBef>
              <a:buFontTx/>
              <a:buChar char="•"/>
            </a:pPr>
            <a:r>
              <a:rPr lang="en-US" sz="2200" dirty="0"/>
              <a:t>Return the line </a:t>
            </a:r>
            <a:r>
              <a:rPr lang="en-US" sz="2200" i="1" dirty="0"/>
              <a:t>AB</a:t>
            </a:r>
            <a:r>
              <a:rPr lang="en-US" sz="2200" dirty="0"/>
              <a:t> for each eventual empty list of points</a:t>
            </a:r>
          </a:p>
          <a:p>
            <a:pPr marL="1252538" lvl="2" indent="-336550" algn="l">
              <a:spcBef>
                <a:spcPct val="20000"/>
              </a:spcBef>
              <a:buFontTx/>
              <a:buChar char="•"/>
            </a:pPr>
            <a:r>
              <a:rPr lang="en-US" sz="2200" dirty="0"/>
              <a:t>Combine resulting </a:t>
            </a:r>
            <a:r>
              <a:rPr lang="en-US" sz="2200" i="1" dirty="0"/>
              <a:t>AB</a:t>
            </a:r>
            <a:r>
              <a:rPr lang="en-US" sz="2200" dirty="0"/>
              <a:t> lines into polygon</a:t>
            </a:r>
            <a:endParaRPr lang="en-US" sz="2200" i="1" dirty="0"/>
          </a:p>
          <a:p>
            <a:pPr indent="-349250" algn="l">
              <a:spcBef>
                <a:spcPct val="20000"/>
              </a:spcBef>
              <a:buFontTx/>
              <a:buChar char="•"/>
            </a:pPr>
            <a:endParaRPr lang="en-US" sz="2200" dirty="0"/>
          </a:p>
          <a:p>
            <a:pPr marL="1252538" lvl="2" indent="-336550">
              <a:lnSpc>
                <a:spcPct val="90000"/>
              </a:lnSpc>
              <a:spcBef>
                <a:spcPct val="20000"/>
              </a:spcBef>
              <a:buFontTx/>
              <a:buChar char="•"/>
            </a:pPr>
            <a:endParaRPr lang="en-US" dirty="0"/>
          </a:p>
        </p:txBody>
      </p:sp>
      <p:pic>
        <p:nvPicPr>
          <p:cNvPr id="16388" name="Picture 5"/>
          <p:cNvPicPr>
            <a:picLocks noChangeAspect="1" noChangeArrowheads="1"/>
          </p:cNvPicPr>
          <p:nvPr/>
        </p:nvPicPr>
        <p:blipFill>
          <a:blip r:embed="rId3"/>
          <a:srcRect/>
          <a:stretch>
            <a:fillRect/>
          </a:stretch>
        </p:blipFill>
        <p:spPr bwMode="auto">
          <a:xfrm>
            <a:off x="2895600" y="2286000"/>
            <a:ext cx="2286000" cy="1825625"/>
          </a:xfrm>
          <a:prstGeom prst="rect">
            <a:avLst/>
          </a:prstGeom>
          <a:noFill/>
          <a:ln w="9525">
            <a:solidFill>
              <a:srgbClr val="0000FF"/>
            </a:solidFill>
            <a:miter lim="800000"/>
            <a:headEnd/>
            <a:tailEnd/>
          </a:ln>
        </p:spPr>
      </p:pic>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6"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39</a:t>
            </a:fld>
            <a:endParaRPr lang="en-US"/>
          </a:p>
        </p:txBody>
      </p:sp>
      <p:sp>
        <p:nvSpPr>
          <p:cNvPr id="10" name="Footer Placeholder 9"/>
          <p:cNvSpPr>
            <a:spLocks noGrp="1"/>
          </p:cNvSpPr>
          <p:nvPr>
            <p:ph type="ftr" sz="quarter" idx="11"/>
          </p:nvPr>
        </p:nvSpPr>
        <p:spPr>
          <a:xfrm>
            <a:off x="3124200" y="6356350"/>
            <a:ext cx="4876800" cy="365125"/>
          </a:xfrm>
        </p:spPr>
        <p:txBody>
          <a:bodyPr/>
          <a:lstStyle/>
          <a:p>
            <a:r>
              <a:rPr lang="en-IN" smtClean="0"/>
              <a:t>Sachin Singh   DAA        Unit III</a:t>
            </a:r>
            <a:endParaRPr lang="en-US" dirty="0"/>
          </a:p>
        </p:txBody>
      </p:sp>
      <p:sp>
        <p:nvSpPr>
          <p:cNvPr id="11" name="Date Placeholder 10"/>
          <p:cNvSpPr>
            <a:spLocks noGrp="1"/>
          </p:cNvSpPr>
          <p:nvPr>
            <p:ph type="dt" sz="half" idx="10"/>
          </p:nvPr>
        </p:nvSpPr>
        <p:spPr/>
        <p:txBody>
          <a:bodyPr/>
          <a:lstStyle/>
          <a:p>
            <a:fld id="{E2218649-8952-43B2-8C99-6CBA4590C8CD}" type="datetime1">
              <a:rPr lang="en-US" smtClean="0"/>
              <a:t>6/20/2022</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387">
                                            <p:txEl>
                                              <p:pRg st="11" end="11"/>
                                            </p:txEl>
                                          </p:spTgt>
                                        </p:tgtEl>
                                        <p:attrNameLst>
                                          <p:attrName>style.visibility</p:attrName>
                                        </p:attrNameLst>
                                      </p:cBhvr>
                                      <p:to>
                                        <p:strVal val="visible"/>
                                      </p:to>
                                    </p:set>
                                    <p:anim calcmode="lin" valueType="num">
                                      <p:cBhvr additive="base">
                                        <p:cTn id="11" dur="500" fill="hold"/>
                                        <p:tgtEl>
                                          <p:spTgt spid="16387">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387">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387">
                                            <p:txEl>
                                              <p:pRg st="12" end="12"/>
                                            </p:txEl>
                                          </p:spTgt>
                                        </p:tgtEl>
                                        <p:attrNameLst>
                                          <p:attrName>style.visibility</p:attrName>
                                        </p:attrNameLst>
                                      </p:cBhvr>
                                      <p:to>
                                        <p:strVal val="visible"/>
                                      </p:to>
                                    </p:set>
                                    <p:anim calcmode="lin" valueType="num">
                                      <p:cBhvr additive="base">
                                        <p:cTn id="15" dur="500" fill="hold"/>
                                        <p:tgtEl>
                                          <p:spTgt spid="16387">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38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600200" y="1"/>
            <a:ext cx="7543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solidFill>
                  <a:schemeClr val="tx1"/>
                </a:solidFill>
                <a:latin typeface="Times New Roman" panose="02020603050405020304" pitchFamily="18" charset="0"/>
                <a:cs typeface="Times New Roman" panose="02020603050405020304" pitchFamily="18" charset="0"/>
              </a:rPr>
              <a:t>Subject Introduction</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7A9FF7AF-256B-4FAE-8C83-E5E9D30A5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9" name="Rectangle 8"/>
          <p:cNvSpPr/>
          <p:nvPr/>
        </p:nvSpPr>
        <p:spPr>
          <a:xfrm>
            <a:off x="457200" y="1066800"/>
            <a:ext cx="8305800" cy="923330"/>
          </a:xfrm>
          <a:prstGeom prst="rect">
            <a:avLst/>
          </a:prstGeom>
        </p:spPr>
        <p:txBody>
          <a:bodyPr wrap="square">
            <a:spAutoFit/>
          </a:bodyPr>
          <a:lstStyle/>
          <a:p>
            <a:pPr algn="just"/>
            <a:r>
              <a:rPr lang="en-US" dirty="0"/>
              <a:t>The word Algorithm means ” A  set of rules to be followed in calculations or other problem-solving operations ” Or ” A procedure for solving a mathematical problem in a finite number of steps that frequently by recursive operations “.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764" y="2192217"/>
            <a:ext cx="7924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57200" y="4876800"/>
            <a:ext cx="6705600" cy="1754326"/>
          </a:xfrm>
          <a:prstGeom prst="rect">
            <a:avLst/>
          </a:prstGeom>
        </p:spPr>
        <p:txBody>
          <a:bodyPr wrap="square">
            <a:spAutoFit/>
          </a:bodyPr>
          <a:lstStyle/>
          <a:p>
            <a:r>
              <a:rPr lang="en-US" dirty="0" smtClean="0">
                <a:solidFill>
                  <a:srgbClr val="00B0F0"/>
                </a:solidFill>
              </a:rPr>
              <a:t> </a:t>
            </a:r>
            <a:r>
              <a:rPr lang="en-US" dirty="0" smtClean="0"/>
              <a:t>1.</a:t>
            </a:r>
            <a:r>
              <a:rPr lang="en-US" dirty="0" smtClean="0">
                <a:solidFill>
                  <a:srgbClr val="00B0F0"/>
                </a:solidFill>
              </a:rPr>
              <a:t> </a:t>
            </a:r>
            <a:r>
              <a:rPr lang="en-US" dirty="0">
                <a:solidFill>
                  <a:srgbClr val="00B0F0"/>
                </a:solidFill>
                <a:hlinkClick r:id="rId5"/>
              </a:rPr>
              <a:t>https://</a:t>
            </a:r>
            <a:r>
              <a:rPr lang="en-US" dirty="0" smtClean="0">
                <a:solidFill>
                  <a:srgbClr val="00B0F0"/>
                </a:solidFill>
                <a:hlinkClick r:id="rId5"/>
              </a:rPr>
              <a:t>www.youtube.com/watch?v=0IAPZzGSbME</a:t>
            </a:r>
            <a:endParaRPr lang="en-US" dirty="0" smtClean="0">
              <a:solidFill>
                <a:srgbClr val="00B0F0"/>
              </a:solidFill>
            </a:endParaRPr>
          </a:p>
          <a:p>
            <a:endParaRPr lang="en-US" dirty="0">
              <a:solidFill>
                <a:srgbClr val="00B0F0"/>
              </a:solidFill>
            </a:endParaRPr>
          </a:p>
          <a:p>
            <a:r>
              <a:rPr lang="en-US" dirty="0" smtClean="0">
                <a:solidFill>
                  <a:srgbClr val="00B0F0"/>
                </a:solidFill>
              </a:rPr>
              <a:t> </a:t>
            </a:r>
            <a:r>
              <a:rPr lang="en-US" dirty="0" smtClean="0"/>
              <a:t>2</a:t>
            </a:r>
            <a:r>
              <a:rPr lang="en-US" dirty="0"/>
              <a:t>. </a:t>
            </a:r>
            <a:r>
              <a:rPr lang="en-US" dirty="0">
                <a:hlinkClick r:id="rId6"/>
              </a:rPr>
              <a:t>https://</a:t>
            </a:r>
            <a:r>
              <a:rPr lang="en-US" dirty="0" smtClean="0">
                <a:hlinkClick r:id="rId6"/>
              </a:rPr>
              <a:t>www.youtube.com/watch?v=yOl-EpY39kM</a:t>
            </a:r>
            <a:endParaRPr lang="en-US" dirty="0" smtClean="0"/>
          </a:p>
          <a:p>
            <a:endParaRPr lang="en-US" dirty="0" smtClean="0"/>
          </a:p>
          <a:p>
            <a:r>
              <a:rPr lang="en-US" dirty="0" smtClean="0">
                <a:solidFill>
                  <a:srgbClr val="00B0F0"/>
                </a:solidFill>
              </a:rPr>
              <a:t> </a:t>
            </a:r>
            <a:endParaRPr lang="en-US" dirty="0">
              <a:solidFill>
                <a:srgbClr val="00B0F0"/>
              </a:solidFill>
            </a:endParaRPr>
          </a:p>
          <a:p>
            <a:endParaRPr lang="en-US" dirty="0">
              <a:solidFill>
                <a:srgbClr val="00B0F0"/>
              </a:solidFill>
            </a:endParaRPr>
          </a:p>
        </p:txBody>
      </p:sp>
    </p:spTree>
    <p:extLst>
      <p:ext uri="{BB962C8B-B14F-4D97-AF65-F5344CB8AC3E}">
        <p14:creationId xmlns:p14="http://schemas.microsoft.com/office/powerpoint/2010/main" val="5631555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Grp="1" noChangeArrowheads="1"/>
          </p:cNvSpPr>
          <p:nvPr>
            <p:ph idx="1"/>
          </p:nvPr>
        </p:nvSpPr>
        <p:spPr>
          <a:xfrm>
            <a:off x="457200" y="990600"/>
            <a:ext cx="8229600" cy="5234386"/>
          </a:xfrm>
        </p:spPr>
        <p:txBody>
          <a:bodyPr rtlCol="0">
            <a:normAutofit lnSpcReduction="10000"/>
          </a:bodyPr>
          <a:lstStyle/>
          <a:p>
            <a:pPr marL="0" indent="0">
              <a:lnSpc>
                <a:spcPct val="90000"/>
              </a:lnSpc>
              <a:buNone/>
              <a:defRPr/>
            </a:pPr>
            <a:r>
              <a:rPr lang="en-US" sz="2800" b="1" dirty="0"/>
              <a:t> Convex Hull</a:t>
            </a:r>
          </a:p>
          <a:p>
            <a:pPr marL="0" indent="0">
              <a:lnSpc>
                <a:spcPct val="90000"/>
              </a:lnSpc>
              <a:buNone/>
              <a:defRPr/>
            </a:pPr>
            <a:endParaRPr lang="en-US" sz="2800" dirty="0"/>
          </a:p>
          <a:p>
            <a:pPr eaLnBrk="1" fontAlgn="auto" hangingPunct="1">
              <a:lnSpc>
                <a:spcPct val="90000"/>
              </a:lnSpc>
              <a:spcAft>
                <a:spcPts val="0"/>
              </a:spcAft>
              <a:buFont typeface="Arial" pitchFamily="34" charset="0"/>
              <a:buChar char="•"/>
              <a:defRPr/>
            </a:pPr>
            <a:r>
              <a:rPr lang="en-US" sz="2200" dirty="0"/>
              <a:t>Finding point farthest away from line </a:t>
            </a:r>
            <a:r>
              <a:rPr lang="en-US" sz="2200" i="1" dirty="0"/>
              <a:t>P</a:t>
            </a:r>
            <a:r>
              <a:rPr lang="en-US" sz="2200" baseline="-25000" dirty="0"/>
              <a:t>1</a:t>
            </a:r>
            <a:r>
              <a:rPr lang="en-US" sz="2200" i="1" dirty="0"/>
              <a:t>P</a:t>
            </a:r>
            <a:r>
              <a:rPr lang="en-US" sz="2200" baseline="-25000" dirty="0"/>
              <a:t>2 </a:t>
            </a:r>
            <a:r>
              <a:rPr lang="en-US" sz="2200" dirty="0"/>
              <a:t>can be done in linear time</a:t>
            </a:r>
          </a:p>
          <a:p>
            <a:pPr eaLnBrk="1" fontAlgn="auto" hangingPunct="1">
              <a:lnSpc>
                <a:spcPct val="90000"/>
              </a:lnSpc>
              <a:spcAft>
                <a:spcPts val="0"/>
              </a:spcAft>
              <a:buFont typeface="Arial" pitchFamily="34" charset="0"/>
              <a:buChar char="•"/>
              <a:defRPr/>
            </a:pPr>
            <a:r>
              <a:rPr lang="en-US" sz="2200" dirty="0"/>
              <a:t>This gives same efficiency as quicksort: </a:t>
            </a:r>
            <a:endParaRPr lang="en-US" sz="2200" dirty="0">
              <a:cs typeface="Times New Roman" pitchFamily="18" charset="0"/>
            </a:endParaRPr>
          </a:p>
          <a:p>
            <a:pPr lvl="1" eaLnBrk="1" fontAlgn="auto" hangingPunct="1">
              <a:lnSpc>
                <a:spcPct val="90000"/>
              </a:lnSpc>
              <a:spcAft>
                <a:spcPts val="0"/>
              </a:spcAft>
              <a:buFont typeface="Arial" pitchFamily="34" charset="0"/>
              <a:buChar char="–"/>
              <a:defRPr/>
            </a:pPr>
            <a:r>
              <a:rPr lang="en-US" sz="2200" i="1" u="sng" dirty="0">
                <a:cs typeface="Times New Roman" pitchFamily="18" charset="0"/>
              </a:rPr>
              <a:t>Worst case</a:t>
            </a:r>
            <a:r>
              <a:rPr lang="en-US" sz="2200" dirty="0">
                <a:cs typeface="Times New Roman" pitchFamily="18" charset="0"/>
              </a:rPr>
              <a:t>: </a:t>
            </a:r>
            <a:r>
              <a:rPr lang="el-GR" sz="2200" dirty="0">
                <a:cs typeface="Times New Roman" pitchFamily="18" charset="0"/>
              </a:rPr>
              <a:t>Θ</a:t>
            </a:r>
            <a:r>
              <a:rPr lang="en-US" sz="2200" dirty="0">
                <a:cs typeface="Times New Roman" pitchFamily="18" charset="0"/>
              </a:rPr>
              <a:t>(</a:t>
            </a:r>
            <a:r>
              <a:rPr lang="en-US" sz="2200" i="1" dirty="0">
                <a:cs typeface="Times New Roman" pitchFamily="18" charset="0"/>
              </a:rPr>
              <a:t>n</a:t>
            </a:r>
            <a:r>
              <a:rPr lang="en-US" sz="2200" i="1" baseline="30000" dirty="0">
                <a:cs typeface="Times New Roman" pitchFamily="18" charset="0"/>
              </a:rPr>
              <a:t>2</a:t>
            </a:r>
            <a:r>
              <a:rPr lang="en-US" sz="2200" dirty="0">
                <a:cs typeface="Times New Roman" pitchFamily="18" charset="0"/>
              </a:rPr>
              <a:t>) </a:t>
            </a:r>
          </a:p>
          <a:p>
            <a:pPr lvl="1" eaLnBrk="1" fontAlgn="auto" hangingPunct="1">
              <a:lnSpc>
                <a:spcPct val="90000"/>
              </a:lnSpc>
              <a:spcAft>
                <a:spcPts val="0"/>
              </a:spcAft>
              <a:buFont typeface="Arial" pitchFamily="34" charset="0"/>
              <a:buChar char="–"/>
              <a:defRPr/>
            </a:pPr>
            <a:r>
              <a:rPr lang="en-US" sz="2200" i="1" u="sng" dirty="0"/>
              <a:t>Average case</a:t>
            </a:r>
            <a:r>
              <a:rPr lang="en-US" sz="2200" dirty="0"/>
              <a:t>: </a:t>
            </a:r>
            <a:r>
              <a:rPr lang="el-GR" sz="2200" dirty="0">
                <a:cs typeface="Times New Roman" pitchFamily="18" charset="0"/>
              </a:rPr>
              <a:t>Θ</a:t>
            </a:r>
            <a:r>
              <a:rPr lang="en-US" sz="2200" dirty="0">
                <a:cs typeface="Times New Roman" pitchFamily="18" charset="0"/>
              </a:rPr>
              <a:t>(</a:t>
            </a:r>
            <a:r>
              <a:rPr lang="en-US" sz="2200" i="1" dirty="0">
                <a:cs typeface="Times New Roman" pitchFamily="18" charset="0"/>
              </a:rPr>
              <a:t>n </a:t>
            </a:r>
            <a:r>
              <a:rPr lang="en-US" sz="2200" dirty="0">
                <a:cs typeface="Times New Roman" pitchFamily="18" charset="0"/>
              </a:rPr>
              <a:t>log </a:t>
            </a:r>
            <a:r>
              <a:rPr lang="en-US" sz="2200" i="1" dirty="0">
                <a:cs typeface="Times New Roman" pitchFamily="18" charset="0"/>
              </a:rPr>
              <a:t>n</a:t>
            </a:r>
            <a:r>
              <a:rPr lang="en-US" sz="2200" dirty="0">
                <a:cs typeface="Times New Roman" pitchFamily="18" charset="0"/>
              </a:rPr>
              <a:t>)</a:t>
            </a:r>
          </a:p>
          <a:p>
            <a:pPr lvl="1" eaLnBrk="1" fontAlgn="auto" hangingPunct="1">
              <a:lnSpc>
                <a:spcPct val="90000"/>
              </a:lnSpc>
              <a:spcAft>
                <a:spcPts val="0"/>
              </a:spcAft>
              <a:buFont typeface="Arial" pitchFamily="34" charset="0"/>
              <a:buChar char="–"/>
              <a:defRPr/>
            </a:pPr>
            <a:endParaRPr lang="en-US" sz="2200" dirty="0"/>
          </a:p>
          <a:p>
            <a:pPr eaLnBrk="1" fontAlgn="auto" hangingPunct="1">
              <a:lnSpc>
                <a:spcPct val="90000"/>
              </a:lnSpc>
              <a:spcAft>
                <a:spcPts val="0"/>
              </a:spcAft>
              <a:buFont typeface="Arial" pitchFamily="34" charset="0"/>
              <a:buChar char="•"/>
              <a:defRPr/>
            </a:pPr>
            <a:r>
              <a:rPr lang="en-US" sz="2200" dirty="0"/>
              <a:t> If points are not initially sorted by x-coordinate value, this can be accomplished in </a:t>
            </a:r>
            <a:r>
              <a:rPr lang="el-GR" sz="2200" dirty="0">
                <a:cs typeface="Times New Roman" pitchFamily="18" charset="0"/>
              </a:rPr>
              <a:t>Θ</a:t>
            </a:r>
            <a:r>
              <a:rPr lang="en-US" sz="2200" dirty="0">
                <a:cs typeface="Times New Roman" pitchFamily="18" charset="0"/>
              </a:rPr>
              <a:t>(</a:t>
            </a:r>
            <a:r>
              <a:rPr lang="en-US" sz="2200" i="1" dirty="0">
                <a:cs typeface="Times New Roman" pitchFamily="18" charset="0"/>
              </a:rPr>
              <a:t>n </a:t>
            </a:r>
            <a:r>
              <a:rPr lang="en-US" sz="2200" dirty="0">
                <a:cs typeface="Times New Roman" pitchFamily="18" charset="0"/>
              </a:rPr>
              <a:t>log </a:t>
            </a:r>
            <a:r>
              <a:rPr lang="en-US" sz="2200" i="1" dirty="0">
                <a:cs typeface="Times New Roman" pitchFamily="18" charset="0"/>
              </a:rPr>
              <a:t>n</a:t>
            </a:r>
            <a:r>
              <a:rPr lang="en-US" sz="2200" dirty="0">
                <a:cs typeface="Times New Roman" pitchFamily="18" charset="0"/>
              </a:rPr>
              <a:t>) — </a:t>
            </a:r>
            <a:br>
              <a:rPr lang="en-US" sz="2200" dirty="0">
                <a:cs typeface="Times New Roman" pitchFamily="18" charset="0"/>
              </a:rPr>
            </a:br>
            <a:r>
              <a:rPr lang="en-US" sz="2200" dirty="0"/>
              <a:t>no increase in asymptotic efficiency class</a:t>
            </a:r>
          </a:p>
          <a:p>
            <a:pPr eaLnBrk="1" fontAlgn="auto" hangingPunct="1">
              <a:lnSpc>
                <a:spcPct val="90000"/>
              </a:lnSpc>
              <a:spcAft>
                <a:spcPts val="0"/>
              </a:spcAft>
              <a:buFont typeface="Arial" pitchFamily="34" charset="0"/>
              <a:buChar char="•"/>
              <a:defRPr/>
            </a:pPr>
            <a:endParaRPr lang="en-US" sz="2200" dirty="0"/>
          </a:p>
          <a:p>
            <a:pPr eaLnBrk="1" fontAlgn="auto" hangingPunct="1">
              <a:lnSpc>
                <a:spcPct val="90000"/>
              </a:lnSpc>
              <a:spcAft>
                <a:spcPts val="0"/>
              </a:spcAft>
              <a:buFont typeface="Arial" pitchFamily="34" charset="0"/>
              <a:buChar char="•"/>
              <a:defRPr/>
            </a:pPr>
            <a:r>
              <a:rPr lang="en-US" sz="2200" dirty="0"/>
              <a:t>Other algorithms for convex hull:</a:t>
            </a:r>
          </a:p>
          <a:p>
            <a:pPr lvl="1" eaLnBrk="1" fontAlgn="auto" hangingPunct="1">
              <a:lnSpc>
                <a:spcPct val="90000"/>
              </a:lnSpc>
              <a:spcAft>
                <a:spcPts val="0"/>
              </a:spcAft>
              <a:buFont typeface="Arial" pitchFamily="34" charset="0"/>
              <a:buChar char="–"/>
              <a:defRPr/>
            </a:pPr>
            <a:r>
              <a:rPr lang="en-US" sz="2200" dirty="0"/>
              <a:t>Graham’s scan</a:t>
            </a:r>
          </a:p>
          <a:p>
            <a:pPr lvl="1" eaLnBrk="1" fontAlgn="auto" hangingPunct="1">
              <a:lnSpc>
                <a:spcPct val="90000"/>
              </a:lnSpc>
              <a:spcAft>
                <a:spcPts val="0"/>
              </a:spcAft>
              <a:buFont typeface="Arial" pitchFamily="34" charset="0"/>
              <a:buChar char="–"/>
              <a:defRPr/>
            </a:pPr>
            <a:r>
              <a:rPr lang="en-US" sz="2200" dirty="0" err="1"/>
              <a:t>DCHull</a:t>
            </a:r>
            <a:endParaRPr lang="en-US" sz="2200" dirty="0"/>
          </a:p>
        </p:txBody>
      </p:sp>
      <p:sp>
        <p:nvSpPr>
          <p:cNvPr id="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Slide Number Placeholder 7"/>
          <p:cNvSpPr>
            <a:spLocks noGrp="1"/>
          </p:cNvSpPr>
          <p:nvPr>
            <p:ph type="sldNum" sz="quarter" idx="12"/>
          </p:nvPr>
        </p:nvSpPr>
        <p:spPr/>
        <p:txBody>
          <a:bodyPr/>
          <a:lstStyle/>
          <a:p>
            <a:fld id="{B6F15528-21DE-4FAA-801E-634DDDAF4B2B}" type="slidenum">
              <a:rPr lang="en-US" smtClean="0"/>
              <a:pPr/>
              <a:t>40</a:t>
            </a:fld>
            <a:endParaRPr lang="en-US"/>
          </a:p>
        </p:txBody>
      </p:sp>
      <p:sp>
        <p:nvSpPr>
          <p:cNvPr id="9" name="Footer Placeholder 8"/>
          <p:cNvSpPr>
            <a:spLocks noGrp="1"/>
          </p:cNvSpPr>
          <p:nvPr>
            <p:ph type="ftr" sz="quarter" idx="11"/>
          </p:nvPr>
        </p:nvSpPr>
        <p:spPr>
          <a:xfrm>
            <a:off x="3124200" y="6356350"/>
            <a:ext cx="4419600" cy="365125"/>
          </a:xfrm>
        </p:spPr>
        <p:txBody>
          <a:bodyPr/>
          <a:lstStyle/>
          <a:p>
            <a:r>
              <a:rPr lang="en-IN" smtClean="0"/>
              <a:t>Sachin Singh   DAA        Unit III</a:t>
            </a:r>
            <a:endParaRPr lang="en-US" dirty="0"/>
          </a:p>
        </p:txBody>
      </p:sp>
      <p:sp>
        <p:nvSpPr>
          <p:cNvPr id="10" name="Date Placeholder 9"/>
          <p:cNvSpPr>
            <a:spLocks noGrp="1"/>
          </p:cNvSpPr>
          <p:nvPr>
            <p:ph type="dt" sz="half" idx="10"/>
          </p:nvPr>
        </p:nvSpPr>
        <p:spPr/>
        <p:txBody>
          <a:bodyPr/>
          <a:lstStyle/>
          <a:p>
            <a:fld id="{7343E818-860C-4661-B421-6E4E487623A2}" type="datetime1">
              <a:rPr lang="en-US" smtClean="0"/>
              <a:t>6/20/2022</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Grp="1" noChangeArrowheads="1"/>
          </p:cNvSpPr>
          <p:nvPr>
            <p:ph idx="1"/>
          </p:nvPr>
        </p:nvSpPr>
        <p:spPr>
          <a:xfrm>
            <a:off x="457200" y="1752600"/>
            <a:ext cx="8229600" cy="4373563"/>
          </a:xfrm>
        </p:spPr>
        <p:txBody>
          <a:bodyPr rtlCol="0">
            <a:normAutofit lnSpcReduction="10000"/>
          </a:bodyPr>
          <a:lstStyle/>
          <a:p>
            <a:pPr algn="just" eaLnBrk="1" fontAlgn="auto" hangingPunct="1">
              <a:spcAft>
                <a:spcPts val="0"/>
              </a:spcAft>
              <a:buFont typeface="Arial" pitchFamily="34" charset="0"/>
              <a:buChar char="•"/>
              <a:defRPr/>
            </a:pPr>
            <a:r>
              <a:rPr lang="en-US" sz="2600" dirty="0" err="1"/>
              <a:t>Strassen</a:t>
            </a:r>
            <a:r>
              <a:rPr lang="en-US" sz="2600" dirty="0"/>
              <a:t> observed [1969] that  the product of two matrices A and B (of size 2</a:t>
            </a:r>
            <a:r>
              <a:rPr lang="en-US" sz="2600" baseline="30000" dirty="0"/>
              <a:t>n</a:t>
            </a:r>
            <a:r>
              <a:rPr lang="en-US" sz="2600" dirty="0"/>
              <a:t>x2</a:t>
            </a:r>
            <a:r>
              <a:rPr lang="en-US" sz="2600" baseline="30000" dirty="0"/>
              <a:t>n</a:t>
            </a:r>
            <a:r>
              <a:rPr lang="en-US" sz="2600" dirty="0"/>
              <a:t>) can be computed as follows:</a:t>
            </a:r>
          </a:p>
          <a:p>
            <a:pPr lvl="2" eaLnBrk="1" fontAlgn="auto" hangingPunct="1">
              <a:spcAft>
                <a:spcPts val="0"/>
              </a:spcAft>
              <a:buFontTx/>
              <a:buNone/>
              <a:defRPr/>
            </a:pPr>
            <a:endParaRPr lang="en-US" sz="2000" dirty="0"/>
          </a:p>
          <a:p>
            <a:pPr lvl="2" eaLnBrk="1" fontAlgn="auto" hangingPunct="1">
              <a:spcAft>
                <a:spcPts val="0"/>
              </a:spcAft>
              <a:buFontTx/>
              <a:buNone/>
              <a:defRPr/>
            </a:pPr>
            <a:endParaRPr lang="en-US" sz="2000" dirty="0"/>
          </a:p>
          <a:p>
            <a:pPr lvl="2" eaLnBrk="1" fontAlgn="auto" hangingPunct="1">
              <a:spcAft>
                <a:spcPts val="0"/>
              </a:spcAft>
              <a:buFontTx/>
              <a:buNone/>
              <a:defRPr/>
            </a:pPr>
            <a:r>
              <a:rPr lang="en-US" sz="2000" dirty="0"/>
              <a:t>C</a:t>
            </a:r>
            <a:r>
              <a:rPr lang="en-US" sz="2000" baseline="-25000" dirty="0"/>
              <a:t>00   </a:t>
            </a:r>
            <a:r>
              <a:rPr lang="en-US" sz="2000" dirty="0"/>
              <a:t>C</a:t>
            </a:r>
            <a:r>
              <a:rPr lang="en-US" sz="2000" baseline="-25000" dirty="0"/>
              <a:t>01</a:t>
            </a:r>
            <a:r>
              <a:rPr lang="en-US" sz="2000" dirty="0"/>
              <a:t>                      A</a:t>
            </a:r>
            <a:r>
              <a:rPr lang="en-US" sz="2000" baseline="-25000" dirty="0"/>
              <a:t>00</a:t>
            </a:r>
            <a:r>
              <a:rPr lang="en-US" sz="2000" dirty="0"/>
              <a:t>   A</a:t>
            </a:r>
            <a:r>
              <a:rPr lang="en-US" sz="2000" baseline="-25000" dirty="0"/>
              <a:t>01</a:t>
            </a:r>
            <a:r>
              <a:rPr lang="en-US" sz="2000" dirty="0"/>
              <a:t>                B</a:t>
            </a:r>
            <a:r>
              <a:rPr lang="en-US" sz="2000" baseline="-25000" dirty="0"/>
              <a:t>00</a:t>
            </a:r>
            <a:r>
              <a:rPr lang="en-US" sz="2000" dirty="0"/>
              <a:t>    B</a:t>
            </a:r>
            <a:r>
              <a:rPr lang="en-US" sz="2000" baseline="-25000" dirty="0"/>
              <a:t>01</a:t>
            </a:r>
          </a:p>
          <a:p>
            <a:pPr lvl="2" eaLnBrk="1" fontAlgn="auto" hangingPunct="1">
              <a:spcAft>
                <a:spcPts val="0"/>
              </a:spcAft>
              <a:buFontTx/>
              <a:buNone/>
              <a:defRPr/>
            </a:pPr>
            <a:r>
              <a:rPr lang="en-US" sz="2000" baseline="-25000" dirty="0"/>
              <a:t>                             </a:t>
            </a:r>
            <a:r>
              <a:rPr lang="en-US" sz="2000" dirty="0"/>
              <a:t>=                                 *</a:t>
            </a:r>
          </a:p>
          <a:p>
            <a:pPr lvl="2" eaLnBrk="1" fontAlgn="auto" hangingPunct="1">
              <a:spcAft>
                <a:spcPts val="0"/>
              </a:spcAft>
              <a:buFontTx/>
              <a:buNone/>
              <a:defRPr/>
            </a:pPr>
            <a:r>
              <a:rPr lang="en-US" sz="2000" dirty="0"/>
              <a:t>C</a:t>
            </a:r>
            <a:r>
              <a:rPr lang="en-US" sz="2000" baseline="-25000" dirty="0"/>
              <a:t>10   </a:t>
            </a:r>
            <a:r>
              <a:rPr lang="en-US" sz="2000" dirty="0"/>
              <a:t>C</a:t>
            </a:r>
            <a:r>
              <a:rPr lang="en-US" sz="2000" baseline="-25000" dirty="0"/>
              <a:t>11</a:t>
            </a:r>
            <a:r>
              <a:rPr lang="en-US" sz="2000" dirty="0"/>
              <a:t>                     A</a:t>
            </a:r>
            <a:r>
              <a:rPr lang="en-US" sz="2000" baseline="-25000" dirty="0"/>
              <a:t>10</a:t>
            </a:r>
            <a:r>
              <a:rPr lang="en-US" sz="2000" dirty="0"/>
              <a:t>   A</a:t>
            </a:r>
            <a:r>
              <a:rPr lang="en-US" sz="2000" baseline="-25000" dirty="0"/>
              <a:t>11</a:t>
            </a:r>
            <a:r>
              <a:rPr lang="en-US" sz="2000" dirty="0"/>
              <a:t>                 B</a:t>
            </a:r>
            <a:r>
              <a:rPr lang="en-US" sz="2000" baseline="-25000" dirty="0"/>
              <a:t>10</a:t>
            </a:r>
            <a:r>
              <a:rPr lang="en-US" sz="2000" dirty="0"/>
              <a:t>    B</a:t>
            </a:r>
            <a:r>
              <a:rPr lang="en-US" sz="2000" baseline="-25000" dirty="0"/>
              <a:t>11</a:t>
            </a:r>
          </a:p>
          <a:p>
            <a:pPr lvl="2" eaLnBrk="1" fontAlgn="auto" hangingPunct="1">
              <a:spcAft>
                <a:spcPts val="0"/>
              </a:spcAft>
              <a:buFontTx/>
              <a:buNone/>
              <a:defRPr/>
            </a:pPr>
            <a:endParaRPr lang="en-US" sz="2000" baseline="-25000" dirty="0"/>
          </a:p>
          <a:p>
            <a:pPr lvl="2" eaLnBrk="1" fontAlgn="auto" hangingPunct="1">
              <a:spcAft>
                <a:spcPts val="0"/>
              </a:spcAft>
              <a:buFontTx/>
              <a:buNone/>
              <a:defRPr/>
            </a:pPr>
            <a:endParaRPr lang="en-US" sz="2000" baseline="-25000" dirty="0"/>
          </a:p>
          <a:p>
            <a:pPr lvl="2" eaLnBrk="1" fontAlgn="auto" hangingPunct="1">
              <a:spcAft>
                <a:spcPts val="0"/>
              </a:spcAft>
              <a:buFontTx/>
              <a:buNone/>
              <a:defRPr/>
            </a:pPr>
            <a:r>
              <a:rPr lang="en-US" sz="2000" dirty="0"/>
              <a:t>                            M</a:t>
            </a:r>
            <a:r>
              <a:rPr lang="en-US" sz="2000" baseline="-25000" dirty="0"/>
              <a:t>1</a:t>
            </a:r>
            <a:r>
              <a:rPr lang="en-US" sz="2000" dirty="0"/>
              <a:t>   + M</a:t>
            </a:r>
            <a:r>
              <a:rPr lang="en-US" sz="2000" baseline="-25000" dirty="0"/>
              <a:t>4</a:t>
            </a:r>
            <a:r>
              <a:rPr lang="en-US" sz="2000" dirty="0"/>
              <a:t>  - M</a:t>
            </a:r>
            <a:r>
              <a:rPr lang="en-US" sz="2000" baseline="-25000" dirty="0"/>
              <a:t>5 </a:t>
            </a:r>
            <a:r>
              <a:rPr lang="en-US" sz="2000" dirty="0"/>
              <a:t>+ M</a:t>
            </a:r>
            <a:r>
              <a:rPr lang="en-US" sz="2000" baseline="-25000" dirty="0"/>
              <a:t>7</a:t>
            </a:r>
            <a:r>
              <a:rPr lang="en-US" sz="2000" dirty="0"/>
              <a:t>                        M</a:t>
            </a:r>
            <a:r>
              <a:rPr lang="en-US" sz="2000" baseline="-25000" dirty="0"/>
              <a:t>3 </a:t>
            </a:r>
            <a:r>
              <a:rPr lang="en-US" sz="2000" dirty="0"/>
              <a:t>+ M</a:t>
            </a:r>
            <a:r>
              <a:rPr lang="en-US" sz="2000" baseline="-25000" dirty="0"/>
              <a:t>5</a:t>
            </a:r>
            <a:r>
              <a:rPr lang="en-US" sz="2000" dirty="0"/>
              <a:t> </a:t>
            </a:r>
            <a:endParaRPr lang="en-US" sz="2000" baseline="-25000" dirty="0"/>
          </a:p>
          <a:p>
            <a:pPr lvl="2" eaLnBrk="1" fontAlgn="auto" hangingPunct="1">
              <a:spcAft>
                <a:spcPts val="0"/>
              </a:spcAft>
              <a:buFontTx/>
              <a:buNone/>
              <a:defRPr/>
            </a:pPr>
            <a:r>
              <a:rPr lang="en-US" sz="2000" baseline="-25000" dirty="0"/>
              <a:t>                             </a:t>
            </a:r>
            <a:r>
              <a:rPr lang="en-US" sz="2000" dirty="0"/>
              <a:t>=                   </a:t>
            </a:r>
          </a:p>
          <a:p>
            <a:pPr lvl="2" eaLnBrk="1" fontAlgn="auto" hangingPunct="1">
              <a:spcAft>
                <a:spcPts val="0"/>
              </a:spcAft>
              <a:buFontTx/>
              <a:buNone/>
              <a:defRPr/>
            </a:pPr>
            <a:r>
              <a:rPr lang="en-US" sz="2000" dirty="0"/>
              <a:t>                           M</a:t>
            </a:r>
            <a:r>
              <a:rPr lang="en-US" sz="2000" baseline="-25000" dirty="0"/>
              <a:t>2</a:t>
            </a:r>
            <a:r>
              <a:rPr lang="en-US" sz="2000" dirty="0"/>
              <a:t> + M</a:t>
            </a:r>
            <a:r>
              <a:rPr lang="en-US" sz="2000" baseline="-25000" dirty="0"/>
              <a:t>4                                               </a:t>
            </a:r>
            <a:r>
              <a:rPr lang="en-US" sz="2000" dirty="0"/>
              <a:t>M</a:t>
            </a:r>
            <a:r>
              <a:rPr lang="en-US" sz="2000" baseline="-25000" dirty="0"/>
              <a:t>1</a:t>
            </a:r>
            <a:r>
              <a:rPr lang="en-US" sz="2000" dirty="0"/>
              <a:t>   + M</a:t>
            </a:r>
            <a:r>
              <a:rPr lang="en-US" sz="2000" baseline="-25000" dirty="0"/>
              <a:t>3</a:t>
            </a:r>
            <a:r>
              <a:rPr lang="en-US" sz="2000" dirty="0"/>
              <a:t>  - M</a:t>
            </a:r>
            <a:r>
              <a:rPr lang="en-US" sz="2000" baseline="-25000" dirty="0"/>
              <a:t>2 </a:t>
            </a:r>
            <a:r>
              <a:rPr lang="en-US" sz="2000" dirty="0"/>
              <a:t>+ M</a:t>
            </a:r>
            <a:r>
              <a:rPr lang="en-US" sz="2000" baseline="-25000" dirty="0"/>
              <a:t>6</a:t>
            </a:r>
            <a:r>
              <a:rPr lang="en-US" sz="2000" dirty="0"/>
              <a:t> </a:t>
            </a:r>
            <a:endParaRPr lang="en-US" sz="2000" baseline="-25000" dirty="0"/>
          </a:p>
          <a:p>
            <a:pPr eaLnBrk="1" fontAlgn="auto" hangingPunct="1">
              <a:spcAft>
                <a:spcPts val="0"/>
              </a:spcAft>
              <a:buFont typeface="Arial" pitchFamily="34" charset="0"/>
              <a:buChar char="•"/>
              <a:defRPr/>
            </a:pPr>
            <a:endParaRPr lang="en-US" sz="2000" dirty="0"/>
          </a:p>
        </p:txBody>
      </p:sp>
      <p:grpSp>
        <p:nvGrpSpPr>
          <p:cNvPr id="2" name="Group 4"/>
          <p:cNvGrpSpPr>
            <a:grpSpLocks/>
          </p:cNvGrpSpPr>
          <p:nvPr/>
        </p:nvGrpSpPr>
        <p:grpSpPr bwMode="auto">
          <a:xfrm>
            <a:off x="1369255" y="3352800"/>
            <a:ext cx="4800600" cy="1143000"/>
            <a:chOff x="912" y="1584"/>
            <a:chExt cx="3024" cy="720"/>
          </a:xfrm>
        </p:grpSpPr>
        <p:sp>
          <p:nvSpPr>
            <p:cNvPr id="18438" name="Line 5"/>
            <p:cNvSpPr>
              <a:spLocks noChangeShapeType="1"/>
            </p:cNvSpPr>
            <p:nvPr/>
          </p:nvSpPr>
          <p:spPr bwMode="auto">
            <a:xfrm>
              <a:off x="1201" y="1680"/>
              <a:ext cx="0" cy="48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39" name="Line 6"/>
            <p:cNvSpPr>
              <a:spLocks noChangeShapeType="1"/>
            </p:cNvSpPr>
            <p:nvPr/>
          </p:nvSpPr>
          <p:spPr bwMode="auto">
            <a:xfrm>
              <a:off x="3552" y="1680"/>
              <a:ext cx="0" cy="48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0" name="Line 7"/>
            <p:cNvSpPr>
              <a:spLocks noChangeShapeType="1"/>
            </p:cNvSpPr>
            <p:nvPr/>
          </p:nvSpPr>
          <p:spPr bwMode="auto">
            <a:xfrm>
              <a:off x="2448" y="1728"/>
              <a:ext cx="0" cy="48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1" name="Line 8"/>
            <p:cNvSpPr>
              <a:spLocks noChangeShapeType="1"/>
            </p:cNvSpPr>
            <p:nvPr/>
          </p:nvSpPr>
          <p:spPr bwMode="auto">
            <a:xfrm>
              <a:off x="1008" y="1920"/>
              <a:ext cx="528"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2" name="Line 9"/>
            <p:cNvSpPr>
              <a:spLocks noChangeShapeType="1"/>
            </p:cNvSpPr>
            <p:nvPr/>
          </p:nvSpPr>
          <p:spPr bwMode="auto">
            <a:xfrm>
              <a:off x="3264" y="1920"/>
              <a:ext cx="528"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3" name="Line 10"/>
            <p:cNvSpPr>
              <a:spLocks noChangeShapeType="1"/>
            </p:cNvSpPr>
            <p:nvPr/>
          </p:nvSpPr>
          <p:spPr bwMode="auto">
            <a:xfrm>
              <a:off x="2208" y="1920"/>
              <a:ext cx="528"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4" name="AutoShape 11"/>
            <p:cNvSpPr>
              <a:spLocks noChangeArrowheads="1"/>
            </p:cNvSpPr>
            <p:nvPr/>
          </p:nvSpPr>
          <p:spPr bwMode="auto">
            <a:xfrm>
              <a:off x="912" y="1584"/>
              <a:ext cx="768" cy="720"/>
            </a:xfrm>
            <a:prstGeom prst="bracketPair">
              <a:avLst>
                <a:gd name="adj" fmla="val 16667"/>
              </a:avLst>
            </a:prstGeom>
            <a:noFill/>
            <a:ln w="12700">
              <a:solidFill>
                <a:srgbClr val="FF0000"/>
              </a:solidFill>
              <a:round/>
              <a:headEnd type="none" w="sm" len="sm"/>
              <a:tailEnd type="none" w="sm" len="sm"/>
            </a:ln>
          </p:spPr>
          <p:txBody>
            <a:bodyPr wrap="none" anchor="ctr"/>
            <a:lstStyle/>
            <a:p>
              <a:endParaRPr lang="en-US"/>
            </a:p>
          </p:txBody>
        </p:sp>
        <p:sp>
          <p:nvSpPr>
            <p:cNvPr id="18445" name="AutoShape 12"/>
            <p:cNvSpPr>
              <a:spLocks noChangeArrowheads="1"/>
            </p:cNvSpPr>
            <p:nvPr/>
          </p:nvSpPr>
          <p:spPr bwMode="auto">
            <a:xfrm>
              <a:off x="3168" y="1584"/>
              <a:ext cx="768" cy="720"/>
            </a:xfrm>
            <a:prstGeom prst="bracketPair">
              <a:avLst>
                <a:gd name="adj" fmla="val 16667"/>
              </a:avLst>
            </a:prstGeom>
            <a:noFill/>
            <a:ln w="12700">
              <a:solidFill>
                <a:srgbClr val="FF0000"/>
              </a:solidFill>
              <a:round/>
              <a:headEnd type="none" w="sm" len="sm"/>
              <a:tailEnd type="none" w="sm" len="sm"/>
            </a:ln>
          </p:spPr>
          <p:txBody>
            <a:bodyPr wrap="none" anchor="ctr"/>
            <a:lstStyle/>
            <a:p>
              <a:endParaRPr lang="en-US"/>
            </a:p>
          </p:txBody>
        </p:sp>
        <p:sp>
          <p:nvSpPr>
            <p:cNvPr id="18446" name="AutoShape 13"/>
            <p:cNvSpPr>
              <a:spLocks noChangeArrowheads="1"/>
            </p:cNvSpPr>
            <p:nvPr/>
          </p:nvSpPr>
          <p:spPr bwMode="auto">
            <a:xfrm>
              <a:off x="2016" y="1584"/>
              <a:ext cx="768" cy="720"/>
            </a:xfrm>
            <a:prstGeom prst="bracketPair">
              <a:avLst>
                <a:gd name="adj" fmla="val 16667"/>
              </a:avLst>
            </a:prstGeom>
            <a:noFill/>
            <a:ln w="12700">
              <a:solidFill>
                <a:srgbClr val="FF0000"/>
              </a:solidFill>
              <a:round/>
              <a:headEnd type="none" w="sm" len="sm"/>
              <a:tailEnd type="none" w="sm" len="sm"/>
            </a:ln>
          </p:spPr>
          <p:txBody>
            <a:bodyPr wrap="none" anchor="ctr"/>
            <a:lstStyle/>
            <a:p>
              <a:endParaRPr lang="en-US"/>
            </a:p>
          </p:txBody>
        </p:sp>
      </p:grpSp>
      <p:sp>
        <p:nvSpPr>
          <p:cNvPr id="18437" name="AutoShape 14"/>
          <p:cNvSpPr>
            <a:spLocks noChangeArrowheads="1"/>
          </p:cNvSpPr>
          <p:nvPr/>
        </p:nvSpPr>
        <p:spPr bwMode="auto">
          <a:xfrm>
            <a:off x="2743200" y="4953000"/>
            <a:ext cx="5410200" cy="1143000"/>
          </a:xfrm>
          <a:prstGeom prst="bracketPair">
            <a:avLst>
              <a:gd name="adj" fmla="val 16667"/>
            </a:avLst>
          </a:prstGeom>
          <a:noFill/>
          <a:ln w="12700">
            <a:solidFill>
              <a:srgbClr val="FF0000"/>
            </a:solidFill>
            <a:round/>
            <a:headEnd type="none" w="sm" len="sm"/>
            <a:tailEnd type="none" w="sm" len="sm"/>
          </a:ln>
        </p:spPr>
        <p:txBody>
          <a:bodyPr wrap="none" anchor="ctr"/>
          <a:lstStyle/>
          <a:p>
            <a:endParaRPr lang="en-US"/>
          </a:p>
        </p:txBody>
      </p:sp>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41</a:t>
            </a:fld>
            <a:endParaRPr lang="en-US"/>
          </a:p>
        </p:txBody>
      </p:sp>
      <p:sp>
        <p:nvSpPr>
          <p:cNvPr id="20" name="Footer Placeholder 19"/>
          <p:cNvSpPr>
            <a:spLocks noGrp="1"/>
          </p:cNvSpPr>
          <p:nvPr>
            <p:ph type="ftr" sz="quarter" idx="11"/>
          </p:nvPr>
        </p:nvSpPr>
        <p:spPr>
          <a:xfrm>
            <a:off x="3124200" y="6356350"/>
            <a:ext cx="4876800" cy="365125"/>
          </a:xfrm>
        </p:spPr>
        <p:txBody>
          <a:bodyPr/>
          <a:lstStyle/>
          <a:p>
            <a:r>
              <a:rPr lang="en-IN" smtClean="0"/>
              <a:t>Sachin Singh   DAA        Unit III</a:t>
            </a:r>
            <a:endParaRPr lang="en-US" dirty="0"/>
          </a:p>
        </p:txBody>
      </p:sp>
      <p:sp>
        <p:nvSpPr>
          <p:cNvPr id="21" name="Date Placeholder 20"/>
          <p:cNvSpPr>
            <a:spLocks noGrp="1"/>
          </p:cNvSpPr>
          <p:nvPr>
            <p:ph type="dt" sz="half" idx="10"/>
          </p:nvPr>
        </p:nvSpPr>
        <p:spPr/>
        <p:txBody>
          <a:bodyPr/>
          <a:lstStyle/>
          <a:p>
            <a:fld id="{899FAE1A-675E-4CB3-98E4-D206818CBFD3}" type="datetime1">
              <a:rPr lang="en-US" smtClean="0"/>
              <a:t>6/20/2022</a:t>
            </a:fld>
            <a:endParaRPr lang="en-US"/>
          </a:p>
        </p:txBody>
      </p:sp>
      <p:sp>
        <p:nvSpPr>
          <p:cNvPr id="3" name="Rectangle 2">
            <a:extLst>
              <a:ext uri="{FF2B5EF4-FFF2-40B4-BE49-F238E27FC236}">
                <a16:creationId xmlns:a16="http://schemas.microsoft.com/office/drawing/2014/main" xmlns="" id="{026B7B89-E18E-40E3-BDB9-AC879C4FA569}"/>
              </a:ext>
            </a:extLst>
          </p:cNvPr>
          <p:cNvSpPr/>
          <p:nvPr/>
        </p:nvSpPr>
        <p:spPr>
          <a:xfrm>
            <a:off x="654506" y="946982"/>
            <a:ext cx="5060494" cy="523220"/>
          </a:xfrm>
          <a:prstGeom prst="rect">
            <a:avLst/>
          </a:prstGeom>
        </p:spPr>
        <p:txBody>
          <a:bodyPr wrap="square">
            <a:spAutoFit/>
          </a:bodyPr>
          <a:lstStyle/>
          <a:p>
            <a:r>
              <a:rPr lang="en-US" sz="2800" b="1" dirty="0"/>
              <a:t>Strassen Multiplication Method </a:t>
            </a:r>
            <a:endParaRPr lang="en-IN"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304800" y="1166018"/>
            <a:ext cx="8229600" cy="4525963"/>
          </a:xfrm>
        </p:spPr>
        <p:txBody>
          <a:bodyPr>
            <a:normAutofit lnSpcReduction="10000"/>
          </a:bodyPr>
          <a:lstStyle/>
          <a:p>
            <a:r>
              <a:rPr lang="en-US" sz="2800" b="1" dirty="0"/>
              <a:t>Strassen Multiplication Method </a:t>
            </a:r>
            <a:endParaRPr lang="en-IN" sz="2800" dirty="0"/>
          </a:p>
          <a:p>
            <a:pPr eaLnBrk="1" hangingPunct="1"/>
            <a:endParaRPr lang="en-US" sz="2800" b="1" dirty="0"/>
          </a:p>
          <a:p>
            <a:pPr eaLnBrk="1" hangingPunct="1"/>
            <a:r>
              <a:rPr lang="en-US" sz="2800" b="1" dirty="0"/>
              <a:t>Sub Matrices</a:t>
            </a:r>
          </a:p>
          <a:p>
            <a:pPr eaLnBrk="1" hangingPunct="1"/>
            <a:r>
              <a:rPr lang="en-US" sz="2400" dirty="0"/>
              <a:t>M</a:t>
            </a:r>
            <a:r>
              <a:rPr lang="en-US" sz="2400" baseline="-25000" dirty="0"/>
              <a:t>1</a:t>
            </a:r>
            <a:r>
              <a:rPr lang="en-US" sz="2400" dirty="0"/>
              <a:t> = (A</a:t>
            </a:r>
            <a:r>
              <a:rPr lang="en-US" sz="2400" baseline="-25000" dirty="0"/>
              <a:t>00</a:t>
            </a:r>
            <a:r>
              <a:rPr lang="en-US" sz="2400" dirty="0"/>
              <a:t> + A</a:t>
            </a:r>
            <a:r>
              <a:rPr lang="en-US" sz="2400" baseline="-25000" dirty="0"/>
              <a:t>11</a:t>
            </a:r>
            <a:r>
              <a:rPr lang="en-US" sz="2400" dirty="0"/>
              <a:t>) * (B</a:t>
            </a:r>
            <a:r>
              <a:rPr lang="en-US" sz="2400" baseline="-25000" dirty="0"/>
              <a:t>00</a:t>
            </a:r>
            <a:r>
              <a:rPr lang="en-US" sz="2400" dirty="0"/>
              <a:t> + B</a:t>
            </a:r>
            <a:r>
              <a:rPr lang="en-US" sz="2400" baseline="-25000" dirty="0"/>
              <a:t>11</a:t>
            </a:r>
            <a:r>
              <a:rPr lang="en-US" sz="2400" dirty="0"/>
              <a:t>)</a:t>
            </a:r>
          </a:p>
          <a:p>
            <a:pPr eaLnBrk="1" hangingPunct="1"/>
            <a:r>
              <a:rPr lang="en-US" sz="2400" dirty="0"/>
              <a:t>M</a:t>
            </a:r>
            <a:r>
              <a:rPr lang="en-US" sz="2400" baseline="-25000" dirty="0"/>
              <a:t>2</a:t>
            </a:r>
            <a:r>
              <a:rPr lang="en-US" sz="2400" dirty="0"/>
              <a:t> = (A</a:t>
            </a:r>
            <a:r>
              <a:rPr lang="en-US" sz="2400" baseline="-25000" dirty="0"/>
              <a:t>10</a:t>
            </a:r>
            <a:r>
              <a:rPr lang="en-US" sz="2400" dirty="0"/>
              <a:t> + A</a:t>
            </a:r>
            <a:r>
              <a:rPr lang="en-US" sz="2400" baseline="-25000" dirty="0"/>
              <a:t>11</a:t>
            </a:r>
            <a:r>
              <a:rPr lang="en-US" sz="2400" dirty="0"/>
              <a:t>) * B</a:t>
            </a:r>
            <a:r>
              <a:rPr lang="en-US" sz="2400" baseline="-25000" dirty="0"/>
              <a:t>00</a:t>
            </a:r>
            <a:endParaRPr lang="en-US" sz="2400" dirty="0"/>
          </a:p>
          <a:p>
            <a:pPr eaLnBrk="1" hangingPunct="1"/>
            <a:r>
              <a:rPr lang="en-US" sz="2400" dirty="0"/>
              <a:t>M</a:t>
            </a:r>
            <a:r>
              <a:rPr lang="en-US" sz="2400" baseline="-25000" dirty="0"/>
              <a:t>3</a:t>
            </a:r>
            <a:r>
              <a:rPr lang="en-US" sz="2400" dirty="0"/>
              <a:t> = A</a:t>
            </a:r>
            <a:r>
              <a:rPr lang="en-US" sz="2400" baseline="-25000" dirty="0"/>
              <a:t>00</a:t>
            </a:r>
            <a:r>
              <a:rPr lang="en-US" sz="2400" dirty="0"/>
              <a:t> * (B</a:t>
            </a:r>
            <a:r>
              <a:rPr lang="en-US" sz="2400" baseline="-25000" dirty="0"/>
              <a:t>01</a:t>
            </a:r>
            <a:r>
              <a:rPr lang="en-US" sz="2400" dirty="0"/>
              <a:t> - B</a:t>
            </a:r>
            <a:r>
              <a:rPr lang="en-US" sz="2400" baseline="-25000" dirty="0"/>
              <a:t>11</a:t>
            </a:r>
            <a:r>
              <a:rPr lang="en-US" sz="2400" dirty="0"/>
              <a:t>)</a:t>
            </a:r>
          </a:p>
          <a:p>
            <a:pPr eaLnBrk="1" hangingPunct="1"/>
            <a:r>
              <a:rPr lang="en-US" sz="2400" dirty="0"/>
              <a:t>M</a:t>
            </a:r>
            <a:r>
              <a:rPr lang="en-US" sz="2400" baseline="-25000" dirty="0"/>
              <a:t>4</a:t>
            </a:r>
            <a:r>
              <a:rPr lang="en-US" sz="2400" dirty="0"/>
              <a:t> =  A</a:t>
            </a:r>
            <a:r>
              <a:rPr lang="en-US" sz="2400" baseline="-25000" dirty="0"/>
              <a:t>11</a:t>
            </a:r>
            <a:r>
              <a:rPr lang="en-US" sz="2400" dirty="0"/>
              <a:t> * (B</a:t>
            </a:r>
            <a:r>
              <a:rPr lang="en-US" sz="2400" baseline="-25000" dirty="0"/>
              <a:t>10</a:t>
            </a:r>
            <a:r>
              <a:rPr lang="en-US" sz="2400" dirty="0"/>
              <a:t> - B</a:t>
            </a:r>
            <a:r>
              <a:rPr lang="en-US" sz="2400" baseline="-25000" dirty="0"/>
              <a:t>00</a:t>
            </a:r>
            <a:r>
              <a:rPr lang="en-US" sz="2400" dirty="0"/>
              <a:t>)</a:t>
            </a:r>
          </a:p>
          <a:p>
            <a:pPr eaLnBrk="1" hangingPunct="1"/>
            <a:r>
              <a:rPr lang="en-US" sz="2400" dirty="0"/>
              <a:t>M</a:t>
            </a:r>
            <a:r>
              <a:rPr lang="en-US" sz="2400" baseline="-25000" dirty="0"/>
              <a:t>5</a:t>
            </a:r>
            <a:r>
              <a:rPr lang="en-US" sz="2400" dirty="0"/>
              <a:t> = (A</a:t>
            </a:r>
            <a:r>
              <a:rPr lang="en-US" sz="2400" baseline="-25000" dirty="0"/>
              <a:t>00</a:t>
            </a:r>
            <a:r>
              <a:rPr lang="en-US" sz="2400" dirty="0"/>
              <a:t> + A</a:t>
            </a:r>
            <a:r>
              <a:rPr lang="en-US" sz="2400" baseline="-25000" dirty="0"/>
              <a:t>01</a:t>
            </a:r>
            <a:r>
              <a:rPr lang="en-US" sz="2400" dirty="0"/>
              <a:t>) * B</a:t>
            </a:r>
            <a:r>
              <a:rPr lang="en-US" sz="2400" baseline="-25000" dirty="0"/>
              <a:t>11</a:t>
            </a:r>
            <a:endParaRPr lang="en-US" sz="2400" dirty="0"/>
          </a:p>
          <a:p>
            <a:pPr eaLnBrk="1" hangingPunct="1"/>
            <a:r>
              <a:rPr lang="en-US" sz="2400" dirty="0"/>
              <a:t>M</a:t>
            </a:r>
            <a:r>
              <a:rPr lang="en-US" sz="2400" baseline="-25000" dirty="0"/>
              <a:t>6</a:t>
            </a:r>
            <a:r>
              <a:rPr lang="en-US" sz="2400" dirty="0"/>
              <a:t> = (A</a:t>
            </a:r>
            <a:r>
              <a:rPr lang="en-US" sz="2400" baseline="-25000" dirty="0"/>
              <a:t>10</a:t>
            </a:r>
            <a:r>
              <a:rPr lang="en-US" sz="2400" dirty="0"/>
              <a:t> - A</a:t>
            </a:r>
            <a:r>
              <a:rPr lang="en-US" sz="2400" baseline="-25000" dirty="0"/>
              <a:t>00</a:t>
            </a:r>
            <a:r>
              <a:rPr lang="en-US" sz="2400" dirty="0"/>
              <a:t>) * (B</a:t>
            </a:r>
            <a:r>
              <a:rPr lang="en-US" sz="2400" baseline="-25000" dirty="0"/>
              <a:t>00</a:t>
            </a:r>
            <a:r>
              <a:rPr lang="en-US" sz="2400" dirty="0"/>
              <a:t> + B</a:t>
            </a:r>
            <a:r>
              <a:rPr lang="en-US" sz="2400" baseline="-25000" dirty="0"/>
              <a:t>01</a:t>
            </a:r>
            <a:r>
              <a:rPr lang="en-US" sz="2400" dirty="0"/>
              <a:t>)</a:t>
            </a:r>
          </a:p>
          <a:p>
            <a:pPr eaLnBrk="1" hangingPunct="1"/>
            <a:r>
              <a:rPr lang="en-US" sz="2400" dirty="0"/>
              <a:t>M</a:t>
            </a:r>
            <a:r>
              <a:rPr lang="en-US" sz="2400" baseline="-25000" dirty="0"/>
              <a:t>7</a:t>
            </a:r>
            <a:r>
              <a:rPr lang="en-US" sz="2400" dirty="0"/>
              <a:t> = (A</a:t>
            </a:r>
            <a:r>
              <a:rPr lang="en-US" sz="2400" baseline="-25000" dirty="0"/>
              <a:t>01</a:t>
            </a:r>
            <a:r>
              <a:rPr lang="en-US" sz="2400" dirty="0"/>
              <a:t> - A</a:t>
            </a:r>
            <a:r>
              <a:rPr lang="en-US" sz="2400" baseline="-25000" dirty="0"/>
              <a:t>11</a:t>
            </a:r>
            <a:r>
              <a:rPr lang="en-US" sz="2400" dirty="0"/>
              <a:t>) * (B</a:t>
            </a:r>
            <a:r>
              <a:rPr lang="en-US" sz="2400" baseline="-25000" dirty="0"/>
              <a:t>10</a:t>
            </a:r>
            <a:r>
              <a:rPr lang="en-US" sz="2400" dirty="0"/>
              <a:t> + B</a:t>
            </a:r>
            <a:r>
              <a:rPr lang="en-US" sz="2400" baseline="-25000" dirty="0"/>
              <a:t>11</a:t>
            </a:r>
            <a:r>
              <a:rPr lang="en-US" sz="2400" dirty="0"/>
              <a:t>)</a:t>
            </a:r>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Slide Number Placeholder 10"/>
          <p:cNvSpPr>
            <a:spLocks noGrp="1"/>
          </p:cNvSpPr>
          <p:nvPr>
            <p:ph type="sldNum" sz="quarter" idx="12"/>
          </p:nvPr>
        </p:nvSpPr>
        <p:spPr/>
        <p:txBody>
          <a:bodyPr/>
          <a:lstStyle/>
          <a:p>
            <a:fld id="{B6F15528-21DE-4FAA-801E-634DDDAF4B2B}" type="slidenum">
              <a:rPr lang="en-US" smtClean="0"/>
              <a:pPr/>
              <a:t>42</a:t>
            </a:fld>
            <a:endParaRPr lang="en-US"/>
          </a:p>
        </p:txBody>
      </p:sp>
      <p:sp>
        <p:nvSpPr>
          <p:cNvPr id="12" name="Footer Placeholder 11"/>
          <p:cNvSpPr>
            <a:spLocks noGrp="1"/>
          </p:cNvSpPr>
          <p:nvPr>
            <p:ph type="ftr" sz="quarter" idx="11"/>
          </p:nvPr>
        </p:nvSpPr>
        <p:spPr>
          <a:xfrm>
            <a:off x="3124200" y="6356350"/>
            <a:ext cx="4572000" cy="365125"/>
          </a:xfrm>
        </p:spPr>
        <p:txBody>
          <a:bodyPr/>
          <a:lstStyle/>
          <a:p>
            <a:r>
              <a:rPr lang="en-IN" smtClean="0"/>
              <a:t>Sachin Singh   DAA        Unit III</a:t>
            </a:r>
            <a:endParaRPr lang="en-US"/>
          </a:p>
        </p:txBody>
      </p:sp>
      <p:sp>
        <p:nvSpPr>
          <p:cNvPr id="13" name="Date Placeholder 12"/>
          <p:cNvSpPr>
            <a:spLocks noGrp="1"/>
          </p:cNvSpPr>
          <p:nvPr>
            <p:ph type="dt" sz="half" idx="10"/>
          </p:nvPr>
        </p:nvSpPr>
        <p:spPr/>
        <p:txBody>
          <a:bodyPr/>
          <a:lstStyle/>
          <a:p>
            <a:fld id="{34C37D0D-86C0-417A-B635-F4F7F1147A5A}" type="datetime1">
              <a:rPr lang="en-US" smtClean="0"/>
              <a:t>6/20/2022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457200" y="817163"/>
            <a:ext cx="8229600" cy="5202637"/>
          </a:xfrm>
        </p:spPr>
        <p:txBody>
          <a:bodyPr>
            <a:normAutofit/>
          </a:bodyPr>
          <a:lstStyle/>
          <a:p>
            <a:pPr fontAlgn="base"/>
            <a:endParaRPr lang="en-IN" sz="2400" b="1" dirty="0"/>
          </a:p>
          <a:p>
            <a:pPr fontAlgn="base"/>
            <a:r>
              <a:rPr lang="en-IN" sz="2400" b="1" dirty="0"/>
              <a:t>Time Complexity of Strassen’s Method</a:t>
            </a:r>
            <a:r>
              <a:rPr lang="en-IN" sz="2400" dirty="0"/>
              <a:t/>
            </a:r>
            <a:br>
              <a:rPr lang="en-IN" sz="2400" dirty="0"/>
            </a:br>
            <a:r>
              <a:rPr lang="en-IN" sz="2200" dirty="0"/>
              <a:t>Addition and Subtraction of two matrices takes O(N</a:t>
            </a:r>
            <a:r>
              <a:rPr lang="en-IN" sz="2200" baseline="30000" dirty="0"/>
              <a:t>2</a:t>
            </a:r>
            <a:r>
              <a:rPr lang="en-IN" sz="2200" dirty="0"/>
              <a:t>) time. So time complexity can be written as</a:t>
            </a:r>
          </a:p>
          <a:p>
            <a:pPr fontAlgn="base"/>
            <a:r>
              <a:rPr lang="en-IN" sz="2200" dirty="0"/>
              <a:t>T(N) = 7T(N/2) + O(N</a:t>
            </a:r>
            <a:r>
              <a:rPr lang="en-IN" sz="2200" baseline="30000" dirty="0"/>
              <a:t>2</a:t>
            </a:r>
            <a:r>
              <a:rPr lang="en-IN" sz="2200" dirty="0"/>
              <a:t>)</a:t>
            </a:r>
          </a:p>
          <a:p>
            <a:pPr marL="457200" indent="-457200"/>
            <a:r>
              <a:rPr lang="en-IN" sz="2200" dirty="0"/>
              <a:t>From </a:t>
            </a:r>
            <a:r>
              <a:rPr lang="en-IN" sz="2200" u="sng" dirty="0">
                <a:hlinkClick r:id="rId2"/>
              </a:rPr>
              <a:t>Master's Theorem</a:t>
            </a:r>
            <a:r>
              <a:rPr lang="en-IN" sz="2200" dirty="0"/>
              <a:t>, time complexity of above method is O(N</a:t>
            </a:r>
            <a:r>
              <a:rPr lang="en-IN" sz="2200" baseline="30000" dirty="0"/>
              <a:t>log7</a:t>
            </a:r>
            <a:r>
              <a:rPr lang="en-IN" sz="2200" dirty="0"/>
              <a:t>) which is approximately O(N</a:t>
            </a:r>
            <a:r>
              <a:rPr lang="en-IN" sz="2200" baseline="30000" dirty="0"/>
              <a:t>2.8074</a:t>
            </a:r>
            <a:r>
              <a:rPr lang="en-IN" sz="2200" dirty="0"/>
              <a:t>) </a:t>
            </a:r>
          </a:p>
          <a:p>
            <a:pPr marL="0" indent="0">
              <a:buNone/>
            </a:pPr>
            <a:endParaRPr lang="en-IN" sz="2200" dirty="0">
              <a:hlinkClick r:id="rId3"/>
            </a:endParaRPr>
          </a:p>
          <a:p>
            <a:pPr marL="457200" indent="-457200"/>
            <a:r>
              <a:rPr lang="en-IN" sz="2400" dirty="0">
                <a:hlinkClick r:id="rId3"/>
              </a:rPr>
              <a:t>For more examples refer the link</a:t>
            </a:r>
          </a:p>
          <a:p>
            <a:pPr marL="457200" indent="-457200"/>
            <a:r>
              <a:rPr lang="en-IN" sz="2400" dirty="0">
                <a:hlinkClick r:id="rId3"/>
              </a:rPr>
              <a:t>https://www.youtube.com/watch?v=0oJyNmEbS4w</a:t>
            </a:r>
            <a:endParaRPr lang="en-US" sz="2400" dirty="0"/>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1"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3" name="Slide Number Placeholder 12"/>
          <p:cNvSpPr>
            <a:spLocks noGrp="1"/>
          </p:cNvSpPr>
          <p:nvPr>
            <p:ph type="sldNum" sz="quarter" idx="12"/>
          </p:nvPr>
        </p:nvSpPr>
        <p:spPr/>
        <p:txBody>
          <a:bodyPr/>
          <a:lstStyle/>
          <a:p>
            <a:fld id="{B6F15528-21DE-4FAA-801E-634DDDAF4B2B}" type="slidenum">
              <a:rPr lang="en-US" smtClean="0"/>
              <a:pPr/>
              <a:t>43</a:t>
            </a:fld>
            <a:endParaRPr lang="en-US"/>
          </a:p>
        </p:txBody>
      </p:sp>
      <p:sp>
        <p:nvSpPr>
          <p:cNvPr id="14" name="Footer Placeholder 13"/>
          <p:cNvSpPr>
            <a:spLocks noGrp="1"/>
          </p:cNvSpPr>
          <p:nvPr>
            <p:ph type="ftr" sz="quarter" idx="11"/>
          </p:nvPr>
        </p:nvSpPr>
        <p:spPr>
          <a:xfrm>
            <a:off x="3124200" y="6356350"/>
            <a:ext cx="4648200" cy="365125"/>
          </a:xfrm>
        </p:spPr>
        <p:txBody>
          <a:bodyPr/>
          <a:lstStyle/>
          <a:p>
            <a:r>
              <a:rPr lang="en-IN" smtClean="0"/>
              <a:t>Sachin Singh   DAA        Unit III</a:t>
            </a:r>
            <a:endParaRPr lang="en-US" dirty="0"/>
          </a:p>
        </p:txBody>
      </p:sp>
      <p:sp>
        <p:nvSpPr>
          <p:cNvPr id="15" name="Date Placeholder 14"/>
          <p:cNvSpPr>
            <a:spLocks noGrp="1"/>
          </p:cNvSpPr>
          <p:nvPr>
            <p:ph type="dt" sz="half" idx="10"/>
          </p:nvPr>
        </p:nvSpPr>
        <p:spPr/>
        <p:txBody>
          <a:bodyPr/>
          <a:lstStyle/>
          <a:p>
            <a:fld id="{AB79BEE4-B767-452C-9D96-AD25458274F6}" type="datetime1">
              <a:rPr lang="en-US" smtClean="0"/>
              <a:t>6/20/2022</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Quiz</a:t>
            </a:r>
            <a:endParaRPr lang="en-US" sz="3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609600" y="990600"/>
            <a:ext cx="8077200" cy="5047536"/>
          </a:xfrm>
          <a:prstGeom prst="rect">
            <a:avLst/>
          </a:prstGeom>
        </p:spPr>
        <p:txBody>
          <a:bodyPr wrap="square">
            <a:spAutoFit/>
          </a:bodyPr>
          <a:lstStyle/>
          <a:p>
            <a:r>
              <a:rPr lang="en-US" sz="1400" dirty="0" smtClean="0"/>
              <a:t> 1. Given </a:t>
            </a:r>
            <a:r>
              <a:rPr lang="en-US" sz="1400" dirty="0"/>
              <a:t>the recurrence f(n) = 4 f(n/2) + 1, how many sub-problems will a divide-and-conquer algorithm divide the original problem into, and what will be the size of those sub-problems</a:t>
            </a:r>
            <a:r>
              <a:rPr lang="en-US" sz="1400" dirty="0" smtClean="0"/>
              <a:t>?</a:t>
            </a:r>
          </a:p>
          <a:p>
            <a:endParaRPr lang="en-US" sz="1400" dirty="0"/>
          </a:p>
          <a:p>
            <a:r>
              <a:rPr lang="en-US" sz="1400" dirty="0" smtClean="0"/>
              <a:t>a) </a:t>
            </a:r>
            <a:r>
              <a:rPr lang="en-US" sz="1400" b="1" dirty="0" smtClean="0"/>
              <a:t>4 </a:t>
            </a:r>
            <a:r>
              <a:rPr lang="en-US" sz="1400" b="1" dirty="0"/>
              <a:t>sub-problems, each of size 2</a:t>
            </a:r>
          </a:p>
          <a:p>
            <a:endParaRPr lang="en-US" sz="1400" b="1" dirty="0"/>
          </a:p>
          <a:p>
            <a:r>
              <a:rPr lang="en-US" sz="1400" dirty="0" smtClean="0"/>
              <a:t>b) 4 </a:t>
            </a:r>
            <a:r>
              <a:rPr lang="en-US" sz="1400" dirty="0"/>
              <a:t>sub-problems, each of size n/2</a:t>
            </a:r>
          </a:p>
          <a:p>
            <a:endParaRPr lang="en-US" sz="1400" dirty="0"/>
          </a:p>
          <a:p>
            <a:r>
              <a:rPr lang="en-US" sz="1400" dirty="0" smtClean="0"/>
              <a:t>c) 2 </a:t>
            </a:r>
            <a:r>
              <a:rPr lang="en-US" sz="1400" dirty="0"/>
              <a:t>sub-problems, each of size 4</a:t>
            </a:r>
          </a:p>
          <a:p>
            <a:endParaRPr lang="en-US" sz="1400" dirty="0"/>
          </a:p>
          <a:p>
            <a:r>
              <a:rPr lang="en-US" sz="1400" dirty="0" smtClean="0"/>
              <a:t>d) 2 </a:t>
            </a:r>
            <a:r>
              <a:rPr lang="en-US" sz="1400" dirty="0"/>
              <a:t>sub-problems, each of size </a:t>
            </a:r>
            <a:r>
              <a:rPr lang="en-US" sz="1400" dirty="0" smtClean="0"/>
              <a:t>n/4</a:t>
            </a:r>
          </a:p>
          <a:p>
            <a:endParaRPr lang="en-US" sz="1400" dirty="0"/>
          </a:p>
          <a:p>
            <a:endParaRPr lang="en-US" sz="1400" dirty="0" smtClean="0"/>
          </a:p>
          <a:p>
            <a:r>
              <a:rPr lang="en-US" sz="1400" cap="all" dirty="0" smtClean="0"/>
              <a:t>2. A </a:t>
            </a:r>
            <a:r>
              <a:rPr lang="en-US" sz="1400" cap="all" dirty="0"/>
              <a:t>sorting technique that guarantees, that records with the same primary key occurs, in the same order in the sorted list as in the original unsorted list is said to </a:t>
            </a:r>
            <a:r>
              <a:rPr lang="en-US" sz="1400" cap="all" dirty="0" smtClean="0"/>
              <a:t>be:</a:t>
            </a:r>
          </a:p>
          <a:p>
            <a:endParaRPr lang="en-US" sz="1400" cap="all" dirty="0"/>
          </a:p>
          <a:p>
            <a:r>
              <a:rPr lang="en-US" sz="1400" b="1" dirty="0"/>
              <a:t>a) Stable</a:t>
            </a:r>
            <a:endParaRPr lang="en-US" sz="1400" b="1" dirty="0" smtClean="0"/>
          </a:p>
          <a:p>
            <a:endParaRPr lang="en-US" sz="1400" dirty="0"/>
          </a:p>
          <a:p>
            <a:r>
              <a:rPr lang="en-US" sz="1400" dirty="0"/>
              <a:t>b) Consistent</a:t>
            </a:r>
            <a:endParaRPr lang="en-US" sz="1400" dirty="0" smtClean="0"/>
          </a:p>
          <a:p>
            <a:endParaRPr lang="en-US" sz="1400" dirty="0"/>
          </a:p>
          <a:p>
            <a:r>
              <a:rPr lang="en-US" sz="1400" dirty="0"/>
              <a:t>c) </a:t>
            </a:r>
            <a:r>
              <a:rPr lang="en-US" sz="1400" dirty="0" smtClean="0"/>
              <a:t>External</a:t>
            </a:r>
          </a:p>
          <a:p>
            <a:endParaRPr lang="en-US" sz="1400" dirty="0"/>
          </a:p>
          <a:p>
            <a:r>
              <a:rPr lang="en-US" sz="1400" dirty="0" smtClean="0"/>
              <a:t>d) </a:t>
            </a:r>
            <a:r>
              <a:rPr lang="en-US" sz="1400" dirty="0"/>
              <a:t>Linear</a:t>
            </a:r>
          </a:p>
          <a:p>
            <a:endParaRPr lang="en-US" sz="1400" dirty="0"/>
          </a:p>
        </p:txBody>
      </p:sp>
    </p:spTree>
    <p:extLst>
      <p:ext uri="{BB962C8B-B14F-4D97-AF65-F5344CB8AC3E}">
        <p14:creationId xmlns:p14="http://schemas.microsoft.com/office/powerpoint/2010/main" val="3874977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14600" y="6356350"/>
            <a:ext cx="5181600" cy="365125"/>
          </a:xfrm>
        </p:spPr>
        <p:txBody>
          <a:bodyPr/>
          <a:lstStyle/>
          <a:p>
            <a:r>
              <a:rPr lang="en-IN" smtClean="0"/>
              <a:t>Sachin Singh   DAA        Unit III</a:t>
            </a:r>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Topic Objective- Greedy Algorithm</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xmlns="" id="{BEC54260-4D18-435C-9CB5-B8683E6DEF5D}"/>
              </a:ext>
            </a:extLst>
          </p:cNvPr>
          <p:cNvSpPr/>
          <p:nvPr/>
        </p:nvSpPr>
        <p:spPr>
          <a:xfrm>
            <a:off x="885092" y="1340768"/>
            <a:ext cx="7772400" cy="225639"/>
          </a:xfrm>
          <a:prstGeom prst="rect">
            <a:avLst/>
          </a:prstGeom>
        </p:spPr>
        <p:txBody>
          <a:bodyPr wrap="square">
            <a:spAutoFit/>
          </a:bodyPr>
          <a:lstStyle/>
          <a:p>
            <a:pPr>
              <a:lnSpc>
                <a:spcPct val="115000"/>
              </a:lnSpc>
              <a:spcAft>
                <a:spcPts val="1000"/>
              </a:spcAft>
            </a:pPr>
            <a:r>
              <a:rPr lang="en-US" sz="800" dirty="0">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45</a:t>
            </a:fld>
            <a:endParaRPr lang="en-US"/>
          </a:p>
        </p:txBody>
      </p:sp>
      <p:sp>
        <p:nvSpPr>
          <p:cNvPr id="10" name="Date Placeholder 9"/>
          <p:cNvSpPr>
            <a:spLocks noGrp="1"/>
          </p:cNvSpPr>
          <p:nvPr>
            <p:ph type="dt" sz="half" idx="10"/>
          </p:nvPr>
        </p:nvSpPr>
        <p:spPr/>
        <p:txBody>
          <a:bodyPr/>
          <a:lstStyle/>
          <a:p>
            <a:fld id="{AC1D9427-5CF8-4E16-9D00-12FDD55AAE69}" type="datetime1">
              <a:rPr lang="en-US" smtClean="0"/>
              <a:t>6/20/2022</a:t>
            </a:fld>
            <a:endParaRPr lang="en-US"/>
          </a:p>
        </p:txBody>
      </p:sp>
      <p:sp>
        <p:nvSpPr>
          <p:cNvPr id="3" name="Rectangle 2">
            <a:extLst>
              <a:ext uri="{FF2B5EF4-FFF2-40B4-BE49-F238E27FC236}">
                <a16:creationId xmlns:a16="http://schemas.microsoft.com/office/drawing/2014/main" xmlns="" id="{DC0A949A-D0A7-42E7-927F-DA5DDD468EC2}"/>
              </a:ext>
            </a:extLst>
          </p:cNvPr>
          <p:cNvSpPr/>
          <p:nvPr/>
        </p:nvSpPr>
        <p:spPr>
          <a:xfrm>
            <a:off x="486508" y="1346630"/>
            <a:ext cx="7248964" cy="4519827"/>
          </a:xfrm>
          <a:prstGeom prst="rect">
            <a:avLst/>
          </a:prstGeom>
        </p:spPr>
        <p:txBody>
          <a:bodyPr wrap="square">
            <a:spAutoFit/>
          </a:bodyPr>
          <a:lstStyle/>
          <a:p>
            <a:pPr algn="just">
              <a:lnSpc>
                <a:spcPct val="107000"/>
              </a:lnSpc>
              <a:spcAft>
                <a:spcPts val="800"/>
              </a:spcAft>
            </a:pPr>
            <a:r>
              <a:rPr lang="en-IN" sz="2200" dirty="0">
                <a:latin typeface="Calibri" panose="020F0502020204030204" pitchFamily="34" charset="0"/>
                <a:ea typeface="Calibri" panose="020F0502020204030204" pitchFamily="34" charset="0"/>
                <a:cs typeface="Times New Roman" panose="02020603050405020304" pitchFamily="18" charset="0"/>
              </a:rPr>
              <a:t>This objective of this topic is to make the students aware about the following concepts</a:t>
            </a:r>
          </a:p>
          <a:p>
            <a:pPr marL="342900" indent="-342900" algn="just">
              <a:lnSpc>
                <a:spcPct val="107000"/>
              </a:lnSpc>
              <a:spcAft>
                <a:spcPts val="800"/>
              </a:spcAft>
              <a:buFont typeface="Arial" panose="020B0604020202020204" pitchFamily="34" charset="0"/>
              <a:buChar char="•"/>
            </a:pPr>
            <a:r>
              <a:rPr lang="en-IN" sz="2200" dirty="0"/>
              <a:t>Graph </a:t>
            </a:r>
          </a:p>
          <a:p>
            <a:pPr marL="342900" indent="-342900" algn="just">
              <a:lnSpc>
                <a:spcPct val="107000"/>
              </a:lnSpc>
              <a:spcAft>
                <a:spcPts val="800"/>
              </a:spcAft>
              <a:buFont typeface="Arial" panose="020B0604020202020204" pitchFamily="34" charset="0"/>
              <a:buChar char="•"/>
            </a:pPr>
            <a:r>
              <a:rPr lang="en-IN" sz="2200" dirty="0"/>
              <a:t>Dijkstra Algorithm</a:t>
            </a:r>
          </a:p>
          <a:p>
            <a:pPr marL="342900" indent="-342900" algn="just">
              <a:lnSpc>
                <a:spcPct val="107000"/>
              </a:lnSpc>
              <a:spcAft>
                <a:spcPts val="800"/>
              </a:spcAft>
              <a:buFont typeface="Arial" panose="020B0604020202020204" pitchFamily="34" charset="0"/>
              <a:buChar char="•"/>
            </a:pPr>
            <a:r>
              <a:rPr lang="en-IN" sz="2200" dirty="0" err="1"/>
              <a:t>Kruskals</a:t>
            </a:r>
            <a:r>
              <a:rPr lang="en-IN" sz="2200" dirty="0"/>
              <a:t> Algorithm</a:t>
            </a:r>
          </a:p>
          <a:p>
            <a:pPr marL="342900" indent="-342900" algn="just">
              <a:lnSpc>
                <a:spcPct val="107000"/>
              </a:lnSpc>
              <a:spcAft>
                <a:spcPts val="800"/>
              </a:spcAft>
              <a:buFont typeface="Arial" panose="020B0604020202020204" pitchFamily="34" charset="0"/>
              <a:buChar char="•"/>
            </a:pPr>
            <a:r>
              <a:rPr lang="en-IN" sz="2200" dirty="0"/>
              <a:t>Prim Algorithm</a:t>
            </a:r>
          </a:p>
          <a:p>
            <a:pPr marL="342900" indent="-342900" algn="just">
              <a:lnSpc>
                <a:spcPct val="107000"/>
              </a:lnSpc>
              <a:spcAft>
                <a:spcPts val="800"/>
              </a:spcAft>
              <a:buFont typeface="Arial" panose="020B0604020202020204" pitchFamily="34" charset="0"/>
              <a:buChar char="•"/>
            </a:pPr>
            <a:r>
              <a:rPr lang="en-IN" sz="2200" dirty="0"/>
              <a:t>Huffman Coding</a:t>
            </a:r>
          </a:p>
          <a:p>
            <a:pPr marL="342900" indent="-342900" algn="just">
              <a:lnSpc>
                <a:spcPct val="107000"/>
              </a:lnSpc>
              <a:spcAft>
                <a:spcPts val="800"/>
              </a:spcAft>
              <a:buFont typeface="Arial" panose="020B0604020202020204" pitchFamily="34" charset="0"/>
              <a:buChar char="•"/>
            </a:pPr>
            <a:r>
              <a:rPr lang="en-IN" sz="2200" dirty="0"/>
              <a:t>Activity Selection Problem</a:t>
            </a:r>
          </a:p>
          <a:p>
            <a:pPr marL="342900" indent="-342900" algn="just">
              <a:lnSpc>
                <a:spcPct val="107000"/>
              </a:lnSpc>
              <a:spcAft>
                <a:spcPts val="800"/>
              </a:spcAft>
              <a:buFont typeface="Arial" panose="020B0604020202020204" pitchFamily="34" charset="0"/>
              <a:buChar char="•"/>
            </a:pPr>
            <a:r>
              <a:rPr lang="en-IN" sz="2200" dirty="0"/>
              <a:t>Knapsack problem</a:t>
            </a:r>
          </a:p>
          <a:p>
            <a:pPr marL="342900" indent="-342900" algn="just">
              <a:lnSpc>
                <a:spcPct val="107000"/>
              </a:lnSpc>
              <a:spcAft>
                <a:spcPts val="800"/>
              </a:spcAft>
              <a:buFont typeface="Arial" panose="020B0604020202020204" pitchFamily="34" charset="0"/>
              <a:buChar char="•"/>
            </a:pPr>
            <a:endParaRPr lang="en-IN" sz="2200" dirty="0"/>
          </a:p>
        </p:txBody>
      </p:sp>
    </p:spTree>
    <p:extLst>
      <p:ext uri="{BB962C8B-B14F-4D97-AF65-F5344CB8AC3E}">
        <p14:creationId xmlns:p14="http://schemas.microsoft.com/office/powerpoint/2010/main" val="4254183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00600"/>
          </a:xfrm>
        </p:spPr>
        <p:txBody>
          <a:bodyPr/>
          <a:lstStyle/>
          <a:p>
            <a:r>
              <a:rPr lang="en-US" sz="2400" b="1" dirty="0"/>
              <a:t>Prerequisite</a:t>
            </a:r>
          </a:p>
          <a:p>
            <a:r>
              <a:rPr lang="en-US" sz="2200" dirty="0"/>
              <a:t>Graph</a:t>
            </a:r>
          </a:p>
          <a:p>
            <a:r>
              <a:rPr lang="en-US" sz="2200" dirty="0"/>
              <a:t>Different operations</a:t>
            </a:r>
          </a:p>
          <a:p>
            <a:r>
              <a:rPr lang="en-US" sz="2200" dirty="0"/>
              <a:t>Notations</a:t>
            </a:r>
          </a:p>
          <a:p>
            <a:r>
              <a:rPr lang="en-US" sz="2400" b="1" dirty="0"/>
              <a:t>Recap </a:t>
            </a:r>
          </a:p>
          <a:p>
            <a:pPr lvl="1"/>
            <a:r>
              <a:rPr lang="en-US" sz="2200" dirty="0"/>
              <a:t>Algorithm analysis</a:t>
            </a:r>
          </a:p>
          <a:p>
            <a:pPr lvl="1"/>
            <a:r>
              <a:rPr lang="en-US" sz="2200" dirty="0"/>
              <a:t>Analysis of different sorting and searching algorithms using divide and conquer.</a:t>
            </a:r>
          </a:p>
          <a:p>
            <a:pPr marL="0" indent="0">
              <a:buNone/>
            </a:pPr>
            <a:r>
              <a:rPr lang="en-US" sz="2400" dirty="0"/>
              <a:t>	</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IN" smtClean="0"/>
              <a:t>Sachin Singh   DAA        Unit III</a:t>
            </a:r>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46</a:t>
            </a:fld>
            <a:endParaRPr lang="en-US"/>
          </a:p>
        </p:txBody>
      </p:sp>
      <p:sp>
        <p:nvSpPr>
          <p:cNvPr id="10" name="Date Placeholder 9"/>
          <p:cNvSpPr>
            <a:spLocks noGrp="1"/>
          </p:cNvSpPr>
          <p:nvPr>
            <p:ph type="dt" sz="half" idx="10"/>
          </p:nvPr>
        </p:nvSpPr>
        <p:spPr/>
        <p:txBody>
          <a:bodyPr/>
          <a:lstStyle/>
          <a:p>
            <a:fld id="{D6FAA9EE-B1A1-42FF-AC0F-855C4396A79E}" type="datetime1">
              <a:rPr lang="en-US" smtClean="0"/>
              <a:t>6/20/2022</a:t>
            </a:fld>
            <a:endParaRPr lang="en-US"/>
          </a:p>
        </p:txBody>
      </p:sp>
    </p:spTree>
    <p:extLst>
      <p:ext uri="{BB962C8B-B14F-4D97-AF65-F5344CB8AC3E}">
        <p14:creationId xmlns:p14="http://schemas.microsoft.com/office/powerpoint/2010/main" val="378596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a:extLst>
              <a:ext uri="{FF2B5EF4-FFF2-40B4-BE49-F238E27FC236}">
                <a16:creationId xmlns:a16="http://schemas.microsoft.com/office/drawing/2014/main" xmlns="" id="{C1462E44-D6DF-47E2-A683-CABAB6C31E7D}"/>
              </a:ext>
            </a:extLst>
          </p:cNvPr>
          <p:cNvSpPr>
            <a:spLocks noGrp="1"/>
          </p:cNvSpPr>
          <p:nvPr>
            <p:ph idx="1"/>
          </p:nvPr>
        </p:nvSpPr>
        <p:spPr>
          <a:xfrm>
            <a:off x="381000" y="1143000"/>
            <a:ext cx="8382000" cy="4525963"/>
          </a:xfrm>
        </p:spPr>
        <p:txBody>
          <a:bodyPr/>
          <a:lstStyle/>
          <a:p>
            <a:pPr marL="514350" indent="-514350"/>
            <a:r>
              <a:rPr lang="en-US" altLang="en-US" sz="2200" dirty="0"/>
              <a:t> Graph </a:t>
            </a:r>
          </a:p>
          <a:p>
            <a:pPr marL="514350" indent="-514350"/>
            <a:r>
              <a:rPr lang="en-US" altLang="en-US" sz="2200" dirty="0"/>
              <a:t>Directed Graph</a:t>
            </a:r>
          </a:p>
          <a:p>
            <a:pPr marL="514350" indent="-514350"/>
            <a:r>
              <a:rPr lang="en-US" altLang="en-US" sz="2200" dirty="0"/>
              <a:t>Undirected Graph</a:t>
            </a:r>
          </a:p>
          <a:p>
            <a:pPr marL="514350" indent="-514350"/>
            <a:r>
              <a:rPr lang="en-US" altLang="en-US" sz="2200" dirty="0"/>
              <a:t>Degree of Graph</a:t>
            </a:r>
          </a:p>
          <a:p>
            <a:pPr marL="514350" indent="-514350"/>
            <a:r>
              <a:rPr lang="en-US" altLang="en-US" sz="2200" dirty="0"/>
              <a:t>Graph Representation</a:t>
            </a:r>
          </a:p>
          <a:p>
            <a:pPr marL="514350" indent="-514350"/>
            <a:r>
              <a:rPr lang="en-US" altLang="en-US" sz="2200" dirty="0"/>
              <a:t>Spanning Tree</a:t>
            </a:r>
          </a:p>
          <a:p>
            <a:pPr marL="514350" indent="-514350"/>
            <a:r>
              <a:rPr lang="en-US" altLang="en-US" sz="2200" dirty="0"/>
              <a:t>Kruskal’s Method</a:t>
            </a:r>
          </a:p>
          <a:p>
            <a:pPr marL="514350" indent="-514350"/>
            <a:r>
              <a:rPr lang="en-US" altLang="en-US" sz="2200" dirty="0"/>
              <a:t>Prims Method</a:t>
            </a:r>
          </a:p>
          <a:p>
            <a:pPr marL="514350" indent="-514350"/>
            <a:r>
              <a:rPr lang="en-US" altLang="en-US" sz="2200" dirty="0"/>
              <a:t>Single-Source Shortest Paths</a:t>
            </a:r>
          </a:p>
          <a:p>
            <a:pPr marL="514350" indent="-514350"/>
            <a:r>
              <a:rPr lang="en-US" altLang="en-US" sz="2200" dirty="0"/>
              <a:t>Dijkstra's Algorithm</a:t>
            </a:r>
          </a:p>
          <a:p>
            <a:pPr marL="514350" indent="-514350"/>
            <a:r>
              <a:rPr lang="en-US" altLang="en-US" sz="2200" dirty="0"/>
              <a:t>Knapsack Problem</a:t>
            </a:r>
          </a:p>
          <a:p>
            <a:pPr marL="514350" indent="-514350"/>
            <a:endParaRPr lang="en-US" altLang="en-US" sz="2200" dirty="0"/>
          </a:p>
          <a:p>
            <a:pPr marL="514350" indent="-514350"/>
            <a:endParaRPr lang="en-US" altLang="en-US" sz="2200" dirty="0"/>
          </a:p>
        </p:txBody>
      </p:sp>
      <p:sp>
        <p:nvSpPr>
          <p:cNvPr id="6" name="Date Placeholder 5">
            <a:extLst>
              <a:ext uri="{FF2B5EF4-FFF2-40B4-BE49-F238E27FC236}">
                <a16:creationId xmlns:a16="http://schemas.microsoft.com/office/drawing/2014/main" xmlns="" id="{8393907F-D387-43C7-A77A-C337832CD188}"/>
              </a:ext>
            </a:extLst>
          </p:cNvPr>
          <p:cNvSpPr>
            <a:spLocks noGrp="1"/>
          </p:cNvSpPr>
          <p:nvPr>
            <p:ph type="dt" sz="quarter" idx="10"/>
          </p:nvPr>
        </p:nvSpPr>
        <p:spPr/>
        <p:txBody>
          <a:bodyPr/>
          <a:lstStyle/>
          <a:p>
            <a:pPr>
              <a:defRPr/>
            </a:pPr>
            <a:fld id="{CB755D35-FD0C-4F7A-A585-E62DA7550346}" type="datetime1">
              <a:rPr lang="en-US" smtClean="0"/>
              <a:t>6/20/2022</a:t>
            </a:fld>
            <a:endParaRPr lang="en-US"/>
          </a:p>
        </p:txBody>
      </p:sp>
      <p:sp>
        <p:nvSpPr>
          <p:cNvPr id="7" name="Slide Number Placeholder 6">
            <a:extLst>
              <a:ext uri="{FF2B5EF4-FFF2-40B4-BE49-F238E27FC236}">
                <a16:creationId xmlns:a16="http://schemas.microsoft.com/office/drawing/2014/main" xmlns="" id="{22BD7BB6-FDCF-44D1-9EC5-8B8E0C992CF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719F85-2C93-4983-9E95-772309450252}" type="slidenum">
              <a:rPr lang="en-US" altLang="en-US">
                <a:solidFill>
                  <a:srgbClr val="898989"/>
                </a:solidFill>
                <a:latin typeface="Calibri" panose="020F0502020204030204" pitchFamily="34" charset="0"/>
              </a:rPr>
              <a:pPr eaLnBrk="1" hangingPunct="1"/>
              <a:t>47</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xmlns="" id="{B9BA9283-AE57-49A2-8E3C-912A0841312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078" name="Picture 2" descr="E:\NIET\Project\xLogo11.png.pagespeed.ic.pydHLuCQEZ.png">
            <a:extLst>
              <a:ext uri="{FF2B5EF4-FFF2-40B4-BE49-F238E27FC236}">
                <a16:creationId xmlns:a16="http://schemas.microsoft.com/office/drawing/2014/main" xmlns="" id="{2C7C6047-E262-498C-952A-A024BEFF9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9">
            <a:extLst>
              <a:ext uri="{FF2B5EF4-FFF2-40B4-BE49-F238E27FC236}">
                <a16:creationId xmlns:a16="http://schemas.microsoft.com/office/drawing/2014/main" xmlns="" id="{76D19D80-88B2-4E97-9084-9DCC7022EEBD}"/>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FDC0B9F7-188F-4125-95D8-BC2DB7703E79}"/>
              </a:ext>
            </a:extLst>
          </p:cNvPr>
          <p:cNvSpPr>
            <a:spLocks noGrp="1"/>
          </p:cNvSpPr>
          <p:nvPr>
            <p:ph idx="1"/>
          </p:nvPr>
        </p:nvSpPr>
        <p:spPr>
          <a:xfrm>
            <a:off x="533400" y="1143000"/>
            <a:ext cx="82296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C958A990-EB04-4E3C-AD07-D84E3B1ECC1E}"/>
              </a:ext>
            </a:extLst>
          </p:cNvPr>
          <p:cNvSpPr>
            <a:spLocks noGrp="1"/>
          </p:cNvSpPr>
          <p:nvPr>
            <p:ph type="dt" sz="quarter" idx="10"/>
          </p:nvPr>
        </p:nvSpPr>
        <p:spPr/>
        <p:txBody>
          <a:bodyPr/>
          <a:lstStyle/>
          <a:p>
            <a:pPr>
              <a:defRPr/>
            </a:pPr>
            <a:fld id="{11A13B73-83B8-45B6-97E1-E387DA5942E2}" type="datetime1">
              <a:rPr lang="en-US" smtClean="0"/>
              <a:t>6/20/2022</a:t>
            </a:fld>
            <a:endParaRPr lang="en-US"/>
          </a:p>
        </p:txBody>
      </p:sp>
      <p:sp>
        <p:nvSpPr>
          <p:cNvPr id="5" name="Footer Placeholder 4">
            <a:extLst>
              <a:ext uri="{FF2B5EF4-FFF2-40B4-BE49-F238E27FC236}">
                <a16:creationId xmlns:a16="http://schemas.microsoft.com/office/drawing/2014/main" xmlns="" id="{1D298D1E-8BFD-4BC7-A33D-9B36293DCF5A}"/>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B5DAC2D-5E72-435C-ADB3-4012583A391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5225624-C89E-4E60-A921-AEB3CFE12E77}" type="slidenum">
              <a:rPr lang="en-US" altLang="en-US">
                <a:solidFill>
                  <a:srgbClr val="898989"/>
                </a:solidFill>
                <a:latin typeface="Calibri" panose="020F0502020204030204" pitchFamily="34" charset="0"/>
              </a:rPr>
              <a:pPr eaLnBrk="1" hangingPunct="1"/>
              <a:t>48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7432872C-B344-420F-8511-612E6A486F7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199" name="Picture 2" descr="E:\NIET\Project\xLogo11.png.pagespeed.ic.pydHLuCQEZ.png">
            <a:extLst>
              <a:ext uri="{FF2B5EF4-FFF2-40B4-BE49-F238E27FC236}">
                <a16:creationId xmlns:a16="http://schemas.microsoft.com/office/drawing/2014/main" xmlns="" id="{76526963-9B87-4ED8-A02C-DB8835121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13">
            <a:extLst>
              <a:ext uri="{FF2B5EF4-FFF2-40B4-BE49-F238E27FC236}">
                <a16:creationId xmlns:a16="http://schemas.microsoft.com/office/drawing/2014/main" xmlns="" id="{F23A7DAC-A981-41D7-BA14-50BD996B60C8}"/>
              </a:ext>
            </a:extLst>
          </p:cNvPr>
          <p:cNvSpPr>
            <a:spLocks noChangeArrowheads="1"/>
          </p:cNvSpPr>
          <p:nvPr/>
        </p:nvSpPr>
        <p:spPr bwMode="auto">
          <a:xfrm>
            <a:off x="228600" y="1219200"/>
            <a:ext cx="86868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dirty="0">
                <a:latin typeface="Calibri" panose="020F0502020204030204" pitchFamily="34" charset="0"/>
              </a:rPr>
              <a:t>Graph  </a:t>
            </a:r>
            <a:r>
              <a:rPr lang="en-US" altLang="en-US" sz="2200" dirty="0">
                <a:latin typeface="Calibri" panose="020F0502020204030204" pitchFamily="34" charset="0"/>
              </a:rPr>
              <a:t>A graph G = (V, E) as a collection of adjacency lists or as an adjacency matrix. Where V is set of vertex (node) and E is a set of edges (link). There are two types of graph: directed and undirected graphs.</a:t>
            </a:r>
          </a:p>
          <a:p>
            <a:pPr algn="just"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a:t>
            </a:r>
            <a:r>
              <a:rPr lang="en-US" altLang="en-US" sz="2200" b="1" dirty="0">
                <a:latin typeface="Calibri" panose="020F0502020204030204" pitchFamily="34" charset="0"/>
              </a:rPr>
              <a:t>Directed graph (or digraph) </a:t>
            </a:r>
            <a:r>
              <a:rPr lang="en-US" altLang="en-US" sz="2200" dirty="0">
                <a:latin typeface="Calibri" panose="020F0502020204030204" pitchFamily="34" charset="0"/>
              </a:rPr>
              <a:t>It</a:t>
            </a:r>
            <a:r>
              <a:rPr lang="en-US" altLang="en-US" sz="2200" b="1" dirty="0">
                <a:latin typeface="Calibri" panose="020F0502020204030204" pitchFamily="34" charset="0"/>
              </a:rPr>
              <a:t> </a:t>
            </a:r>
            <a:r>
              <a:rPr lang="en-US" altLang="en-US" sz="2200" dirty="0">
                <a:latin typeface="Calibri" panose="020F0502020204030204" pitchFamily="34" charset="0"/>
              </a:rPr>
              <a:t>is a graph with directed edges. Edges have directions so they are represented by arrows. Each edge leaves a vertex and enters a vertex.</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a:t>
            </a:r>
            <a:r>
              <a:rPr lang="en-US" altLang="en-US" sz="2200" b="1" dirty="0">
                <a:latin typeface="Calibri" panose="020F0502020204030204" pitchFamily="34" charset="0"/>
              </a:rPr>
              <a:t>Undirected graph </a:t>
            </a:r>
            <a:r>
              <a:rPr lang="en-US" altLang="en-US" sz="2200" dirty="0">
                <a:latin typeface="Calibri" panose="020F0502020204030204" pitchFamily="34" charset="0"/>
              </a:rPr>
              <a:t>It is a graph with undirected edges</a:t>
            </a:r>
            <a:r>
              <a:rPr lang="en-US" altLang="en-US" sz="2200" b="1" dirty="0">
                <a:latin typeface="Calibri" panose="020F0502020204030204" pitchFamily="34" charset="0"/>
              </a:rPr>
              <a:t>.</a:t>
            </a:r>
            <a:r>
              <a:rPr lang="en-US" altLang="en-US" sz="2200" dirty="0">
                <a:latin typeface="Calibri" panose="020F0502020204030204" pitchFamily="34" charset="0"/>
              </a:rPr>
              <a:t> Edges have no directions so they are represented by lines.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a:extLst>
              <a:ext uri="{FF2B5EF4-FFF2-40B4-BE49-F238E27FC236}">
                <a16:creationId xmlns:a16="http://schemas.microsoft.com/office/drawing/2014/main" xmlns="" id="{32CE8ECC-BE76-4A0A-93EA-4A43C7BF9C0B}"/>
              </a:ext>
            </a:extLst>
          </p:cNvPr>
          <p:cNvSpPr>
            <a:spLocks noGrp="1"/>
          </p:cNvSpPr>
          <p:nvPr>
            <p:ph idx="1"/>
          </p:nvPr>
        </p:nvSpPr>
        <p:spPr>
          <a:xfrm>
            <a:off x="533400" y="1143000"/>
            <a:ext cx="82296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0FFC5F82-5F80-4371-A9C4-E0DB88F87E87}"/>
              </a:ext>
            </a:extLst>
          </p:cNvPr>
          <p:cNvSpPr>
            <a:spLocks noGrp="1"/>
          </p:cNvSpPr>
          <p:nvPr>
            <p:ph type="dt" sz="quarter" idx="10"/>
          </p:nvPr>
        </p:nvSpPr>
        <p:spPr/>
        <p:txBody>
          <a:bodyPr/>
          <a:lstStyle/>
          <a:p>
            <a:pPr>
              <a:defRPr/>
            </a:pPr>
            <a:fld id="{BDD12CA9-C03B-4ED8-A0D9-68B33167A651}" type="datetime1">
              <a:rPr lang="en-US" smtClean="0"/>
              <a:t>6/20/2022</a:t>
            </a:fld>
            <a:endParaRPr lang="en-US"/>
          </a:p>
        </p:txBody>
      </p:sp>
      <p:sp>
        <p:nvSpPr>
          <p:cNvPr id="5" name="Footer Placeholder 4">
            <a:extLst>
              <a:ext uri="{FF2B5EF4-FFF2-40B4-BE49-F238E27FC236}">
                <a16:creationId xmlns:a16="http://schemas.microsoft.com/office/drawing/2014/main" xmlns="" id="{6FE877E9-79A1-4AE0-A40D-9D26B9B8B636}"/>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426A3664-54BB-48C5-AD61-1AFC98354BA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E65847B-FEA0-4D83-AFF1-15B446122394}" type="slidenum">
              <a:rPr lang="en-US" altLang="en-US">
                <a:solidFill>
                  <a:srgbClr val="898989"/>
                </a:solidFill>
                <a:latin typeface="Calibri" panose="020F0502020204030204" pitchFamily="34" charset="0"/>
              </a:rPr>
              <a:pPr eaLnBrk="1" hangingPunct="1"/>
              <a:t>49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35F284D0-08D2-47B9-8B48-74FA57307CE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9223" name="Picture 2" descr="E:\NIET\Project\xLogo11.png.pagespeed.ic.pydHLuCQEZ.png">
            <a:extLst>
              <a:ext uri="{FF2B5EF4-FFF2-40B4-BE49-F238E27FC236}">
                <a16:creationId xmlns:a16="http://schemas.microsoft.com/office/drawing/2014/main" xmlns="" id="{73B36FF6-A937-4AE2-8ABD-4F51B710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2">
            <a:extLst>
              <a:ext uri="{FF2B5EF4-FFF2-40B4-BE49-F238E27FC236}">
                <a16:creationId xmlns:a16="http://schemas.microsoft.com/office/drawing/2014/main" xmlns="" id="{38937C33-C24B-4C17-9A2A-37579A307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143000"/>
            <a:ext cx="4648200"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Rectangle 9">
            <a:extLst>
              <a:ext uri="{FF2B5EF4-FFF2-40B4-BE49-F238E27FC236}">
                <a16:creationId xmlns:a16="http://schemas.microsoft.com/office/drawing/2014/main" xmlns="" id="{142D33FD-43C4-49C1-B743-49346F2AB1C8}"/>
              </a:ext>
            </a:extLst>
          </p:cNvPr>
          <p:cNvSpPr>
            <a:spLocks noChangeArrowheads="1"/>
          </p:cNvSpPr>
          <p:nvPr/>
        </p:nvSpPr>
        <p:spPr bwMode="auto">
          <a:xfrm>
            <a:off x="381000" y="1143000"/>
            <a:ext cx="3886200"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i="1" dirty="0">
                <a:latin typeface="Calibri" panose="020F0502020204030204" pitchFamily="34" charset="0"/>
              </a:rPr>
              <a:t>Degree (Directed Graph)</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The out-degree of a vertex is the number of edges leaving it. The out-degree of vertex 2  is 3.</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The in-degree of a vertex is the number of edges entering it. The in-degree of vertex 2 is 2.</a:t>
            </a:r>
          </a:p>
          <a:p>
            <a:pPr eaLnBrk="1" hangingPunct="1"/>
            <a:r>
              <a:rPr lang="en-US" altLang="en-US" sz="2200" dirty="0">
                <a:latin typeface="Calibri" panose="020F0502020204030204" pitchFamily="34" charset="0"/>
              </a:rPr>
              <a:t>    degree=out-degree+ in-degree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4"/>
                                        </p:tgtEl>
                                        <p:attrNameLst>
                                          <p:attrName>style.visibility</p:attrName>
                                        </p:attrNameLst>
                                      </p:cBhvr>
                                      <p:to>
                                        <p:strVal val="visible"/>
                                      </p:to>
                                    </p:set>
                                    <p:anim calcmode="lin" valueType="num">
                                      <p:cBhvr additive="base">
                                        <p:cTn id="7" dur="500" fill="hold"/>
                                        <p:tgtEl>
                                          <p:spTgt spid="9224"/>
                                        </p:tgtEl>
                                        <p:attrNameLst>
                                          <p:attrName>ppt_x</p:attrName>
                                        </p:attrNameLst>
                                      </p:cBhvr>
                                      <p:tavLst>
                                        <p:tav tm="0">
                                          <p:val>
                                            <p:strVal val="#ppt_x"/>
                                          </p:val>
                                        </p:tav>
                                        <p:tav tm="100000">
                                          <p:val>
                                            <p:strVal val="#ppt_x"/>
                                          </p:val>
                                        </p:tav>
                                      </p:tavLst>
                                    </p:anim>
                                    <p:anim calcmode="lin" valueType="num">
                                      <p:cBhvr additive="base">
                                        <p:cTn id="8" dur="500" fill="hold"/>
                                        <p:tgtEl>
                                          <p:spTgt spid="92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8166DF-FC33-4AD8-AF70-D30A0947205F}" type="datetime1">
              <a:rPr lang="en-US" smtClean="0"/>
              <a:t>6/20/2022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t>Syllabus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17163"/>
            <a:ext cx="8382000" cy="550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109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xmlns="" id="{BFF394ED-61A3-45F1-B242-A56A060EB063}"/>
              </a:ext>
            </a:extLst>
          </p:cNvPr>
          <p:cNvSpPr>
            <a:spLocks noGrp="1"/>
          </p:cNvSpPr>
          <p:nvPr>
            <p:ph idx="1"/>
          </p:nvPr>
        </p:nvSpPr>
        <p:spPr>
          <a:xfrm>
            <a:off x="533400" y="838200"/>
            <a:ext cx="8305800" cy="48307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9E38C254-6BBB-4E91-992C-0CC17305E0A2}"/>
              </a:ext>
            </a:extLst>
          </p:cNvPr>
          <p:cNvSpPr>
            <a:spLocks noGrp="1"/>
          </p:cNvSpPr>
          <p:nvPr>
            <p:ph type="dt" sz="quarter" idx="10"/>
          </p:nvPr>
        </p:nvSpPr>
        <p:spPr/>
        <p:txBody>
          <a:bodyPr/>
          <a:lstStyle/>
          <a:p>
            <a:pPr>
              <a:defRPr/>
            </a:pPr>
            <a:fld id="{5DB04424-0190-4663-BD92-8AE916034A35}" type="datetime1">
              <a:rPr lang="en-US" smtClean="0"/>
              <a:t>6/20/2022</a:t>
            </a:fld>
            <a:endParaRPr lang="en-US"/>
          </a:p>
        </p:txBody>
      </p:sp>
      <p:sp>
        <p:nvSpPr>
          <p:cNvPr id="5" name="Footer Placeholder 4">
            <a:extLst>
              <a:ext uri="{FF2B5EF4-FFF2-40B4-BE49-F238E27FC236}">
                <a16:creationId xmlns:a16="http://schemas.microsoft.com/office/drawing/2014/main" xmlns="" id="{61C0DB00-38A7-4EA5-8C69-28A9A1F21C0B}"/>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415484A2-5ED5-44E2-9DAD-BCCF1A11E3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6ECBEEC-D57C-47C2-9ADB-E0A4B8A38DEB}" type="slidenum">
              <a:rPr lang="en-US" altLang="en-US">
                <a:solidFill>
                  <a:srgbClr val="898989"/>
                </a:solidFill>
                <a:latin typeface="Calibri" panose="020F0502020204030204" pitchFamily="34" charset="0"/>
              </a:rPr>
              <a:pPr eaLnBrk="1" hangingPunct="1"/>
              <a:t>50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7FC46D57-773A-4451-A2E6-E55787D2093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0247" name="Picture 2" descr="E:\NIET\Project\xLogo11.png.pagespeed.ic.pydHLuCQEZ.png">
            <a:extLst>
              <a:ext uri="{FF2B5EF4-FFF2-40B4-BE49-F238E27FC236}">
                <a16:creationId xmlns:a16="http://schemas.microsoft.com/office/drawing/2014/main" xmlns="" id="{CDCD385D-B23D-423A-A4AA-37AE43528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2">
            <a:extLst>
              <a:ext uri="{FF2B5EF4-FFF2-40B4-BE49-F238E27FC236}">
                <a16:creationId xmlns:a16="http://schemas.microsoft.com/office/drawing/2014/main" xmlns="" id="{3E4E1B83-8694-4C80-AFFF-A82A82482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04900"/>
            <a:ext cx="4267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11">
            <a:extLst>
              <a:ext uri="{FF2B5EF4-FFF2-40B4-BE49-F238E27FC236}">
                <a16:creationId xmlns:a16="http://schemas.microsoft.com/office/drawing/2014/main" xmlns="" id="{9829BAF3-DE79-4CBC-B88D-8217F51DE72F}"/>
              </a:ext>
            </a:extLst>
          </p:cNvPr>
          <p:cNvSpPr>
            <a:spLocks noChangeArrowheads="1"/>
          </p:cNvSpPr>
          <p:nvPr/>
        </p:nvSpPr>
        <p:spPr bwMode="auto">
          <a:xfrm>
            <a:off x="457200" y="1143000"/>
            <a:ext cx="38862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i="1" dirty="0">
                <a:latin typeface="Calibri" panose="020F0502020204030204" pitchFamily="34" charset="0"/>
              </a:rPr>
              <a:t>Degree (Undirected Graph)</a:t>
            </a:r>
          </a:p>
          <a:p>
            <a:pPr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In an undirected graph,</a:t>
            </a:r>
          </a:p>
          <a:p>
            <a:pPr algn="just" eaLnBrk="1" hangingPunct="1"/>
            <a:r>
              <a:rPr lang="en-US" altLang="en-US" sz="2200" dirty="0">
                <a:latin typeface="Calibri" panose="020F0502020204030204" pitchFamily="34" charset="0"/>
              </a:rPr>
              <a:t>The out-degree and the in-degree are not defined.</a:t>
            </a:r>
          </a:p>
          <a:p>
            <a:pPr algn="just" eaLnBrk="1" hangingPunct="1"/>
            <a:r>
              <a:rPr lang="en-US" altLang="en-US" sz="2200" dirty="0">
                <a:latin typeface="Calibri" panose="020F0502020204030204" pitchFamily="34" charset="0"/>
              </a:rPr>
              <a:t> Only the degree of a vertex is defined.  The degree of vertex 2 is 3.</a:t>
            </a:r>
            <a:endParaRPr lang="en-US" altLang="en-US" sz="2200" b="1" i="1"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xmlns="" id="{280421FF-7F6C-43AB-B419-1C39217BCCF7}"/>
              </a:ext>
            </a:extLst>
          </p:cNvPr>
          <p:cNvSpPr>
            <a:spLocks noGrp="1"/>
          </p:cNvSpPr>
          <p:nvPr>
            <p:ph idx="1"/>
          </p:nvPr>
        </p:nvSpPr>
        <p:spPr>
          <a:xfrm>
            <a:off x="533400" y="838200"/>
            <a:ext cx="8305800" cy="48307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6A73A7EB-9710-47BE-9382-8ADB948550F5}"/>
              </a:ext>
            </a:extLst>
          </p:cNvPr>
          <p:cNvSpPr>
            <a:spLocks noGrp="1"/>
          </p:cNvSpPr>
          <p:nvPr>
            <p:ph type="dt" sz="quarter" idx="10"/>
          </p:nvPr>
        </p:nvSpPr>
        <p:spPr/>
        <p:txBody>
          <a:bodyPr/>
          <a:lstStyle/>
          <a:p>
            <a:pPr>
              <a:defRPr/>
            </a:pPr>
            <a:fld id="{68F7F7EE-B830-48A9-A4FD-DF2CFAC88915}" type="datetime1">
              <a:rPr lang="en-US" smtClean="0"/>
              <a:t>6/20/2022</a:t>
            </a:fld>
            <a:endParaRPr lang="en-US"/>
          </a:p>
        </p:txBody>
      </p:sp>
      <p:sp>
        <p:nvSpPr>
          <p:cNvPr id="5" name="Footer Placeholder 4">
            <a:extLst>
              <a:ext uri="{FF2B5EF4-FFF2-40B4-BE49-F238E27FC236}">
                <a16:creationId xmlns:a16="http://schemas.microsoft.com/office/drawing/2014/main" xmlns="" id="{A916F4E0-671E-469B-B542-EEE6FD50893E}"/>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45BBD3B7-5E3C-4B9F-AE16-2A354D67DC8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130B5C-B09E-4B46-B6F8-B5308E157DA7}" type="slidenum">
              <a:rPr lang="en-US" altLang="en-US">
                <a:solidFill>
                  <a:srgbClr val="898989"/>
                </a:solidFill>
                <a:latin typeface="Calibri" panose="020F0502020204030204" pitchFamily="34" charset="0"/>
              </a:rPr>
              <a:pPr eaLnBrk="1" hangingPunct="1"/>
              <a:t>51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8669BEA8-CEF3-4C29-A840-2861B4DBE93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1271" name="Picture 2" descr="E:\NIET\Project\xLogo11.png.pagespeed.ic.pydHLuCQEZ.png">
            <a:extLst>
              <a:ext uri="{FF2B5EF4-FFF2-40B4-BE49-F238E27FC236}">
                <a16:creationId xmlns:a16="http://schemas.microsoft.com/office/drawing/2014/main" xmlns="" id="{334BA6CE-2158-43FD-93ED-6F4696739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xmlns="" id="{33C0AC87-AA03-4DAA-B02F-3D129E625DDE}"/>
              </a:ext>
            </a:extLst>
          </p:cNvPr>
          <p:cNvSpPr/>
          <p:nvPr/>
        </p:nvSpPr>
        <p:spPr>
          <a:xfrm>
            <a:off x="609600" y="1143000"/>
            <a:ext cx="8001000" cy="2462213"/>
          </a:xfrm>
          <a:prstGeom prst="rect">
            <a:avLst/>
          </a:prstGeom>
        </p:spPr>
        <p:txBody>
          <a:bodyPr>
            <a:spAutoFit/>
          </a:bodyPr>
          <a:lstStyle/>
          <a:p>
            <a:pPr algn="just" fontAlgn="auto">
              <a:spcBef>
                <a:spcPts val="0"/>
              </a:spcBef>
              <a:spcAft>
                <a:spcPts val="0"/>
              </a:spcAft>
              <a:defRPr/>
            </a:pPr>
            <a:r>
              <a:rPr lang="en-US" sz="2200" b="1" dirty="0">
                <a:latin typeface="+mn-lt"/>
                <a:cs typeface="+mn-cs"/>
              </a:rPr>
              <a:t>Representation of Graph  </a:t>
            </a:r>
            <a:r>
              <a:rPr lang="en-US" sz="2200" dirty="0">
                <a:latin typeface="+mn-lt"/>
                <a:cs typeface="+mn-cs"/>
              </a:rPr>
              <a:t>Given graph </a:t>
            </a:r>
            <a:r>
              <a:rPr lang="en-US" sz="2200" i="1" dirty="0">
                <a:latin typeface="+mn-lt"/>
                <a:cs typeface="+mn-cs"/>
              </a:rPr>
              <a:t>G = (V, E). May be either directed or undirected. Two common </a:t>
            </a:r>
            <a:r>
              <a:rPr lang="en-US" sz="2200" dirty="0">
                <a:latin typeface="+mn-lt"/>
                <a:cs typeface="+mn-cs"/>
              </a:rPr>
              <a:t>ways to represent for algorithms:</a:t>
            </a:r>
          </a:p>
          <a:p>
            <a:pPr algn="just" fontAlgn="auto">
              <a:spcBef>
                <a:spcPts val="0"/>
              </a:spcBef>
              <a:spcAft>
                <a:spcPts val="0"/>
              </a:spcAft>
              <a:defRPr/>
            </a:pPr>
            <a:endParaRPr lang="en-US" sz="2200" dirty="0">
              <a:latin typeface="+mn-lt"/>
              <a:cs typeface="+mn-cs"/>
            </a:endParaRPr>
          </a:p>
          <a:p>
            <a:pPr marL="514350" indent="-514350" fontAlgn="auto">
              <a:spcBef>
                <a:spcPts val="0"/>
              </a:spcBef>
              <a:spcAft>
                <a:spcPts val="0"/>
              </a:spcAft>
              <a:buFont typeface="+mj-lt"/>
              <a:buAutoNum type="arabicPeriod"/>
              <a:defRPr/>
            </a:pPr>
            <a:r>
              <a:rPr lang="en-US" sz="2200" dirty="0">
                <a:latin typeface="+mn-lt"/>
                <a:cs typeface="+mn-cs"/>
              </a:rPr>
              <a:t> Adjacency-list representation</a:t>
            </a:r>
          </a:p>
          <a:p>
            <a:pPr marL="514350" indent="-514350" fontAlgn="auto">
              <a:spcBef>
                <a:spcPts val="0"/>
              </a:spcBef>
              <a:spcAft>
                <a:spcPts val="0"/>
              </a:spcAft>
              <a:buFont typeface="+mj-lt"/>
              <a:buAutoNum type="arabicPeriod"/>
              <a:defRPr/>
            </a:pPr>
            <a:endParaRPr lang="en-US" sz="2200" dirty="0">
              <a:latin typeface="+mn-lt"/>
              <a:cs typeface="+mn-cs"/>
            </a:endParaRPr>
          </a:p>
          <a:p>
            <a:pPr marL="514350" indent="-514350" fontAlgn="auto">
              <a:spcBef>
                <a:spcPts val="0"/>
              </a:spcBef>
              <a:spcAft>
                <a:spcPts val="0"/>
              </a:spcAft>
              <a:buFont typeface="+mj-lt"/>
              <a:buAutoNum type="arabicPeriod"/>
              <a:defRPr/>
            </a:pPr>
            <a:r>
              <a:rPr lang="en-US" sz="2200" dirty="0">
                <a:latin typeface="+mn-lt"/>
                <a:cs typeface="+mn-cs"/>
              </a:rPr>
              <a:t> Adjacency-matrix representation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xmlns="" id="{C5388F67-F400-4F2A-9FFD-70C6DBE9935D}"/>
              </a:ext>
            </a:extLst>
          </p:cNvPr>
          <p:cNvSpPr>
            <a:spLocks noGrp="1"/>
          </p:cNvSpPr>
          <p:nvPr>
            <p:ph idx="1"/>
          </p:nvPr>
        </p:nvSpPr>
        <p:spPr>
          <a:xfrm>
            <a:off x="533400" y="838200"/>
            <a:ext cx="8305800" cy="48307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97C4C520-7FEC-4F16-872E-CA1928844B0E}"/>
              </a:ext>
            </a:extLst>
          </p:cNvPr>
          <p:cNvSpPr>
            <a:spLocks noGrp="1"/>
          </p:cNvSpPr>
          <p:nvPr>
            <p:ph type="dt" sz="quarter" idx="10"/>
          </p:nvPr>
        </p:nvSpPr>
        <p:spPr/>
        <p:txBody>
          <a:bodyPr/>
          <a:lstStyle/>
          <a:p>
            <a:pPr>
              <a:defRPr/>
            </a:pPr>
            <a:fld id="{7BB2C07F-807A-48C6-88ED-ADB9601F3B4A}" type="datetime1">
              <a:rPr lang="en-US" smtClean="0"/>
              <a:t>6/20/2022</a:t>
            </a:fld>
            <a:endParaRPr lang="en-US"/>
          </a:p>
        </p:txBody>
      </p:sp>
      <p:sp>
        <p:nvSpPr>
          <p:cNvPr id="5" name="Footer Placeholder 4">
            <a:extLst>
              <a:ext uri="{FF2B5EF4-FFF2-40B4-BE49-F238E27FC236}">
                <a16:creationId xmlns:a16="http://schemas.microsoft.com/office/drawing/2014/main" xmlns="" id="{13ECB4F7-9245-4C6B-AD79-9441C5B47DB4}"/>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EA69249E-E2D3-46F1-89F4-E2FB88B4666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0F836B-6A55-4D93-B38E-6D9AEEAE9370}" type="slidenum">
              <a:rPr lang="en-US" altLang="en-US">
                <a:solidFill>
                  <a:srgbClr val="898989"/>
                </a:solidFill>
                <a:latin typeface="Calibri" panose="020F0502020204030204" pitchFamily="34" charset="0"/>
              </a:rPr>
              <a:pPr eaLnBrk="1" hangingPunct="1"/>
              <a:t>52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58D7E0E9-3C57-4EDB-B5C7-8B860891FD5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2295" name="Picture 2" descr="E:\NIET\Project\xLogo11.png.pagespeed.ic.pydHLuCQEZ.png">
            <a:extLst>
              <a:ext uri="{FF2B5EF4-FFF2-40B4-BE49-F238E27FC236}">
                <a16:creationId xmlns:a16="http://schemas.microsoft.com/office/drawing/2014/main" xmlns="" id="{17115C26-EDAB-4521-8AC5-72687552B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8">
            <a:extLst>
              <a:ext uri="{FF2B5EF4-FFF2-40B4-BE49-F238E27FC236}">
                <a16:creationId xmlns:a16="http://schemas.microsoft.com/office/drawing/2014/main" xmlns="" id="{AE699200-FD91-43A2-A872-F00AC490AFF1}"/>
              </a:ext>
            </a:extLst>
          </p:cNvPr>
          <p:cNvSpPr>
            <a:spLocks noChangeArrowheads="1"/>
          </p:cNvSpPr>
          <p:nvPr/>
        </p:nvSpPr>
        <p:spPr bwMode="auto">
          <a:xfrm>
            <a:off x="762000" y="990600"/>
            <a:ext cx="7924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dirty="0">
                <a:latin typeface="Calibri" panose="020F0502020204030204" pitchFamily="34" charset="0"/>
              </a:rPr>
              <a:t>Adjacency-list representation</a:t>
            </a:r>
          </a:p>
          <a:p>
            <a:pPr algn="just" eaLnBrk="1" hangingPunct="1"/>
            <a:endParaRPr lang="en-US" altLang="en-US" sz="2200" b="1" dirty="0">
              <a:latin typeface="Calibri" panose="020F0502020204030204" pitchFamily="34" charset="0"/>
            </a:endParaRPr>
          </a:p>
          <a:p>
            <a:pPr algn="just" eaLnBrk="1" hangingPunct="1"/>
            <a:r>
              <a:rPr lang="en-US" altLang="en-US" sz="2200" dirty="0">
                <a:latin typeface="Calibri" panose="020F0502020204030204" pitchFamily="34" charset="0"/>
              </a:rPr>
              <a:t> An array of |</a:t>
            </a:r>
            <a:r>
              <a:rPr lang="en-US" altLang="en-US" sz="2200" i="1" dirty="0">
                <a:latin typeface="Calibri" panose="020F0502020204030204" pitchFamily="34" charset="0"/>
              </a:rPr>
              <a:t>V| lists, one for each vertex. For vertex u, its adjacency list contains all </a:t>
            </a:r>
            <a:r>
              <a:rPr lang="en-US" altLang="en-US" sz="2200" dirty="0">
                <a:latin typeface="Calibri" panose="020F0502020204030204" pitchFamily="34" charset="0"/>
              </a:rPr>
              <a:t>vertices adjacent to </a:t>
            </a:r>
            <a:r>
              <a:rPr lang="en-US" altLang="en-US" sz="2200" i="1" dirty="0">
                <a:latin typeface="Calibri" panose="020F0502020204030204" pitchFamily="34" charset="0"/>
              </a:rPr>
              <a:t>u. The adjacency-list representation  is usually preferred, because it </a:t>
            </a:r>
            <a:r>
              <a:rPr lang="en-US" altLang="en-US" sz="2200" dirty="0">
                <a:latin typeface="Calibri" panose="020F0502020204030204" pitchFamily="34" charset="0"/>
              </a:rPr>
              <a:t>provides a compact way to represent sparse graph- those for which |E| is much less than |V|</a:t>
            </a:r>
            <a:r>
              <a:rPr lang="en-US" altLang="en-US" sz="2200" baseline="30000" dirty="0">
                <a:latin typeface="Calibri" panose="020F0502020204030204" pitchFamily="34" charset="0"/>
              </a:rPr>
              <a:t>2</a:t>
            </a:r>
            <a:r>
              <a:rPr lang="en-US" altLang="en-US" sz="2200" dirty="0">
                <a:latin typeface="Calibri" panose="020F0502020204030204" pitchFamily="34" charset="0"/>
              </a:rPr>
              <a:t> .</a:t>
            </a:r>
          </a:p>
          <a:p>
            <a:pPr algn="just" eaLnBrk="1" hangingPunct="1"/>
            <a:endParaRPr lang="en-US" altLang="en-US" sz="2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a:extLst>
              <a:ext uri="{FF2B5EF4-FFF2-40B4-BE49-F238E27FC236}">
                <a16:creationId xmlns:a16="http://schemas.microsoft.com/office/drawing/2014/main" xmlns="" id="{C48F437A-56B7-464E-81C3-BCBF9ABF960B}"/>
              </a:ext>
            </a:extLst>
          </p:cNvPr>
          <p:cNvSpPr>
            <a:spLocks noGrp="1"/>
          </p:cNvSpPr>
          <p:nvPr>
            <p:ph idx="1"/>
          </p:nvPr>
        </p:nvSpPr>
        <p:spPr>
          <a:xfrm>
            <a:off x="533400" y="838200"/>
            <a:ext cx="8305800" cy="48307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2ADE0FA9-10B1-4D52-B7DE-7A6E1193A628}"/>
              </a:ext>
            </a:extLst>
          </p:cNvPr>
          <p:cNvSpPr>
            <a:spLocks noGrp="1"/>
          </p:cNvSpPr>
          <p:nvPr>
            <p:ph type="dt" sz="quarter" idx="10"/>
          </p:nvPr>
        </p:nvSpPr>
        <p:spPr/>
        <p:txBody>
          <a:bodyPr/>
          <a:lstStyle/>
          <a:p>
            <a:pPr>
              <a:defRPr/>
            </a:pPr>
            <a:fld id="{9D79A7D2-C339-4AF4-9E52-C529FEB63034}" type="datetime1">
              <a:rPr lang="en-US" smtClean="0"/>
              <a:t>6/20/2022</a:t>
            </a:fld>
            <a:endParaRPr lang="en-US"/>
          </a:p>
        </p:txBody>
      </p:sp>
      <p:sp>
        <p:nvSpPr>
          <p:cNvPr id="5" name="Footer Placeholder 4">
            <a:extLst>
              <a:ext uri="{FF2B5EF4-FFF2-40B4-BE49-F238E27FC236}">
                <a16:creationId xmlns:a16="http://schemas.microsoft.com/office/drawing/2014/main" xmlns="" id="{890FF791-6B7E-4653-A66D-04BA8F26F15B}"/>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1EED27D8-1067-4052-89AD-6D53D5269CF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5683747-296F-4A79-ACD4-011FE608C2AA}" type="slidenum">
              <a:rPr lang="en-US" altLang="en-US">
                <a:solidFill>
                  <a:srgbClr val="898989"/>
                </a:solidFill>
                <a:latin typeface="Calibri" panose="020F0502020204030204" pitchFamily="34" charset="0"/>
              </a:rPr>
              <a:pPr eaLnBrk="1" hangingPunct="1"/>
              <a:t>53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B4ADBD91-922A-4439-8BC2-E48A3774D13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3319" name="Picture 2" descr="E:\NIET\Project\xLogo11.png.pagespeed.ic.pydHLuCQEZ.png">
            <a:extLst>
              <a:ext uri="{FF2B5EF4-FFF2-40B4-BE49-F238E27FC236}">
                <a16:creationId xmlns:a16="http://schemas.microsoft.com/office/drawing/2014/main" xmlns="" id="{002405FE-CEA2-41B2-A69E-33A6E818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Rectangle 9">
            <a:extLst>
              <a:ext uri="{FF2B5EF4-FFF2-40B4-BE49-F238E27FC236}">
                <a16:creationId xmlns:a16="http://schemas.microsoft.com/office/drawing/2014/main" xmlns="" id="{D7B61AA9-D403-4612-A99F-7A9D9711BD1C}"/>
              </a:ext>
            </a:extLst>
          </p:cNvPr>
          <p:cNvSpPr>
            <a:spLocks noChangeArrowheads="1"/>
          </p:cNvSpPr>
          <p:nvPr/>
        </p:nvSpPr>
        <p:spPr bwMode="auto">
          <a:xfrm>
            <a:off x="609600" y="1295400"/>
            <a:ext cx="8153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Calibri" panose="020F0502020204030204" pitchFamily="34" charset="0"/>
              </a:rPr>
              <a:t>Adjacency-matrix representation</a:t>
            </a:r>
          </a:p>
          <a:p>
            <a:pPr algn="just" eaLnBrk="1" hangingPunct="1"/>
            <a:r>
              <a:rPr lang="en-US" altLang="en-US" sz="2200">
                <a:latin typeface="Calibri" panose="020F0502020204030204" pitchFamily="34" charset="0"/>
              </a:rPr>
              <a:t>An Adjacency-matrix representation may be preferred, when the graph is dense -|E| is close to |V|</a:t>
            </a:r>
            <a:r>
              <a:rPr lang="en-US" altLang="en-US" sz="2200" baseline="30000">
                <a:latin typeface="Calibri" panose="020F0502020204030204" pitchFamily="34" charset="0"/>
              </a:rPr>
              <a:t>2</a:t>
            </a:r>
            <a:r>
              <a:rPr lang="en-US" altLang="en-US" sz="2200">
                <a:latin typeface="Calibri" panose="020F0502020204030204" pitchFamily="34" charset="0"/>
              </a:rPr>
              <a:t> or when we need to be able to tell quickly if there is an edge connecting two given vertices.</a:t>
            </a:r>
          </a:p>
        </p:txBody>
      </p:sp>
      <p:pic>
        <p:nvPicPr>
          <p:cNvPr id="13321" name="Picture 4">
            <a:extLst>
              <a:ext uri="{FF2B5EF4-FFF2-40B4-BE49-F238E27FC236}">
                <a16:creationId xmlns:a16="http://schemas.microsoft.com/office/drawing/2014/main" xmlns="" id="{B3CFB94C-883E-4E99-8E35-4896EB70B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276600"/>
            <a:ext cx="65278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21"/>
                                        </p:tgtEl>
                                        <p:attrNameLst>
                                          <p:attrName>style.visibility</p:attrName>
                                        </p:attrNameLst>
                                      </p:cBhvr>
                                      <p:to>
                                        <p:strVal val="visible"/>
                                      </p:to>
                                    </p:set>
                                    <p:anim calcmode="lin" valueType="num">
                                      <p:cBhvr additive="base">
                                        <p:cTn id="7" dur="500" fill="hold"/>
                                        <p:tgtEl>
                                          <p:spTgt spid="13321"/>
                                        </p:tgtEl>
                                        <p:attrNameLst>
                                          <p:attrName>ppt_x</p:attrName>
                                        </p:attrNameLst>
                                      </p:cBhvr>
                                      <p:tavLst>
                                        <p:tav tm="0">
                                          <p:val>
                                            <p:strVal val="#ppt_x"/>
                                          </p:val>
                                        </p:tav>
                                        <p:tav tm="100000">
                                          <p:val>
                                            <p:strVal val="#ppt_x"/>
                                          </p:val>
                                        </p:tav>
                                      </p:tavLst>
                                    </p:anim>
                                    <p:anim calcmode="lin" valueType="num">
                                      <p:cBhvr additive="base">
                                        <p:cTn id="8" dur="500" fill="hold"/>
                                        <p:tgtEl>
                                          <p:spTgt spid="13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xmlns="" id="{5BE1D2ED-C7AC-44E2-85F5-D7C205490801}"/>
              </a:ext>
            </a:extLst>
          </p:cNvPr>
          <p:cNvSpPr>
            <a:spLocks noGrp="1"/>
          </p:cNvSpPr>
          <p:nvPr>
            <p:ph idx="1"/>
          </p:nvPr>
        </p:nvSpPr>
        <p:spPr>
          <a:xfrm>
            <a:off x="533400" y="838200"/>
            <a:ext cx="8305800" cy="48307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19015811-5D57-47FA-8F97-BA52A0349FCF}"/>
              </a:ext>
            </a:extLst>
          </p:cNvPr>
          <p:cNvSpPr>
            <a:spLocks noGrp="1"/>
          </p:cNvSpPr>
          <p:nvPr>
            <p:ph type="dt" sz="quarter" idx="10"/>
          </p:nvPr>
        </p:nvSpPr>
        <p:spPr/>
        <p:txBody>
          <a:bodyPr/>
          <a:lstStyle/>
          <a:p>
            <a:pPr>
              <a:defRPr/>
            </a:pPr>
            <a:fld id="{E718F0E7-DDED-43D7-AA41-9554D4D8A1A5}" type="datetime1">
              <a:rPr lang="en-US" smtClean="0"/>
              <a:t>6/20/2022</a:t>
            </a:fld>
            <a:endParaRPr lang="en-US"/>
          </a:p>
        </p:txBody>
      </p:sp>
      <p:sp>
        <p:nvSpPr>
          <p:cNvPr id="5" name="Footer Placeholder 4">
            <a:extLst>
              <a:ext uri="{FF2B5EF4-FFF2-40B4-BE49-F238E27FC236}">
                <a16:creationId xmlns:a16="http://schemas.microsoft.com/office/drawing/2014/main" xmlns="" id="{881A4687-ACBA-4A54-BBFE-73C1D842D27D}"/>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CB86892D-0D24-43B6-8C2D-406A2120734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F199CB-BD10-4342-980C-B80A7B1AFA6D}" type="slidenum">
              <a:rPr lang="en-US" altLang="en-US">
                <a:solidFill>
                  <a:srgbClr val="898989"/>
                </a:solidFill>
                <a:latin typeface="Calibri" panose="020F0502020204030204" pitchFamily="34" charset="0"/>
              </a:rPr>
              <a:pPr eaLnBrk="1" hangingPunct="1"/>
              <a:t>54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51C3726-6037-4E7A-A69E-C6A37CFB868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4343" name="Picture 2" descr="E:\NIET\Project\xLogo11.png.pagespeed.ic.pydHLuCQEZ.png">
            <a:extLst>
              <a:ext uri="{FF2B5EF4-FFF2-40B4-BE49-F238E27FC236}">
                <a16:creationId xmlns:a16="http://schemas.microsoft.com/office/drawing/2014/main" xmlns="" id="{3A46420D-E34B-468B-9BCB-E25493F87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a:extLst>
              <a:ext uri="{FF2B5EF4-FFF2-40B4-BE49-F238E27FC236}">
                <a16:creationId xmlns:a16="http://schemas.microsoft.com/office/drawing/2014/main" xmlns="" id="{82703BC4-7574-4B01-AE9A-F454E2BA70A6}"/>
              </a:ext>
            </a:extLst>
          </p:cNvPr>
          <p:cNvSpPr>
            <a:spLocks noChangeArrowheads="1"/>
          </p:cNvSpPr>
          <p:nvPr/>
        </p:nvSpPr>
        <p:spPr bwMode="auto">
          <a:xfrm>
            <a:off x="152400" y="990600"/>
            <a:ext cx="8686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Calibri" panose="020F0502020204030204" pitchFamily="34" charset="0"/>
              </a:rPr>
              <a:t>Adjacency-matrix representation of Directed Graph</a:t>
            </a:r>
          </a:p>
        </p:txBody>
      </p:sp>
      <p:pic>
        <p:nvPicPr>
          <p:cNvPr id="14345" name="Picture 7" descr="Click to collapse">
            <a:extLst>
              <a:ext uri="{FF2B5EF4-FFF2-40B4-BE49-F238E27FC236}">
                <a16:creationId xmlns:a16="http://schemas.microsoft.com/office/drawing/2014/main" xmlns="" id="{E2165407-C858-4D66-A608-FA5B3310D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93070"/>
            <a:ext cx="7391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Rectangle 13">
            <a:extLst>
              <a:ext uri="{FF2B5EF4-FFF2-40B4-BE49-F238E27FC236}">
                <a16:creationId xmlns:a16="http://schemas.microsoft.com/office/drawing/2014/main" xmlns="" id="{8AE6FF82-0FFF-4F95-8BD3-053B348587BC}"/>
              </a:ext>
            </a:extLst>
          </p:cNvPr>
          <p:cNvSpPr>
            <a:spLocks noChangeArrowheads="1"/>
          </p:cNvSpPr>
          <p:nvPr/>
        </p:nvSpPr>
        <p:spPr bwMode="auto">
          <a:xfrm>
            <a:off x="1600200" y="3983038"/>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latin typeface="Calibri" panose="020F0502020204030204" pitchFamily="34" charset="0"/>
              </a:rPr>
              <a:t>Graph</a:t>
            </a:r>
          </a:p>
        </p:txBody>
      </p:sp>
      <p:sp>
        <p:nvSpPr>
          <p:cNvPr id="14347" name="Rectangle 14">
            <a:extLst>
              <a:ext uri="{FF2B5EF4-FFF2-40B4-BE49-F238E27FC236}">
                <a16:creationId xmlns:a16="http://schemas.microsoft.com/office/drawing/2014/main" xmlns="" id="{99450519-81A8-4254-9033-241CEA7CE9C7}"/>
              </a:ext>
            </a:extLst>
          </p:cNvPr>
          <p:cNvSpPr>
            <a:spLocks noChangeArrowheads="1"/>
          </p:cNvSpPr>
          <p:nvPr/>
        </p:nvSpPr>
        <p:spPr bwMode="auto">
          <a:xfrm>
            <a:off x="4191000" y="3983038"/>
            <a:ext cx="190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latin typeface="Calibri" panose="020F0502020204030204" pitchFamily="34" charset="0"/>
              </a:rPr>
              <a:t>Adjacency list</a:t>
            </a:r>
          </a:p>
        </p:txBody>
      </p:sp>
      <p:sp>
        <p:nvSpPr>
          <p:cNvPr id="14348" name="Rectangle 15">
            <a:extLst>
              <a:ext uri="{FF2B5EF4-FFF2-40B4-BE49-F238E27FC236}">
                <a16:creationId xmlns:a16="http://schemas.microsoft.com/office/drawing/2014/main" xmlns="" id="{4FDEBFDF-0E61-47CB-BC9B-8C34886AFDAA}"/>
              </a:ext>
            </a:extLst>
          </p:cNvPr>
          <p:cNvSpPr>
            <a:spLocks noChangeArrowheads="1"/>
          </p:cNvSpPr>
          <p:nvPr/>
        </p:nvSpPr>
        <p:spPr bwMode="auto">
          <a:xfrm>
            <a:off x="7315200" y="3962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Calibri" panose="020F0502020204030204" pitchFamily="34" charset="0"/>
              </a:rPr>
              <a:t>Adjacency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animEffect transition="in" filter="barn(inVertical)">
                                      <p:cBhvr>
                                        <p:cTn id="7" dur="500"/>
                                        <p:tgtEl>
                                          <p:spTgt spid="14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xmlns="" id="{AFE8428A-CD2C-46E9-B696-A7927FC2F7B2}"/>
              </a:ext>
            </a:extLst>
          </p:cNvPr>
          <p:cNvSpPr>
            <a:spLocks noGrp="1"/>
          </p:cNvSpPr>
          <p:nvPr>
            <p:ph idx="1"/>
          </p:nvPr>
        </p:nvSpPr>
        <p:spPr>
          <a:xfrm>
            <a:off x="533400" y="838200"/>
            <a:ext cx="8305800" cy="48307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66AEC218-69D1-4148-AAA5-09A9F78D67DC}"/>
              </a:ext>
            </a:extLst>
          </p:cNvPr>
          <p:cNvSpPr>
            <a:spLocks noGrp="1"/>
          </p:cNvSpPr>
          <p:nvPr>
            <p:ph type="dt" sz="quarter" idx="10"/>
          </p:nvPr>
        </p:nvSpPr>
        <p:spPr/>
        <p:txBody>
          <a:bodyPr/>
          <a:lstStyle/>
          <a:p>
            <a:pPr>
              <a:defRPr/>
            </a:pPr>
            <a:fld id="{A7664B16-8D8E-4FB4-A745-F6CDB3EF25B2}" type="datetime1">
              <a:rPr lang="en-US" smtClean="0"/>
              <a:t>6/20/2022</a:t>
            </a:fld>
            <a:endParaRPr lang="en-US"/>
          </a:p>
        </p:txBody>
      </p:sp>
      <p:sp>
        <p:nvSpPr>
          <p:cNvPr id="5" name="Footer Placeholder 4">
            <a:extLst>
              <a:ext uri="{FF2B5EF4-FFF2-40B4-BE49-F238E27FC236}">
                <a16:creationId xmlns:a16="http://schemas.microsoft.com/office/drawing/2014/main" xmlns="" id="{BCA24A39-F7DB-4E4A-85D0-684A74B2EE11}"/>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95156997-1EE5-4E8D-97B6-A9EF273A2C0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2ECB3D-7F6C-417E-92E0-C62DE83E18A7}" type="slidenum">
              <a:rPr lang="en-US" altLang="en-US">
                <a:solidFill>
                  <a:srgbClr val="898989"/>
                </a:solidFill>
                <a:latin typeface="Calibri" panose="020F0502020204030204" pitchFamily="34" charset="0"/>
              </a:rPr>
              <a:pPr eaLnBrk="1" hangingPunct="1"/>
              <a:t>55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44B69BEC-EE34-452E-A66B-5CC0CC15826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5367" name="Picture 2" descr="E:\NIET\Project\xLogo11.png.pagespeed.ic.pydHLuCQEZ.png">
            <a:extLst>
              <a:ext uri="{FF2B5EF4-FFF2-40B4-BE49-F238E27FC236}">
                <a16:creationId xmlns:a16="http://schemas.microsoft.com/office/drawing/2014/main" xmlns="" id="{71FCA7AE-0838-40EE-81FB-28239E228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11">
            <a:extLst>
              <a:ext uri="{FF2B5EF4-FFF2-40B4-BE49-F238E27FC236}">
                <a16:creationId xmlns:a16="http://schemas.microsoft.com/office/drawing/2014/main" xmlns="" id="{C8850B29-9139-4F80-A594-C4DDD6AAC938}"/>
              </a:ext>
            </a:extLst>
          </p:cNvPr>
          <p:cNvSpPr>
            <a:spLocks noChangeArrowheads="1"/>
          </p:cNvSpPr>
          <p:nvPr/>
        </p:nvSpPr>
        <p:spPr bwMode="auto">
          <a:xfrm>
            <a:off x="152400" y="990600"/>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latin typeface="Calibri" panose="020F0502020204030204" pitchFamily="34" charset="0"/>
              </a:rPr>
              <a:t>Adjacency-matrix representation of Undirected Graph</a:t>
            </a:r>
          </a:p>
        </p:txBody>
      </p:sp>
      <p:sp>
        <p:nvSpPr>
          <p:cNvPr id="15369" name="Rectangle 13">
            <a:extLst>
              <a:ext uri="{FF2B5EF4-FFF2-40B4-BE49-F238E27FC236}">
                <a16:creationId xmlns:a16="http://schemas.microsoft.com/office/drawing/2014/main" xmlns="" id="{1D4143A3-997C-4E14-B878-BE3E76FF4929}"/>
              </a:ext>
            </a:extLst>
          </p:cNvPr>
          <p:cNvSpPr>
            <a:spLocks noChangeArrowheads="1"/>
          </p:cNvSpPr>
          <p:nvPr/>
        </p:nvSpPr>
        <p:spPr bwMode="auto">
          <a:xfrm>
            <a:off x="457200" y="3810000"/>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US" altLang="en-US">
              <a:latin typeface="Calibri" panose="020F0502020204030204" pitchFamily="34" charset="0"/>
            </a:endParaRPr>
          </a:p>
          <a:p>
            <a:pPr algn="ctr" eaLnBrk="1" hangingPunct="1">
              <a:spcBef>
                <a:spcPct val="50000"/>
              </a:spcBef>
            </a:pPr>
            <a:r>
              <a:rPr lang="en-US" altLang="en-US">
                <a:latin typeface="Calibri" panose="020F0502020204030204" pitchFamily="34" charset="0"/>
              </a:rPr>
              <a:t>Graph</a:t>
            </a:r>
          </a:p>
        </p:txBody>
      </p:sp>
      <p:sp>
        <p:nvSpPr>
          <p:cNvPr id="15370" name="Rectangle 14">
            <a:extLst>
              <a:ext uri="{FF2B5EF4-FFF2-40B4-BE49-F238E27FC236}">
                <a16:creationId xmlns:a16="http://schemas.microsoft.com/office/drawing/2014/main" xmlns="" id="{0152ED2D-A3FD-47D5-9FDE-51E80F2F54E5}"/>
              </a:ext>
            </a:extLst>
          </p:cNvPr>
          <p:cNvSpPr>
            <a:spLocks noChangeArrowheads="1"/>
          </p:cNvSpPr>
          <p:nvPr/>
        </p:nvSpPr>
        <p:spPr bwMode="auto">
          <a:xfrm>
            <a:off x="3581400" y="3810000"/>
            <a:ext cx="2286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US" altLang="en-US">
              <a:latin typeface="Calibri" panose="020F0502020204030204" pitchFamily="34" charset="0"/>
            </a:endParaRPr>
          </a:p>
          <a:p>
            <a:pPr algn="ctr" eaLnBrk="1" hangingPunct="1">
              <a:spcBef>
                <a:spcPct val="50000"/>
              </a:spcBef>
            </a:pPr>
            <a:r>
              <a:rPr lang="en-US" altLang="en-US">
                <a:latin typeface="Calibri" panose="020F0502020204030204" pitchFamily="34" charset="0"/>
              </a:rPr>
              <a:t>Adjacency list</a:t>
            </a:r>
          </a:p>
        </p:txBody>
      </p:sp>
      <p:sp>
        <p:nvSpPr>
          <p:cNvPr id="15371" name="Rectangle 15">
            <a:extLst>
              <a:ext uri="{FF2B5EF4-FFF2-40B4-BE49-F238E27FC236}">
                <a16:creationId xmlns:a16="http://schemas.microsoft.com/office/drawing/2014/main" xmlns="" id="{D3A5D038-CCA0-47E1-AD74-E50A65D9102B}"/>
              </a:ext>
            </a:extLst>
          </p:cNvPr>
          <p:cNvSpPr>
            <a:spLocks noChangeArrowheads="1"/>
          </p:cNvSpPr>
          <p:nvPr/>
        </p:nvSpPr>
        <p:spPr bwMode="auto">
          <a:xfrm>
            <a:off x="7315200" y="3733800"/>
            <a:ext cx="1828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a:latin typeface="Calibri" panose="020F0502020204030204" pitchFamily="34" charset="0"/>
            </a:endParaRPr>
          </a:p>
          <a:p>
            <a:pPr eaLnBrk="1" hangingPunct="1">
              <a:spcBef>
                <a:spcPct val="50000"/>
              </a:spcBef>
            </a:pPr>
            <a:r>
              <a:rPr lang="en-US" altLang="en-US">
                <a:latin typeface="Calibri" panose="020F0502020204030204" pitchFamily="34" charset="0"/>
              </a:rPr>
              <a:t>Adjacency matrix</a:t>
            </a:r>
          </a:p>
        </p:txBody>
      </p:sp>
      <p:pic>
        <p:nvPicPr>
          <p:cNvPr id="15372" name="Picture 8" descr="Click to collapse">
            <a:extLst>
              <a:ext uri="{FF2B5EF4-FFF2-40B4-BE49-F238E27FC236}">
                <a16:creationId xmlns:a16="http://schemas.microsoft.com/office/drawing/2014/main" xmlns="" id="{8268E124-7C7F-435D-8013-BDAE53D57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52600"/>
            <a:ext cx="7848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372"/>
                                        </p:tgtEl>
                                        <p:attrNameLst>
                                          <p:attrName>style.visibility</p:attrName>
                                        </p:attrNameLst>
                                      </p:cBhvr>
                                      <p:to>
                                        <p:strVal val="visible"/>
                                      </p:to>
                                    </p:set>
                                    <p:animEffect transition="in" filter="barn(inVertical)">
                                      <p:cBhvr>
                                        <p:cTn id="7" dur="500"/>
                                        <p:tgtEl>
                                          <p:spTgt spid="15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xmlns="" id="{D0BD907D-95AC-497F-9925-6CA1C679182F}"/>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52FD880E-ACD6-4C54-A796-7E35640EC759}"/>
              </a:ext>
            </a:extLst>
          </p:cNvPr>
          <p:cNvSpPr>
            <a:spLocks noGrp="1"/>
          </p:cNvSpPr>
          <p:nvPr>
            <p:ph type="dt" sz="quarter" idx="10"/>
          </p:nvPr>
        </p:nvSpPr>
        <p:spPr/>
        <p:txBody>
          <a:bodyPr/>
          <a:lstStyle/>
          <a:p>
            <a:pPr>
              <a:defRPr/>
            </a:pPr>
            <a:fld id="{AE5FD9BF-D23A-411C-804B-A7F87C2BAFF5}" type="datetime1">
              <a:rPr lang="en-US" smtClean="0"/>
              <a:t>6/20/2022</a:t>
            </a:fld>
            <a:endParaRPr lang="en-US"/>
          </a:p>
        </p:txBody>
      </p:sp>
      <p:sp>
        <p:nvSpPr>
          <p:cNvPr id="5" name="Footer Placeholder 4">
            <a:extLst>
              <a:ext uri="{FF2B5EF4-FFF2-40B4-BE49-F238E27FC236}">
                <a16:creationId xmlns:a16="http://schemas.microsoft.com/office/drawing/2014/main" xmlns="" id="{C07CE18B-C61D-46E9-A168-F1E5229D43DE}"/>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E58457BD-8B03-4667-8A4E-6757839F600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5575B1-7B42-46BD-BDEB-5C4DFA58916B}" type="slidenum">
              <a:rPr lang="en-US" altLang="en-US">
                <a:solidFill>
                  <a:srgbClr val="898989"/>
                </a:solidFill>
                <a:latin typeface="Calibri" panose="020F0502020204030204" pitchFamily="34" charset="0"/>
              </a:rPr>
              <a:pPr eaLnBrk="1" hangingPunct="1"/>
              <a:t>56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FA51720A-A662-4585-B737-0400C63AD2C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6391" name="Picture 2" descr="E:\NIET\Project\xLogo11.png.pagespeed.ic.pydHLuCQEZ.png">
            <a:extLst>
              <a:ext uri="{FF2B5EF4-FFF2-40B4-BE49-F238E27FC236}">
                <a16:creationId xmlns:a16="http://schemas.microsoft.com/office/drawing/2014/main" xmlns="" id="{2C759FDC-B5E1-415E-9A88-310DB0950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Rectangle 8">
            <a:extLst>
              <a:ext uri="{FF2B5EF4-FFF2-40B4-BE49-F238E27FC236}">
                <a16:creationId xmlns:a16="http://schemas.microsoft.com/office/drawing/2014/main" xmlns="" id="{C0E63B88-DCB7-4745-BAFF-7850B23B2E8B}"/>
              </a:ext>
            </a:extLst>
          </p:cNvPr>
          <p:cNvSpPr>
            <a:spLocks noChangeArrowheads="1"/>
          </p:cNvSpPr>
          <p:nvPr/>
        </p:nvSpPr>
        <p:spPr bwMode="auto">
          <a:xfrm>
            <a:off x="457200" y="1143000"/>
            <a:ext cx="8382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dirty="0">
                <a:latin typeface="Calibri" panose="020F0502020204030204" pitchFamily="34" charset="0"/>
              </a:rPr>
              <a:t>Minimum Spanning Tree</a:t>
            </a:r>
          </a:p>
          <a:p>
            <a:pPr algn="just" eaLnBrk="1" hangingPunct="1"/>
            <a:r>
              <a:rPr lang="en-US" altLang="en-US" sz="2200" dirty="0">
                <a:latin typeface="Calibri" panose="020F0502020204030204" pitchFamily="34" charset="0"/>
              </a:rPr>
              <a:t>A spanning tree of a connected graph G contains all the nodes and has edges, which connects all the nodes. So number of edges will be 1 less than the number of nodes. </a:t>
            </a:r>
          </a:p>
          <a:p>
            <a:pPr algn="just" eaLnBrk="1" hangingPunct="1"/>
            <a:endParaRPr lang="en-US" altLang="en-US" sz="2200" dirty="0">
              <a:latin typeface="Calibri" panose="020F0502020204030204" pitchFamily="34" charset="0"/>
            </a:endParaRPr>
          </a:p>
          <a:p>
            <a:pPr algn="just" eaLnBrk="1" hangingPunct="1"/>
            <a:r>
              <a:rPr lang="en-US" altLang="en-US" sz="2200" b="1" dirty="0">
                <a:latin typeface="Calibri" panose="020F0502020204030204" pitchFamily="34" charset="0"/>
              </a:rPr>
              <a:t>Spanning Trees</a:t>
            </a:r>
            <a:r>
              <a:rPr lang="en-US" altLang="en-US" sz="2200" dirty="0">
                <a:latin typeface="Calibri" panose="020F0502020204030204" pitchFamily="34" charset="0"/>
              </a:rPr>
              <a:t>: A sub graph T of a undirected graph G=(V,E) is a spanning tree of G if it is a tree and contains every vertex of G. </a:t>
            </a:r>
          </a:p>
          <a:p>
            <a:pPr algn="just" eaLnBrk="1" hangingPunct="1"/>
            <a:r>
              <a:rPr lang="en-US" altLang="en-US" sz="2200" dirty="0">
                <a:latin typeface="Calibri" panose="020F0502020204030204" pitchFamily="34" charset="0"/>
              </a:rPr>
              <a:t>A minimum spanning tree is a sub graph of an undirected weighted graph G, such that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xmlns="" id="{94515245-DF20-4505-8220-AC775199D102}"/>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ECEA0DCF-FEB8-44B9-BC54-5132CDD98A3F}"/>
              </a:ext>
            </a:extLst>
          </p:cNvPr>
          <p:cNvSpPr>
            <a:spLocks noGrp="1"/>
          </p:cNvSpPr>
          <p:nvPr>
            <p:ph type="dt" sz="quarter" idx="10"/>
          </p:nvPr>
        </p:nvSpPr>
        <p:spPr/>
        <p:txBody>
          <a:bodyPr/>
          <a:lstStyle/>
          <a:p>
            <a:pPr>
              <a:defRPr/>
            </a:pPr>
            <a:fld id="{48C7A7CC-F3BC-4679-83AA-CF286059016D}" type="datetime1">
              <a:rPr lang="en-US" smtClean="0"/>
              <a:t>6/20/2022</a:t>
            </a:fld>
            <a:endParaRPr lang="en-US"/>
          </a:p>
        </p:txBody>
      </p:sp>
      <p:sp>
        <p:nvSpPr>
          <p:cNvPr id="5" name="Footer Placeholder 4">
            <a:extLst>
              <a:ext uri="{FF2B5EF4-FFF2-40B4-BE49-F238E27FC236}">
                <a16:creationId xmlns:a16="http://schemas.microsoft.com/office/drawing/2014/main" xmlns="" id="{92781E4B-1C1B-487B-A730-C282D3FFA997}"/>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68B6BE0C-0B16-456B-AE53-C64C5E87FF1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7E2BCA-FA80-4159-BF1C-10E15FA94CD8}" type="slidenum">
              <a:rPr lang="en-US" altLang="en-US">
                <a:solidFill>
                  <a:srgbClr val="898989"/>
                </a:solidFill>
                <a:latin typeface="Calibri" panose="020F0502020204030204" pitchFamily="34" charset="0"/>
              </a:rPr>
              <a:pPr eaLnBrk="1" hangingPunct="1"/>
              <a:t>57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FB805C3-7C60-48A5-9F03-E07A6419813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7415" name="Picture 2" descr="E:\NIET\Project\xLogo11.png.pagespeed.ic.pydHLuCQEZ.png">
            <a:extLst>
              <a:ext uri="{FF2B5EF4-FFF2-40B4-BE49-F238E27FC236}">
                <a16:creationId xmlns:a16="http://schemas.microsoft.com/office/drawing/2014/main" xmlns="" id="{6895CD7C-B674-4912-B8A7-B323BB684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09600" y="1371600"/>
            <a:ext cx="7239000" cy="3139321"/>
          </a:xfrm>
          <a:prstGeom prst="rect">
            <a:avLst/>
          </a:prstGeom>
        </p:spPr>
        <p:txBody>
          <a:bodyPr wrap="square">
            <a:spAutoFit/>
          </a:bodyPr>
          <a:lstStyle/>
          <a:p>
            <a:r>
              <a:rPr lang="en-US" b="1" dirty="0"/>
              <a:t>Algorithm of </a:t>
            </a:r>
            <a:r>
              <a:rPr lang="en-US" b="1" dirty="0" err="1" smtClean="0"/>
              <a:t>Kruskal's</a:t>
            </a:r>
            <a:endParaRPr lang="en-US" b="1" dirty="0" smtClean="0"/>
          </a:p>
          <a:p>
            <a:endParaRPr lang="en-US" b="1" dirty="0"/>
          </a:p>
          <a:p>
            <a:r>
              <a:rPr lang="en-US" dirty="0"/>
              <a:t>For any graph, </a:t>
            </a:r>
            <a:r>
              <a:rPr lang="en-US" i="1" dirty="0" smtClean="0"/>
              <a:t>G</a:t>
            </a:r>
            <a:r>
              <a:rPr lang="en-US" dirty="0"/>
              <a:t>=(</a:t>
            </a:r>
            <a:r>
              <a:rPr lang="en-US" i="1" dirty="0"/>
              <a:t>V</a:t>
            </a:r>
            <a:r>
              <a:rPr lang="en-US" dirty="0"/>
              <a:t>,</a:t>
            </a:r>
            <a:r>
              <a:rPr lang="en-US" i="1" dirty="0"/>
              <a:t>E</a:t>
            </a:r>
            <a:r>
              <a:rPr lang="en-US" dirty="0"/>
              <a:t>), finding an MST using </a:t>
            </a:r>
            <a:r>
              <a:rPr lang="en-US" dirty="0" err="1"/>
              <a:t>Kruskal's</a:t>
            </a:r>
            <a:r>
              <a:rPr lang="en-US" dirty="0"/>
              <a:t> algorithm involves the following steps </a:t>
            </a:r>
            <a:r>
              <a:rPr lang="en-US" dirty="0" smtClean="0"/>
              <a:t>–</a:t>
            </a:r>
          </a:p>
          <a:p>
            <a:endParaRPr lang="en-US" dirty="0"/>
          </a:p>
          <a:p>
            <a:pPr marL="285750" indent="-285750">
              <a:buFont typeface="Arial" pitchFamily="34" charset="0"/>
              <a:buChar char="•"/>
            </a:pPr>
            <a:r>
              <a:rPr lang="en-US" dirty="0"/>
              <a:t>Sort all the edges of the graph in ascending order of their weights</a:t>
            </a:r>
            <a:r>
              <a:rPr lang="en-US" dirty="0" smtClean="0"/>
              <a:t>.</a:t>
            </a:r>
          </a:p>
          <a:p>
            <a:pPr marL="285750" indent="-285750">
              <a:buFont typeface="Arial" pitchFamily="34" charset="0"/>
              <a:buChar char="•"/>
            </a:pPr>
            <a:endParaRPr lang="en-US" dirty="0"/>
          </a:p>
          <a:p>
            <a:pPr marL="285750" indent="-285750">
              <a:buFont typeface="Arial" pitchFamily="34" charset="0"/>
              <a:buChar char="•"/>
            </a:pPr>
            <a:r>
              <a:rPr lang="en-US" dirty="0"/>
              <a:t>Check the edge with minimum weight, if including it in the answer forms a cycle discard it, otherwise include it in the answer</a:t>
            </a:r>
            <a:r>
              <a:rPr lang="en-US" dirty="0" smtClean="0"/>
              <a:t>.</a:t>
            </a:r>
          </a:p>
          <a:p>
            <a:pPr marL="285750" indent="-285750">
              <a:buFont typeface="Arial" pitchFamily="34" charset="0"/>
              <a:buChar char="•"/>
            </a:pPr>
            <a:endParaRPr lang="en-US" dirty="0"/>
          </a:p>
          <a:p>
            <a:pPr marL="285750" indent="-285750">
              <a:buFont typeface="Arial" pitchFamily="34" charset="0"/>
              <a:buChar char="•"/>
            </a:pPr>
            <a:r>
              <a:rPr lang="en-US" dirty="0"/>
              <a:t>Repeat the above step until we have chosen </a:t>
            </a:r>
            <a:r>
              <a:rPr lang="en-US" i="1" dirty="0" smtClean="0"/>
              <a:t>V</a:t>
            </a:r>
            <a:r>
              <a:rPr lang="en-US" dirty="0"/>
              <a:t>−1 edges.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xmlns="" id="{0AF1B873-5812-47E8-845E-3CB32AF5EAC5}"/>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BB151B2F-5610-4BF0-8C0B-AF80B0511B99}"/>
              </a:ext>
            </a:extLst>
          </p:cNvPr>
          <p:cNvSpPr>
            <a:spLocks noGrp="1"/>
          </p:cNvSpPr>
          <p:nvPr>
            <p:ph type="dt" sz="quarter" idx="10"/>
          </p:nvPr>
        </p:nvSpPr>
        <p:spPr/>
        <p:txBody>
          <a:bodyPr/>
          <a:lstStyle/>
          <a:p>
            <a:pPr>
              <a:defRPr/>
            </a:pPr>
            <a:fld id="{6C4E7B35-40AB-4FBF-9EAF-073D9435867E}" type="datetime1">
              <a:rPr lang="en-US" smtClean="0"/>
              <a:t>6/20/2022</a:t>
            </a:fld>
            <a:endParaRPr lang="en-US"/>
          </a:p>
        </p:txBody>
      </p:sp>
      <p:sp>
        <p:nvSpPr>
          <p:cNvPr id="5" name="Footer Placeholder 4">
            <a:extLst>
              <a:ext uri="{FF2B5EF4-FFF2-40B4-BE49-F238E27FC236}">
                <a16:creationId xmlns:a16="http://schemas.microsoft.com/office/drawing/2014/main" xmlns="" id="{067B5935-BA2A-457B-AFFC-1A23EC57CF0F}"/>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7131175F-4BCB-4A78-B618-6EE45454224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D4A1F8F-1937-4F40-A812-6C769DCB5948}" type="slidenum">
              <a:rPr lang="en-US" altLang="en-US">
                <a:solidFill>
                  <a:srgbClr val="898989"/>
                </a:solidFill>
                <a:latin typeface="Calibri" panose="020F0502020204030204" pitchFamily="34" charset="0"/>
              </a:rPr>
              <a:pPr eaLnBrk="1" hangingPunct="1"/>
              <a:t>58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674E49E-D112-4720-B6D5-F603B759BE5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8439" name="Picture 2" descr="E:\NIET\Project\xLogo11.png.pagespeed.ic.pydHLuCQEZ.png">
            <a:extLst>
              <a:ext uri="{FF2B5EF4-FFF2-40B4-BE49-F238E27FC236}">
                <a16:creationId xmlns:a16="http://schemas.microsoft.com/office/drawing/2014/main" xmlns="" id="{26DB6051-D7E7-4279-B119-E2FCA150C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Rectangle 8">
            <a:extLst>
              <a:ext uri="{FF2B5EF4-FFF2-40B4-BE49-F238E27FC236}">
                <a16:creationId xmlns:a16="http://schemas.microsoft.com/office/drawing/2014/main" xmlns="" id="{E369003C-0977-498D-AE77-AB95ED93AB96}"/>
              </a:ext>
            </a:extLst>
          </p:cNvPr>
          <p:cNvSpPr>
            <a:spLocks noChangeArrowheads="1"/>
          </p:cNvSpPr>
          <p:nvPr/>
        </p:nvSpPr>
        <p:spPr bwMode="auto">
          <a:xfrm>
            <a:off x="609600" y="1219200"/>
            <a:ext cx="76962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Calibri" panose="020F0502020204030204" pitchFamily="34" charset="0"/>
              </a:rPr>
              <a:t>Kruskal’s working Rule</a:t>
            </a:r>
          </a:p>
          <a:p>
            <a:pPr eaLnBrk="1" hangingPunct="1"/>
            <a:endParaRPr lang="en-US" altLang="en-US" sz="2200" b="1" dirty="0">
              <a:latin typeface="Calibri" panose="020F0502020204030204" pitchFamily="34" charset="0"/>
            </a:endParaRPr>
          </a:p>
          <a:p>
            <a:pPr eaLnBrk="1" hangingPunct="1"/>
            <a:r>
              <a:rPr lang="en-US" altLang="en-US" sz="2200" dirty="0">
                <a:latin typeface="Calibri" panose="020F0502020204030204" pitchFamily="34" charset="0"/>
              </a:rPr>
              <a:t>● Select minimum weighted edge in graph</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Choose the next minimum weighted edge</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Repeat step2 until all edges are not explored</a:t>
            </a:r>
          </a:p>
          <a:p>
            <a:pPr eaLnBrk="1" hangingPunct="1"/>
            <a:endParaRPr lang="en-US" altLang="en-US" sz="2200" dirty="0">
              <a:latin typeface="Calibri" panose="020F0502020204030204" pitchFamily="34" charset="0"/>
            </a:endParaRPr>
          </a:p>
          <a:p>
            <a:pPr eaLnBrk="1" hangingPunct="1"/>
            <a:endParaRPr lang="en-US" altLang="en-US" sz="2200" dirty="0">
              <a:latin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xmlns="" id="{CB891915-BC5E-452A-8A3C-85A9DEB491B5}"/>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07137D93-B73B-46C8-8F9A-B4B60147CE5D}"/>
              </a:ext>
            </a:extLst>
          </p:cNvPr>
          <p:cNvSpPr>
            <a:spLocks noGrp="1"/>
          </p:cNvSpPr>
          <p:nvPr>
            <p:ph type="dt" sz="quarter" idx="10"/>
          </p:nvPr>
        </p:nvSpPr>
        <p:spPr/>
        <p:txBody>
          <a:bodyPr/>
          <a:lstStyle/>
          <a:p>
            <a:pPr>
              <a:defRPr/>
            </a:pPr>
            <a:fld id="{17E3C56F-09BD-4D0E-A4BD-B196DEAF09F2}" type="datetime1">
              <a:rPr lang="en-US" smtClean="0"/>
              <a:t>6/20/2022</a:t>
            </a:fld>
            <a:endParaRPr lang="en-US"/>
          </a:p>
        </p:txBody>
      </p:sp>
      <p:sp>
        <p:nvSpPr>
          <p:cNvPr id="5" name="Footer Placeholder 4">
            <a:extLst>
              <a:ext uri="{FF2B5EF4-FFF2-40B4-BE49-F238E27FC236}">
                <a16:creationId xmlns:a16="http://schemas.microsoft.com/office/drawing/2014/main" xmlns="" id="{653E9663-3F08-4141-BA15-993C3A6696BC}"/>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50C6BFB8-8D5B-407F-A130-CDF61B57B51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2B37654-D464-47C7-A076-AE7F750D1639}" type="slidenum">
              <a:rPr lang="en-US" altLang="en-US">
                <a:solidFill>
                  <a:srgbClr val="898989"/>
                </a:solidFill>
                <a:latin typeface="Calibri" panose="020F0502020204030204" pitchFamily="34" charset="0"/>
              </a:rPr>
              <a:pPr eaLnBrk="1" hangingPunct="1"/>
              <a:t>59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18BB645-A058-4701-BA22-10F1B4FAED0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9463" name="Picture 2" descr="E:\NIET\Project\xLogo11.png.pagespeed.ic.pydHLuCQEZ.png">
            <a:extLst>
              <a:ext uri="{FF2B5EF4-FFF2-40B4-BE49-F238E27FC236}">
                <a16:creationId xmlns:a16="http://schemas.microsoft.com/office/drawing/2014/main" xmlns="" id="{F5BEA3FB-3AC5-48BC-B278-5935818F3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9">
            <a:extLst>
              <a:ext uri="{FF2B5EF4-FFF2-40B4-BE49-F238E27FC236}">
                <a16:creationId xmlns:a16="http://schemas.microsoft.com/office/drawing/2014/main" xmlns="" id="{4E898284-B0F5-46E0-90AB-B1E949419FFA}"/>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 name="Group 30">
            <a:extLst>
              <a:ext uri="{FF2B5EF4-FFF2-40B4-BE49-F238E27FC236}">
                <a16:creationId xmlns:a16="http://schemas.microsoft.com/office/drawing/2014/main" xmlns="" id="{A4B4B722-68F0-4661-BB2F-778F94B74216}"/>
              </a:ext>
            </a:extLst>
          </p:cNvPr>
          <p:cNvGrpSpPr>
            <a:grpSpLocks/>
          </p:cNvGrpSpPr>
          <p:nvPr/>
        </p:nvGrpSpPr>
        <p:grpSpPr bwMode="auto">
          <a:xfrm>
            <a:off x="468313" y="1981200"/>
            <a:ext cx="5475287" cy="3935413"/>
            <a:chOff x="864" y="576"/>
            <a:chExt cx="3456" cy="2965"/>
          </a:xfrm>
        </p:grpSpPr>
        <p:sp>
          <p:nvSpPr>
            <p:cNvPr id="19467" name="Line 2">
              <a:extLst>
                <a:ext uri="{FF2B5EF4-FFF2-40B4-BE49-F238E27FC236}">
                  <a16:creationId xmlns:a16="http://schemas.microsoft.com/office/drawing/2014/main" xmlns="" id="{BAFDAACB-FBE4-44DD-846E-83FF647B0BA3}"/>
                </a:ext>
              </a:extLst>
            </p:cNvPr>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68" name="Line 3">
              <a:extLst>
                <a:ext uri="{FF2B5EF4-FFF2-40B4-BE49-F238E27FC236}">
                  <a16:creationId xmlns:a16="http://schemas.microsoft.com/office/drawing/2014/main" xmlns="" id="{5B17F1BA-25CF-4246-9A3C-FBF64A6E9665}"/>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69" name="Line 4">
              <a:extLst>
                <a:ext uri="{FF2B5EF4-FFF2-40B4-BE49-F238E27FC236}">
                  <a16:creationId xmlns:a16="http://schemas.microsoft.com/office/drawing/2014/main" xmlns="" id="{F43393B4-647C-4014-817A-EED2C4AA6B69}"/>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0" name="Line 5">
              <a:extLst>
                <a:ext uri="{FF2B5EF4-FFF2-40B4-BE49-F238E27FC236}">
                  <a16:creationId xmlns:a16="http://schemas.microsoft.com/office/drawing/2014/main" xmlns="" id="{90306B06-3903-48FB-98D0-B9BB3700BECC}"/>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1" name="Line 6">
              <a:extLst>
                <a:ext uri="{FF2B5EF4-FFF2-40B4-BE49-F238E27FC236}">
                  <a16:creationId xmlns:a16="http://schemas.microsoft.com/office/drawing/2014/main" xmlns="" id="{1D368F94-17AB-4119-9FF2-1721EF54CAB1}"/>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2" name="Line 7">
              <a:extLst>
                <a:ext uri="{FF2B5EF4-FFF2-40B4-BE49-F238E27FC236}">
                  <a16:creationId xmlns:a16="http://schemas.microsoft.com/office/drawing/2014/main" xmlns="" id="{49745E02-AE6F-4ADE-A685-7EBE06A8EEDB}"/>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3" name="Line 8">
              <a:extLst>
                <a:ext uri="{FF2B5EF4-FFF2-40B4-BE49-F238E27FC236}">
                  <a16:creationId xmlns:a16="http://schemas.microsoft.com/office/drawing/2014/main" xmlns="" id="{4FDEE413-400C-4977-A897-7D6897BA8151}"/>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4" name="Line 9">
              <a:extLst>
                <a:ext uri="{FF2B5EF4-FFF2-40B4-BE49-F238E27FC236}">
                  <a16:creationId xmlns:a16="http://schemas.microsoft.com/office/drawing/2014/main" xmlns="" id="{E949A437-23F2-4915-B17A-3B21EBC16758}"/>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5" name="Line 10">
              <a:extLst>
                <a:ext uri="{FF2B5EF4-FFF2-40B4-BE49-F238E27FC236}">
                  <a16:creationId xmlns:a16="http://schemas.microsoft.com/office/drawing/2014/main" xmlns="" id="{9EDFFA6E-1AEE-43CA-A2E2-C113242D39EC}"/>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6" name="Line 11">
              <a:extLst>
                <a:ext uri="{FF2B5EF4-FFF2-40B4-BE49-F238E27FC236}">
                  <a16:creationId xmlns:a16="http://schemas.microsoft.com/office/drawing/2014/main" xmlns="" id="{FEEEC1FB-A2FA-4C8C-A33C-1CC09438CC38}"/>
                </a:ext>
              </a:extLst>
            </p:cNvPr>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7" name="Text Box 12">
              <a:extLst>
                <a:ext uri="{FF2B5EF4-FFF2-40B4-BE49-F238E27FC236}">
                  <a16:creationId xmlns:a16="http://schemas.microsoft.com/office/drawing/2014/main" xmlns="" id="{BBBE0CC0-9BB2-497A-A132-AD234FCC1D18}"/>
                </a:ext>
              </a:extLst>
            </p:cNvPr>
            <p:cNvSpPr txBox="1">
              <a:spLocks noChangeArrowheads="1"/>
            </p:cNvSpPr>
            <p:nvPr/>
          </p:nvSpPr>
          <p:spPr bwMode="auto">
            <a:xfrm>
              <a:off x="864" y="18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19478" name="Text Box 13">
              <a:extLst>
                <a:ext uri="{FF2B5EF4-FFF2-40B4-BE49-F238E27FC236}">
                  <a16:creationId xmlns:a16="http://schemas.microsoft.com/office/drawing/2014/main" xmlns="" id="{4A39605E-585A-4036-BA12-81B4D4925306}"/>
                </a:ext>
              </a:extLst>
            </p:cNvPr>
            <p:cNvSpPr txBox="1">
              <a:spLocks noChangeArrowheads="1"/>
            </p:cNvSpPr>
            <p:nvPr/>
          </p:nvSpPr>
          <p:spPr bwMode="auto">
            <a:xfrm>
              <a:off x="2688" y="1968"/>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19479" name="Text Box 14">
              <a:extLst>
                <a:ext uri="{FF2B5EF4-FFF2-40B4-BE49-F238E27FC236}">
                  <a16:creationId xmlns:a16="http://schemas.microsoft.com/office/drawing/2014/main" xmlns="" id="{E6C36166-FE25-4AE1-B4A9-C3A1B0904EAD}"/>
                </a:ext>
              </a:extLst>
            </p:cNvPr>
            <p:cNvSpPr txBox="1">
              <a:spLocks noChangeArrowheads="1"/>
            </p:cNvSpPr>
            <p:nvPr/>
          </p:nvSpPr>
          <p:spPr bwMode="auto">
            <a:xfrm>
              <a:off x="1728"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19480" name="Text Box 15">
              <a:extLst>
                <a:ext uri="{FF2B5EF4-FFF2-40B4-BE49-F238E27FC236}">
                  <a16:creationId xmlns:a16="http://schemas.microsoft.com/office/drawing/2014/main" xmlns="" id="{07B99414-57E3-4B9F-BA48-D1776712E745}"/>
                </a:ext>
              </a:extLst>
            </p:cNvPr>
            <p:cNvSpPr txBox="1">
              <a:spLocks noChangeArrowheads="1"/>
            </p:cNvSpPr>
            <p:nvPr/>
          </p:nvSpPr>
          <p:spPr bwMode="auto">
            <a:xfrm>
              <a:off x="3312" y="6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19481" name="Text Box 16">
              <a:extLst>
                <a:ext uri="{FF2B5EF4-FFF2-40B4-BE49-F238E27FC236}">
                  <a16:creationId xmlns:a16="http://schemas.microsoft.com/office/drawing/2014/main" xmlns="" id="{FC3CA504-7140-47D6-AA5B-EB0F5DCA5513}"/>
                </a:ext>
              </a:extLst>
            </p:cNvPr>
            <p:cNvSpPr txBox="1">
              <a:spLocks noChangeArrowheads="1"/>
            </p:cNvSpPr>
            <p:nvPr/>
          </p:nvSpPr>
          <p:spPr bwMode="auto">
            <a:xfrm>
              <a:off x="4032" y="192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19482" name="Text Box 17">
              <a:extLst>
                <a:ext uri="{FF2B5EF4-FFF2-40B4-BE49-F238E27FC236}">
                  <a16:creationId xmlns:a16="http://schemas.microsoft.com/office/drawing/2014/main" xmlns="" id="{C2B66B6C-63EB-4C7E-9518-449628D3D998}"/>
                </a:ext>
              </a:extLst>
            </p:cNvPr>
            <p:cNvSpPr txBox="1">
              <a:spLocks noChangeArrowheads="1"/>
            </p:cNvSpPr>
            <p:nvPr/>
          </p:nvSpPr>
          <p:spPr bwMode="auto">
            <a:xfrm>
              <a:off x="2352" y="32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19483" name="Text Box 18">
              <a:extLst>
                <a:ext uri="{FF2B5EF4-FFF2-40B4-BE49-F238E27FC236}">
                  <a16:creationId xmlns:a16="http://schemas.microsoft.com/office/drawing/2014/main" xmlns="" id="{DAF5DF4C-B9B4-4F92-8093-4AD1CAB4F9C4}"/>
                </a:ext>
              </a:extLst>
            </p:cNvPr>
            <p:cNvSpPr txBox="1">
              <a:spLocks noChangeArrowheads="1"/>
            </p:cNvSpPr>
            <p:nvPr/>
          </p:nvSpPr>
          <p:spPr bwMode="auto">
            <a:xfrm>
              <a:off x="3168" y="264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19484" name="Text Box 20">
              <a:extLst>
                <a:ext uri="{FF2B5EF4-FFF2-40B4-BE49-F238E27FC236}">
                  <a16:creationId xmlns:a16="http://schemas.microsoft.com/office/drawing/2014/main" xmlns="" id="{A5F8EA10-2809-4CB4-9B24-2FCB03118926}"/>
                </a:ext>
              </a:extLst>
            </p:cNvPr>
            <p:cNvSpPr txBox="1">
              <a:spLocks noChangeArrowheads="1"/>
            </p:cNvSpPr>
            <p:nvPr/>
          </p:nvSpPr>
          <p:spPr bwMode="auto">
            <a:xfrm>
              <a:off x="1776" y="20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19485" name="Text Box 21">
              <a:extLst>
                <a:ext uri="{FF2B5EF4-FFF2-40B4-BE49-F238E27FC236}">
                  <a16:creationId xmlns:a16="http://schemas.microsoft.com/office/drawing/2014/main" xmlns="" id="{568A7277-504A-49A3-B5CC-FE025C66E82B}"/>
                </a:ext>
              </a:extLst>
            </p:cNvPr>
            <p:cNvSpPr txBox="1">
              <a:spLocks noChangeArrowheads="1"/>
            </p:cNvSpPr>
            <p:nvPr/>
          </p:nvSpPr>
          <p:spPr bwMode="auto">
            <a:xfrm>
              <a:off x="1536" y="25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19486" name="Text Box 22">
              <a:extLst>
                <a:ext uri="{FF2B5EF4-FFF2-40B4-BE49-F238E27FC236}">
                  <a16:creationId xmlns:a16="http://schemas.microsoft.com/office/drawing/2014/main" xmlns="" id="{A44DC98B-9E01-4675-99B4-88FA910193FD}"/>
                </a:ext>
              </a:extLst>
            </p:cNvPr>
            <p:cNvSpPr txBox="1">
              <a:spLocks noChangeArrowheads="1"/>
            </p:cNvSpPr>
            <p:nvPr/>
          </p:nvSpPr>
          <p:spPr bwMode="auto">
            <a:xfrm>
              <a:off x="2592" y="235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19487" name="Text Box 23">
              <a:extLst>
                <a:ext uri="{FF2B5EF4-FFF2-40B4-BE49-F238E27FC236}">
                  <a16:creationId xmlns:a16="http://schemas.microsoft.com/office/drawing/2014/main" xmlns="" id="{38BF098F-8596-44FF-B569-7375B7CB93C1}"/>
                </a:ext>
              </a:extLst>
            </p:cNvPr>
            <p:cNvSpPr txBox="1">
              <a:spLocks noChangeArrowheads="1"/>
            </p:cNvSpPr>
            <p:nvPr/>
          </p:nvSpPr>
          <p:spPr bwMode="auto">
            <a:xfrm>
              <a:off x="2064" y="13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19488" name="Text Box 24">
              <a:extLst>
                <a:ext uri="{FF2B5EF4-FFF2-40B4-BE49-F238E27FC236}">
                  <a16:creationId xmlns:a16="http://schemas.microsoft.com/office/drawing/2014/main" xmlns="" id="{A70A5B5C-8126-4898-A192-4CC4EF755D6E}"/>
                </a:ext>
              </a:extLst>
            </p:cNvPr>
            <p:cNvSpPr txBox="1">
              <a:spLocks noChangeArrowheads="1"/>
            </p:cNvSpPr>
            <p:nvPr/>
          </p:nvSpPr>
          <p:spPr bwMode="auto">
            <a:xfrm>
              <a:off x="3024" y="129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19489" name="Text Box 25">
              <a:extLst>
                <a:ext uri="{FF2B5EF4-FFF2-40B4-BE49-F238E27FC236}">
                  <a16:creationId xmlns:a16="http://schemas.microsoft.com/office/drawing/2014/main" xmlns="" id="{923C0129-2FCC-42BA-9BE9-6B767859E491}"/>
                </a:ext>
              </a:extLst>
            </p:cNvPr>
            <p:cNvSpPr txBox="1">
              <a:spLocks noChangeArrowheads="1"/>
            </p:cNvSpPr>
            <p:nvPr/>
          </p:nvSpPr>
          <p:spPr bwMode="auto">
            <a:xfrm>
              <a:off x="3648" y="120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19490" name="Text Box 26">
              <a:extLst>
                <a:ext uri="{FF2B5EF4-FFF2-40B4-BE49-F238E27FC236}">
                  <a16:creationId xmlns:a16="http://schemas.microsoft.com/office/drawing/2014/main" xmlns="" id="{F87FF29C-D9DE-4F10-8BD8-ED510BFDCAE9}"/>
                </a:ext>
              </a:extLst>
            </p:cNvPr>
            <p:cNvSpPr txBox="1">
              <a:spLocks noChangeArrowheads="1"/>
            </p:cNvSpPr>
            <p:nvPr/>
          </p:nvSpPr>
          <p:spPr bwMode="auto">
            <a:xfrm>
              <a:off x="2496"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19491" name="Text Box 27">
              <a:extLst>
                <a:ext uri="{FF2B5EF4-FFF2-40B4-BE49-F238E27FC236}">
                  <a16:creationId xmlns:a16="http://schemas.microsoft.com/office/drawing/2014/main" xmlns="" id="{A167C322-59F2-4F5C-9018-C4C3A5E907AF}"/>
                </a:ext>
              </a:extLst>
            </p:cNvPr>
            <p:cNvSpPr txBox="1">
              <a:spLocks noChangeArrowheads="1"/>
            </p:cNvSpPr>
            <p:nvPr/>
          </p:nvSpPr>
          <p:spPr bwMode="auto">
            <a:xfrm>
              <a:off x="1392" y="105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19492" name="Text Box 28">
              <a:extLst>
                <a:ext uri="{FF2B5EF4-FFF2-40B4-BE49-F238E27FC236}">
                  <a16:creationId xmlns:a16="http://schemas.microsoft.com/office/drawing/2014/main" xmlns="" id="{A8F1D106-CE50-4108-BF38-7CC7691E83C7}"/>
                </a:ext>
              </a:extLst>
            </p:cNvPr>
            <p:cNvSpPr txBox="1">
              <a:spLocks noChangeArrowheads="1"/>
            </p:cNvSpPr>
            <p:nvPr/>
          </p:nvSpPr>
          <p:spPr bwMode="auto">
            <a:xfrm>
              <a:off x="3120" y="168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5" name="Text Box 31">
            <a:extLst>
              <a:ext uri="{FF2B5EF4-FFF2-40B4-BE49-F238E27FC236}">
                <a16:creationId xmlns:a16="http://schemas.microsoft.com/office/drawing/2014/main" xmlns="" id="{7CDF4D30-7451-4762-AA4A-C0C8C521D0C5}"/>
              </a:ext>
            </a:extLst>
          </p:cNvPr>
          <p:cNvSpPr txBox="1">
            <a:spLocks noChangeArrowheads="1"/>
          </p:cNvSpPr>
          <p:nvPr/>
        </p:nvSpPr>
        <p:spPr bwMode="auto">
          <a:xfrm>
            <a:off x="6324600" y="1143000"/>
            <a:ext cx="25146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200"/>
              <a:t>List the edges in order of size:</a:t>
            </a:r>
          </a:p>
          <a:p>
            <a:pPr eaLnBrk="1" hangingPunct="1"/>
            <a:endParaRPr lang="en-GB" altLang="en-US" sz="2200"/>
          </a:p>
          <a:p>
            <a:pPr eaLnBrk="1" hangingPunct="1"/>
            <a:r>
              <a:rPr lang="en-GB" altLang="en-US" sz="2200"/>
              <a:t>ED  2</a:t>
            </a:r>
          </a:p>
          <a:p>
            <a:pPr eaLnBrk="1" hangingPunct="1"/>
            <a:r>
              <a:rPr lang="en-GB" altLang="en-US" sz="2200"/>
              <a:t>AB  3</a:t>
            </a:r>
          </a:p>
          <a:p>
            <a:pPr eaLnBrk="1" hangingPunct="1"/>
            <a:r>
              <a:rPr lang="en-GB" altLang="en-US" sz="2200"/>
              <a:t>AE  4</a:t>
            </a:r>
          </a:p>
          <a:p>
            <a:pPr eaLnBrk="1" hangingPunct="1"/>
            <a:r>
              <a:rPr lang="en-GB" altLang="en-US" sz="2200"/>
              <a:t>CD  4</a:t>
            </a:r>
          </a:p>
          <a:p>
            <a:pPr eaLnBrk="1" hangingPunct="1"/>
            <a:r>
              <a:rPr lang="en-GB" altLang="en-US" sz="2200"/>
              <a:t>BC  5</a:t>
            </a:r>
          </a:p>
          <a:p>
            <a:pPr eaLnBrk="1" hangingPunct="1"/>
            <a:r>
              <a:rPr lang="en-GB" altLang="en-US" sz="2200"/>
              <a:t>EF  5</a:t>
            </a:r>
          </a:p>
          <a:p>
            <a:pPr eaLnBrk="1" hangingPunct="1"/>
            <a:r>
              <a:rPr lang="en-GB" altLang="en-US" sz="2200"/>
              <a:t>CF  6</a:t>
            </a:r>
          </a:p>
          <a:p>
            <a:pPr eaLnBrk="1" hangingPunct="1"/>
            <a:r>
              <a:rPr lang="en-GB" altLang="en-US" sz="2200"/>
              <a:t>AF  7</a:t>
            </a:r>
          </a:p>
          <a:p>
            <a:pPr eaLnBrk="1" hangingPunct="1"/>
            <a:r>
              <a:rPr lang="en-GB" altLang="en-US" sz="2200"/>
              <a:t>BF  8</a:t>
            </a:r>
          </a:p>
          <a:p>
            <a:pPr eaLnBrk="1" hangingPunct="1"/>
            <a:r>
              <a:rPr lang="en-GB" altLang="en-US" sz="2200"/>
              <a:t>DF  8</a:t>
            </a:r>
          </a:p>
          <a:p>
            <a:pPr eaLnBrk="1" hangingPunct="1"/>
            <a:endParaRPr lang="en-US" alt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67BA2235-E74C-4A80-BB8D-C5474DDE84AE}" type="datetime1">
              <a:rPr lang="en-US" smtClean="0"/>
              <a:t>6/20/2022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8" name="Title 1"/>
          <p:cNvSpPr txBox="1">
            <a:spLocks/>
          </p:cNvSpPr>
          <p:nvPr/>
        </p:nvSpPr>
        <p:spPr>
          <a:xfrm>
            <a:off x="1350818" y="12064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chemeClr val="dk1"/>
                </a:solidFill>
                <a:effectLst/>
                <a:uLnTx/>
                <a:uFillTx/>
                <a:latin typeface="Times New Roman" panose="02020603050405020304" pitchFamily="18" charset="0"/>
                <a:cs typeface="Times New Roman" panose="02020603050405020304" pitchFamily="18" charset="0"/>
              </a:rPr>
              <a:t>Branch</a:t>
            </a:r>
            <a:r>
              <a:rPr kumimoji="0" lang="en-US" sz="3000" b="0" i="0" u="none" strike="noStrike" kern="1200" cap="none" spc="0" normalizeH="0" noProof="0" dirty="0" smtClean="0">
                <a:ln>
                  <a:noFill/>
                </a:ln>
                <a:solidFill>
                  <a:schemeClr val="dk1"/>
                </a:solidFill>
                <a:effectLst/>
                <a:uLnTx/>
                <a:uFillTx/>
                <a:latin typeface="Times New Roman" panose="02020603050405020304" pitchFamily="18" charset="0"/>
                <a:cs typeface="Times New Roman" panose="02020603050405020304" pitchFamily="18" charset="0"/>
              </a:rPr>
              <a:t> wise Application</a:t>
            </a:r>
            <a:endParaRPr kumimoji="0" lang="en-US" sz="30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Sachin Singh   DAA        Unit III</a:t>
            </a:r>
            <a:endParaRPr lang="en-US" dirty="0"/>
          </a:p>
        </p:txBody>
      </p:sp>
      <p:sp>
        <p:nvSpPr>
          <p:cNvPr id="11" name="Content Placeholder 2"/>
          <p:cNvSpPr>
            <a:spLocks noGrp="1"/>
          </p:cNvSpPr>
          <p:nvPr>
            <p:ph idx="1"/>
          </p:nvPr>
        </p:nvSpPr>
        <p:spPr>
          <a:xfrm>
            <a:off x="354037" y="1166018"/>
            <a:ext cx="8382000" cy="4525963"/>
          </a:xfrm>
        </p:spPr>
        <p:txBody>
          <a:bodyPr>
            <a:normAutofit fontScale="77500" lnSpcReduction="20000"/>
          </a:bodyPr>
          <a:lstStyle/>
          <a:p>
            <a:pPr algn="just"/>
            <a:r>
              <a:rPr lang="en-US" sz="2300" dirty="0"/>
              <a:t>First, we will start with the internet which is very much important for our daily life and we cannot even imagine our life without the internet and it is the outcome of clever and creative algorithms. Numerous sites on the internet can operate and falsify this huge number of data only with the help of these algorithms.</a:t>
            </a:r>
          </a:p>
          <a:p>
            <a:pPr marL="0" indent="0" algn="just">
              <a:buNone/>
            </a:pPr>
            <a:r>
              <a:rPr lang="en-US" sz="2300" dirty="0"/>
              <a:t> </a:t>
            </a:r>
          </a:p>
          <a:p>
            <a:pPr algn="just"/>
            <a:r>
              <a:rPr lang="en-US" sz="2300" dirty="0"/>
              <a:t>The everyday electronic commerce activities are massively subject to our data, for example, credit or debit card numbers, passwords, OTPs, and many more. The </a:t>
            </a:r>
            <a:r>
              <a:rPr lang="en-US" sz="2300" dirty="0" err="1"/>
              <a:t>centre</a:t>
            </a:r>
            <a:r>
              <a:rPr lang="en-US" sz="2300" dirty="0"/>
              <a:t> technologies used incorporate public-key </a:t>
            </a:r>
            <a:r>
              <a:rPr lang="en-US" sz="2300" dirty="0" err="1" smtClean="0"/>
              <a:t>cryptocurrency</a:t>
            </a:r>
            <a:r>
              <a:rPr lang="en-US" sz="2300" dirty="0"/>
              <a:t> and digital signatures which depend on mathematical algorithms.</a:t>
            </a:r>
          </a:p>
          <a:p>
            <a:pPr marL="0" indent="0" algn="just">
              <a:buNone/>
            </a:pPr>
            <a:endParaRPr lang="en-US" sz="2300" dirty="0"/>
          </a:p>
          <a:p>
            <a:pPr algn="just"/>
            <a:r>
              <a:rPr lang="en-US" sz="2300" dirty="0"/>
              <a:t>Even an application that doesn't need algorithm content at the application level depends vigorously on the algorithm as the application relies upon hardware, GUI, networking, or object direction and all of these create a substantial use of algorithms.</a:t>
            </a:r>
          </a:p>
          <a:p>
            <a:pPr marL="0" indent="0" algn="just">
              <a:buNone/>
            </a:pPr>
            <a:endParaRPr lang="en-US" sz="2300" dirty="0"/>
          </a:p>
          <a:p>
            <a:pPr algn="just"/>
            <a:r>
              <a:rPr lang="en-US" sz="2300" dirty="0"/>
              <a:t>There are some other vital use cases where the algorithm has been used such as if we watch any video on YouTube then next time we will get related-type advice as recommended videos for us. </a:t>
            </a:r>
          </a:p>
          <a:p>
            <a:pPr marL="0" indent="0">
              <a:buNone/>
            </a:pPr>
            <a:endParaRPr lang="en-US" sz="2200" dirty="0"/>
          </a:p>
        </p:txBody>
      </p:sp>
    </p:spTree>
    <p:extLst>
      <p:ext uri="{BB962C8B-B14F-4D97-AF65-F5344CB8AC3E}">
        <p14:creationId xmlns:p14="http://schemas.microsoft.com/office/powerpoint/2010/main" val="12923541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xmlns="" id="{741A578B-3461-4BB6-8E65-5A7CF6FF3CCA}"/>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9ADB3808-1A72-4476-BFED-E879010E5228}"/>
              </a:ext>
            </a:extLst>
          </p:cNvPr>
          <p:cNvSpPr>
            <a:spLocks noGrp="1"/>
          </p:cNvSpPr>
          <p:nvPr>
            <p:ph type="dt" sz="quarter" idx="10"/>
          </p:nvPr>
        </p:nvSpPr>
        <p:spPr/>
        <p:txBody>
          <a:bodyPr/>
          <a:lstStyle/>
          <a:p>
            <a:pPr>
              <a:defRPr/>
            </a:pPr>
            <a:fld id="{07F35BCE-CE29-4009-8633-830685BAB08C}" type="datetime1">
              <a:rPr lang="en-US" smtClean="0"/>
              <a:t>6/20/2022</a:t>
            </a:fld>
            <a:endParaRPr lang="en-US"/>
          </a:p>
        </p:txBody>
      </p:sp>
      <p:sp>
        <p:nvSpPr>
          <p:cNvPr id="5" name="Footer Placeholder 4">
            <a:extLst>
              <a:ext uri="{FF2B5EF4-FFF2-40B4-BE49-F238E27FC236}">
                <a16:creationId xmlns:a16="http://schemas.microsoft.com/office/drawing/2014/main" xmlns="" id="{799B5267-E4C2-4205-A5D0-F1684C654F0F}"/>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ABBBD35A-1920-4595-BD2F-F9C52DC88F2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C08FFB-4B98-42A8-8D05-FA5DA171A8E4}" type="slidenum">
              <a:rPr lang="en-US" altLang="en-US">
                <a:solidFill>
                  <a:srgbClr val="898989"/>
                </a:solidFill>
                <a:latin typeface="Calibri" panose="020F0502020204030204" pitchFamily="34" charset="0"/>
              </a:rPr>
              <a:pPr eaLnBrk="1" hangingPunct="1"/>
              <a:t>60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36AE1ADB-8CFA-443E-8B69-CD97D02505D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0487" name="Picture 2" descr="E:\NIET\Project\xLogo11.png.pagespeed.ic.pydHLuCQEZ.png">
            <a:extLst>
              <a:ext uri="{FF2B5EF4-FFF2-40B4-BE49-F238E27FC236}">
                <a16:creationId xmlns:a16="http://schemas.microsoft.com/office/drawing/2014/main" xmlns="" id="{29D78424-2ED5-4E03-B9A2-7D0DBD398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9">
            <a:extLst>
              <a:ext uri="{FF2B5EF4-FFF2-40B4-BE49-F238E27FC236}">
                <a16:creationId xmlns:a16="http://schemas.microsoft.com/office/drawing/2014/main" xmlns="" id="{83D8D7FD-B20A-49FC-B347-D3AEC6759635}"/>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0489" name="Group 5">
            <a:extLst>
              <a:ext uri="{FF2B5EF4-FFF2-40B4-BE49-F238E27FC236}">
                <a16:creationId xmlns:a16="http://schemas.microsoft.com/office/drawing/2014/main" xmlns="" id="{4B44CE7F-39A5-49BC-97F9-81C4C0784EE0}"/>
              </a:ext>
            </a:extLst>
          </p:cNvPr>
          <p:cNvGrpSpPr>
            <a:grpSpLocks/>
          </p:cNvGrpSpPr>
          <p:nvPr/>
        </p:nvGrpSpPr>
        <p:grpSpPr bwMode="auto">
          <a:xfrm>
            <a:off x="468313" y="1828800"/>
            <a:ext cx="5322887" cy="4003675"/>
            <a:chOff x="864" y="576"/>
            <a:chExt cx="3456" cy="2958"/>
          </a:xfrm>
        </p:grpSpPr>
        <p:sp>
          <p:nvSpPr>
            <p:cNvPr id="20491" name="Line 6">
              <a:extLst>
                <a:ext uri="{FF2B5EF4-FFF2-40B4-BE49-F238E27FC236}">
                  <a16:creationId xmlns:a16="http://schemas.microsoft.com/office/drawing/2014/main" xmlns="" id="{A4790FDE-2FEC-4935-AE0D-D3F7DF9157F4}"/>
                </a:ext>
              </a:extLst>
            </p:cNvPr>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2" name="Line 7">
              <a:extLst>
                <a:ext uri="{FF2B5EF4-FFF2-40B4-BE49-F238E27FC236}">
                  <a16:creationId xmlns:a16="http://schemas.microsoft.com/office/drawing/2014/main" xmlns="" id="{5D92073F-7860-4E1E-BEB4-4160545AB1E4}"/>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3" name="Line 8">
              <a:extLst>
                <a:ext uri="{FF2B5EF4-FFF2-40B4-BE49-F238E27FC236}">
                  <a16:creationId xmlns:a16="http://schemas.microsoft.com/office/drawing/2014/main" xmlns="" id="{B042EFD8-0505-4165-A6CF-AE86FEB7F9D1}"/>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4" name="Line 9">
              <a:extLst>
                <a:ext uri="{FF2B5EF4-FFF2-40B4-BE49-F238E27FC236}">
                  <a16:creationId xmlns:a16="http://schemas.microsoft.com/office/drawing/2014/main" xmlns="" id="{83B37721-6A25-4DCB-9D34-83D0403EC423}"/>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5" name="Line 10">
              <a:extLst>
                <a:ext uri="{FF2B5EF4-FFF2-40B4-BE49-F238E27FC236}">
                  <a16:creationId xmlns:a16="http://schemas.microsoft.com/office/drawing/2014/main" xmlns="" id="{AE07E9E3-4AD9-43EB-A27B-77303F30CEE3}"/>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6" name="Line 11">
              <a:extLst>
                <a:ext uri="{FF2B5EF4-FFF2-40B4-BE49-F238E27FC236}">
                  <a16:creationId xmlns:a16="http://schemas.microsoft.com/office/drawing/2014/main" xmlns="" id="{31431FD4-C3A5-4B17-9847-CC278C7761E1}"/>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7" name="Line 12">
              <a:extLst>
                <a:ext uri="{FF2B5EF4-FFF2-40B4-BE49-F238E27FC236}">
                  <a16:creationId xmlns:a16="http://schemas.microsoft.com/office/drawing/2014/main" xmlns="" id="{445F9106-B22A-44D1-B305-C3BFB744B6A9}"/>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8" name="Line 13">
              <a:extLst>
                <a:ext uri="{FF2B5EF4-FFF2-40B4-BE49-F238E27FC236}">
                  <a16:creationId xmlns:a16="http://schemas.microsoft.com/office/drawing/2014/main" xmlns="" id="{9CEA3BF8-83F3-494B-B4E8-859A57289343}"/>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9" name="Line 14">
              <a:extLst>
                <a:ext uri="{FF2B5EF4-FFF2-40B4-BE49-F238E27FC236}">
                  <a16:creationId xmlns:a16="http://schemas.microsoft.com/office/drawing/2014/main" xmlns="" id="{E135530F-C80B-4BE7-9493-C99C5239D128}"/>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0" name="Line 15">
              <a:extLst>
                <a:ext uri="{FF2B5EF4-FFF2-40B4-BE49-F238E27FC236}">
                  <a16:creationId xmlns:a16="http://schemas.microsoft.com/office/drawing/2014/main" xmlns="" id="{3FACBFE4-C4BF-41F1-B89A-AA76569148C0}"/>
                </a:ext>
              </a:extLst>
            </p:cNvPr>
            <p:cNvSpPr>
              <a:spLocks noChangeShapeType="1"/>
            </p:cNvSpPr>
            <p:nvPr/>
          </p:nvSpPr>
          <p:spPr bwMode="auto">
            <a:xfrm flipV="1">
              <a:off x="2496" y="1968"/>
              <a:ext cx="1536" cy="1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1" name="Text Box 16">
              <a:extLst>
                <a:ext uri="{FF2B5EF4-FFF2-40B4-BE49-F238E27FC236}">
                  <a16:creationId xmlns:a16="http://schemas.microsoft.com/office/drawing/2014/main" xmlns="" id="{50321827-B9EF-4EDF-8D1A-16AB0A0A768A}"/>
                </a:ext>
              </a:extLst>
            </p:cNvPr>
            <p:cNvSpPr txBox="1">
              <a:spLocks noChangeArrowheads="1"/>
            </p:cNvSpPr>
            <p:nvPr/>
          </p:nvSpPr>
          <p:spPr bwMode="auto">
            <a:xfrm>
              <a:off x="864" y="18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0502" name="Text Box 17">
              <a:extLst>
                <a:ext uri="{FF2B5EF4-FFF2-40B4-BE49-F238E27FC236}">
                  <a16:creationId xmlns:a16="http://schemas.microsoft.com/office/drawing/2014/main" xmlns="" id="{F711735C-21AB-4B2E-ADD5-9FA73B1D9750}"/>
                </a:ext>
              </a:extLst>
            </p:cNvPr>
            <p:cNvSpPr txBox="1">
              <a:spLocks noChangeArrowheads="1"/>
            </p:cNvSpPr>
            <p:nvPr/>
          </p:nvSpPr>
          <p:spPr bwMode="auto">
            <a:xfrm>
              <a:off x="2688" y="1968"/>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0503" name="Text Box 18">
              <a:extLst>
                <a:ext uri="{FF2B5EF4-FFF2-40B4-BE49-F238E27FC236}">
                  <a16:creationId xmlns:a16="http://schemas.microsoft.com/office/drawing/2014/main" xmlns="" id="{A7A45339-B6E3-42CC-81CA-71BD9C16F343}"/>
                </a:ext>
              </a:extLst>
            </p:cNvPr>
            <p:cNvSpPr txBox="1">
              <a:spLocks noChangeArrowheads="1"/>
            </p:cNvSpPr>
            <p:nvPr/>
          </p:nvSpPr>
          <p:spPr bwMode="auto">
            <a:xfrm>
              <a:off x="1728"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0504" name="Text Box 19">
              <a:extLst>
                <a:ext uri="{FF2B5EF4-FFF2-40B4-BE49-F238E27FC236}">
                  <a16:creationId xmlns:a16="http://schemas.microsoft.com/office/drawing/2014/main" xmlns="" id="{7737EABF-6823-4F8F-B6CD-440BAF956323}"/>
                </a:ext>
              </a:extLst>
            </p:cNvPr>
            <p:cNvSpPr txBox="1">
              <a:spLocks noChangeArrowheads="1"/>
            </p:cNvSpPr>
            <p:nvPr/>
          </p:nvSpPr>
          <p:spPr bwMode="auto">
            <a:xfrm>
              <a:off x="3312" y="6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0505" name="Text Box 20">
              <a:extLst>
                <a:ext uri="{FF2B5EF4-FFF2-40B4-BE49-F238E27FC236}">
                  <a16:creationId xmlns:a16="http://schemas.microsoft.com/office/drawing/2014/main" xmlns="" id="{E1BBAD91-EA7F-4CF9-B5C6-FCD199EADD3D}"/>
                </a:ext>
              </a:extLst>
            </p:cNvPr>
            <p:cNvSpPr txBox="1">
              <a:spLocks noChangeArrowheads="1"/>
            </p:cNvSpPr>
            <p:nvPr/>
          </p:nvSpPr>
          <p:spPr bwMode="auto">
            <a:xfrm>
              <a:off x="4032" y="192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0506" name="Text Box 21">
              <a:extLst>
                <a:ext uri="{FF2B5EF4-FFF2-40B4-BE49-F238E27FC236}">
                  <a16:creationId xmlns:a16="http://schemas.microsoft.com/office/drawing/2014/main" xmlns="" id="{4F1E22B2-C3B9-41E7-A0CF-C134652FD766}"/>
                </a:ext>
              </a:extLst>
            </p:cNvPr>
            <p:cNvSpPr txBox="1">
              <a:spLocks noChangeArrowheads="1"/>
            </p:cNvSpPr>
            <p:nvPr/>
          </p:nvSpPr>
          <p:spPr bwMode="auto">
            <a:xfrm>
              <a:off x="2352" y="32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0507" name="Text Box 22">
              <a:extLst>
                <a:ext uri="{FF2B5EF4-FFF2-40B4-BE49-F238E27FC236}">
                  <a16:creationId xmlns:a16="http://schemas.microsoft.com/office/drawing/2014/main" xmlns="" id="{8249624F-117A-45A5-9DFF-499470224B82}"/>
                </a:ext>
              </a:extLst>
            </p:cNvPr>
            <p:cNvSpPr txBox="1">
              <a:spLocks noChangeArrowheads="1"/>
            </p:cNvSpPr>
            <p:nvPr/>
          </p:nvSpPr>
          <p:spPr bwMode="auto">
            <a:xfrm>
              <a:off x="3168" y="264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0508" name="Text Box 23">
              <a:extLst>
                <a:ext uri="{FF2B5EF4-FFF2-40B4-BE49-F238E27FC236}">
                  <a16:creationId xmlns:a16="http://schemas.microsoft.com/office/drawing/2014/main" xmlns="" id="{5A0423E1-FF09-4838-A8B3-0FA1C189DAEF}"/>
                </a:ext>
              </a:extLst>
            </p:cNvPr>
            <p:cNvSpPr txBox="1">
              <a:spLocks noChangeArrowheads="1"/>
            </p:cNvSpPr>
            <p:nvPr/>
          </p:nvSpPr>
          <p:spPr bwMode="auto">
            <a:xfrm>
              <a:off x="1776" y="20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0509" name="Text Box 24">
              <a:extLst>
                <a:ext uri="{FF2B5EF4-FFF2-40B4-BE49-F238E27FC236}">
                  <a16:creationId xmlns:a16="http://schemas.microsoft.com/office/drawing/2014/main" xmlns="" id="{B23C506C-FD43-4D86-BEB8-8A76E0EF2702}"/>
                </a:ext>
              </a:extLst>
            </p:cNvPr>
            <p:cNvSpPr txBox="1">
              <a:spLocks noChangeArrowheads="1"/>
            </p:cNvSpPr>
            <p:nvPr/>
          </p:nvSpPr>
          <p:spPr bwMode="auto">
            <a:xfrm>
              <a:off x="1536" y="25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0510" name="Text Box 25">
              <a:extLst>
                <a:ext uri="{FF2B5EF4-FFF2-40B4-BE49-F238E27FC236}">
                  <a16:creationId xmlns:a16="http://schemas.microsoft.com/office/drawing/2014/main" xmlns="" id="{C4CCEA76-05D5-4BB7-93B0-D94D1A3BF15D}"/>
                </a:ext>
              </a:extLst>
            </p:cNvPr>
            <p:cNvSpPr txBox="1">
              <a:spLocks noChangeArrowheads="1"/>
            </p:cNvSpPr>
            <p:nvPr/>
          </p:nvSpPr>
          <p:spPr bwMode="auto">
            <a:xfrm>
              <a:off x="2592" y="235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0511" name="Text Box 26">
              <a:extLst>
                <a:ext uri="{FF2B5EF4-FFF2-40B4-BE49-F238E27FC236}">
                  <a16:creationId xmlns:a16="http://schemas.microsoft.com/office/drawing/2014/main" xmlns="" id="{525807C0-BC45-4769-A1F8-58D407DB1252}"/>
                </a:ext>
              </a:extLst>
            </p:cNvPr>
            <p:cNvSpPr txBox="1">
              <a:spLocks noChangeArrowheads="1"/>
            </p:cNvSpPr>
            <p:nvPr/>
          </p:nvSpPr>
          <p:spPr bwMode="auto">
            <a:xfrm>
              <a:off x="2064" y="13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0512" name="Text Box 27">
              <a:extLst>
                <a:ext uri="{FF2B5EF4-FFF2-40B4-BE49-F238E27FC236}">
                  <a16:creationId xmlns:a16="http://schemas.microsoft.com/office/drawing/2014/main" xmlns="" id="{8B14CE24-6BDB-4DA5-84DE-0541CB4EF54F}"/>
                </a:ext>
              </a:extLst>
            </p:cNvPr>
            <p:cNvSpPr txBox="1">
              <a:spLocks noChangeArrowheads="1"/>
            </p:cNvSpPr>
            <p:nvPr/>
          </p:nvSpPr>
          <p:spPr bwMode="auto">
            <a:xfrm>
              <a:off x="3024" y="129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0513" name="Text Box 28">
              <a:extLst>
                <a:ext uri="{FF2B5EF4-FFF2-40B4-BE49-F238E27FC236}">
                  <a16:creationId xmlns:a16="http://schemas.microsoft.com/office/drawing/2014/main" xmlns="" id="{9EDE202C-89D2-41B9-B288-5C4013CF803A}"/>
                </a:ext>
              </a:extLst>
            </p:cNvPr>
            <p:cNvSpPr txBox="1">
              <a:spLocks noChangeArrowheads="1"/>
            </p:cNvSpPr>
            <p:nvPr/>
          </p:nvSpPr>
          <p:spPr bwMode="auto">
            <a:xfrm>
              <a:off x="3648" y="120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0514" name="Text Box 29">
              <a:extLst>
                <a:ext uri="{FF2B5EF4-FFF2-40B4-BE49-F238E27FC236}">
                  <a16:creationId xmlns:a16="http://schemas.microsoft.com/office/drawing/2014/main" xmlns="" id="{EDC4A28C-7D89-4FD5-8C0F-8054E22B6B8A}"/>
                </a:ext>
              </a:extLst>
            </p:cNvPr>
            <p:cNvSpPr txBox="1">
              <a:spLocks noChangeArrowheads="1"/>
            </p:cNvSpPr>
            <p:nvPr/>
          </p:nvSpPr>
          <p:spPr bwMode="auto">
            <a:xfrm>
              <a:off x="2496"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0515" name="Text Box 30">
              <a:extLst>
                <a:ext uri="{FF2B5EF4-FFF2-40B4-BE49-F238E27FC236}">
                  <a16:creationId xmlns:a16="http://schemas.microsoft.com/office/drawing/2014/main" xmlns="" id="{6109DD3A-E26E-43E0-9EE4-6CAC740A90D6}"/>
                </a:ext>
              </a:extLst>
            </p:cNvPr>
            <p:cNvSpPr txBox="1">
              <a:spLocks noChangeArrowheads="1"/>
            </p:cNvSpPr>
            <p:nvPr/>
          </p:nvSpPr>
          <p:spPr bwMode="auto">
            <a:xfrm>
              <a:off x="1392" y="105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0516" name="Text Box 31">
              <a:extLst>
                <a:ext uri="{FF2B5EF4-FFF2-40B4-BE49-F238E27FC236}">
                  <a16:creationId xmlns:a16="http://schemas.microsoft.com/office/drawing/2014/main" xmlns="" id="{2513D434-BE0C-41B2-A1D4-F450717768DC}"/>
                </a:ext>
              </a:extLst>
            </p:cNvPr>
            <p:cNvSpPr txBox="1">
              <a:spLocks noChangeArrowheads="1"/>
            </p:cNvSpPr>
            <p:nvPr/>
          </p:nvSpPr>
          <p:spPr bwMode="auto">
            <a:xfrm>
              <a:off x="3120" y="168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
            <a:extLst>
              <a:ext uri="{FF2B5EF4-FFF2-40B4-BE49-F238E27FC236}">
                <a16:creationId xmlns:a16="http://schemas.microsoft.com/office/drawing/2014/main" xmlns="" id="{52813062-7AC4-454E-8892-DB9BA45BDC0F}"/>
              </a:ext>
            </a:extLst>
          </p:cNvPr>
          <p:cNvSpPr txBox="1">
            <a:spLocks noChangeArrowheads="1"/>
          </p:cNvSpPr>
          <p:nvPr/>
        </p:nvSpPr>
        <p:spPr bwMode="auto">
          <a:xfrm>
            <a:off x="6172200" y="2057400"/>
            <a:ext cx="2819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FF0000"/>
                </a:solidFill>
              </a:rPr>
              <a:t>ED  2</a:t>
            </a:r>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9"/>
                                        </p:tgtEl>
                                        <p:attrNameLst>
                                          <p:attrName>style.visibility</p:attrName>
                                        </p:attrNameLst>
                                      </p:cBhvr>
                                      <p:to>
                                        <p:strVal val="visible"/>
                                      </p:to>
                                    </p:set>
                                    <p:anim calcmode="lin" valueType="num">
                                      <p:cBhvr additive="base">
                                        <p:cTn id="13" dur="500" fill="hold"/>
                                        <p:tgtEl>
                                          <p:spTgt spid="20489"/>
                                        </p:tgtEl>
                                        <p:attrNameLst>
                                          <p:attrName>ppt_x</p:attrName>
                                        </p:attrNameLst>
                                      </p:cBhvr>
                                      <p:tavLst>
                                        <p:tav tm="0">
                                          <p:val>
                                            <p:strVal val="#ppt_x"/>
                                          </p:val>
                                        </p:tav>
                                        <p:tav tm="100000">
                                          <p:val>
                                            <p:strVal val="#ppt_x"/>
                                          </p:val>
                                        </p:tav>
                                      </p:tavLst>
                                    </p:anim>
                                    <p:anim calcmode="lin" valueType="num">
                                      <p:cBhvr additive="base">
                                        <p:cTn id="14" dur="500" fill="hold"/>
                                        <p:tgtEl>
                                          <p:spTgt spid="204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xmlns="" id="{6AA6CBFB-7A6D-46EC-9362-4BBC72DE159E}"/>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F929AB6D-C9D5-4716-B7DD-B11A904F07A7}"/>
              </a:ext>
            </a:extLst>
          </p:cNvPr>
          <p:cNvSpPr>
            <a:spLocks noGrp="1"/>
          </p:cNvSpPr>
          <p:nvPr>
            <p:ph type="dt" sz="quarter" idx="10"/>
          </p:nvPr>
        </p:nvSpPr>
        <p:spPr/>
        <p:txBody>
          <a:bodyPr/>
          <a:lstStyle/>
          <a:p>
            <a:pPr>
              <a:defRPr/>
            </a:pPr>
            <a:fld id="{14C65264-F48D-4EDD-B450-A90F44A716DA}" type="datetime1">
              <a:rPr lang="en-US" smtClean="0"/>
              <a:t>6/20/2022</a:t>
            </a:fld>
            <a:endParaRPr lang="en-US"/>
          </a:p>
        </p:txBody>
      </p:sp>
      <p:sp>
        <p:nvSpPr>
          <p:cNvPr id="5" name="Footer Placeholder 4">
            <a:extLst>
              <a:ext uri="{FF2B5EF4-FFF2-40B4-BE49-F238E27FC236}">
                <a16:creationId xmlns:a16="http://schemas.microsoft.com/office/drawing/2014/main" xmlns="" id="{8C344476-96CC-4824-882B-7B941D1DE6ED}"/>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CBFE2851-4640-408D-9010-996D0E63246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F03684-24D1-47DC-8ED7-553FEE422A54}" type="slidenum">
              <a:rPr lang="en-US" altLang="en-US">
                <a:solidFill>
                  <a:srgbClr val="898989"/>
                </a:solidFill>
                <a:latin typeface="Calibri" panose="020F0502020204030204" pitchFamily="34" charset="0"/>
              </a:rPr>
              <a:pPr eaLnBrk="1" hangingPunct="1"/>
              <a:t>61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3747E432-4978-497D-B3C2-03D57C1398A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1511" name="Picture 2" descr="E:\NIET\Project\xLogo11.png.pagespeed.ic.pydHLuCQEZ.png">
            <a:extLst>
              <a:ext uri="{FF2B5EF4-FFF2-40B4-BE49-F238E27FC236}">
                <a16:creationId xmlns:a16="http://schemas.microsoft.com/office/drawing/2014/main" xmlns="" id="{893B98D1-1624-4D12-9646-237A13CAD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Rectangle 9">
            <a:extLst>
              <a:ext uri="{FF2B5EF4-FFF2-40B4-BE49-F238E27FC236}">
                <a16:creationId xmlns:a16="http://schemas.microsoft.com/office/drawing/2014/main" xmlns="" id="{D6F53EE4-0137-4527-8DCA-3DA51FD8B2EB}"/>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1513" name="Group 5">
            <a:extLst>
              <a:ext uri="{FF2B5EF4-FFF2-40B4-BE49-F238E27FC236}">
                <a16:creationId xmlns:a16="http://schemas.microsoft.com/office/drawing/2014/main" xmlns="" id="{A3545C8F-1B1D-4708-B2EC-1E05FAEBF117}"/>
              </a:ext>
            </a:extLst>
          </p:cNvPr>
          <p:cNvGrpSpPr>
            <a:grpSpLocks/>
          </p:cNvGrpSpPr>
          <p:nvPr/>
        </p:nvGrpSpPr>
        <p:grpSpPr bwMode="auto">
          <a:xfrm>
            <a:off x="468313" y="1905000"/>
            <a:ext cx="5322887" cy="3590925"/>
            <a:chOff x="864" y="576"/>
            <a:chExt cx="3456" cy="3000"/>
          </a:xfrm>
        </p:grpSpPr>
        <p:sp>
          <p:nvSpPr>
            <p:cNvPr id="21515" name="Line 6">
              <a:extLst>
                <a:ext uri="{FF2B5EF4-FFF2-40B4-BE49-F238E27FC236}">
                  <a16:creationId xmlns:a16="http://schemas.microsoft.com/office/drawing/2014/main" xmlns="" id="{8498384B-116D-471B-9FDE-9DFD3D6DF68F}"/>
                </a:ext>
              </a:extLst>
            </p:cNvPr>
            <p:cNvSpPr>
              <a:spLocks noChangeShapeType="1"/>
            </p:cNvSpPr>
            <p:nvPr/>
          </p:nvSpPr>
          <p:spPr bwMode="auto">
            <a:xfrm flipV="1">
              <a:off x="1152" y="864"/>
              <a:ext cx="816" cy="1104"/>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6" name="Line 7">
              <a:extLst>
                <a:ext uri="{FF2B5EF4-FFF2-40B4-BE49-F238E27FC236}">
                  <a16:creationId xmlns:a16="http://schemas.microsoft.com/office/drawing/2014/main" xmlns="" id="{FAEA974C-E18C-4B3F-AE81-44B1EDD840DE}"/>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7" name="Line 8">
              <a:extLst>
                <a:ext uri="{FF2B5EF4-FFF2-40B4-BE49-F238E27FC236}">
                  <a16:creationId xmlns:a16="http://schemas.microsoft.com/office/drawing/2014/main" xmlns="" id="{DC195A39-27A5-4662-81F2-429597586555}"/>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8" name="Line 9">
              <a:extLst>
                <a:ext uri="{FF2B5EF4-FFF2-40B4-BE49-F238E27FC236}">
                  <a16:creationId xmlns:a16="http://schemas.microsoft.com/office/drawing/2014/main" xmlns="" id="{DD56E991-F6F7-499E-A5CD-C5C054F9E127}"/>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9" name="Line 10">
              <a:extLst>
                <a:ext uri="{FF2B5EF4-FFF2-40B4-BE49-F238E27FC236}">
                  <a16:creationId xmlns:a16="http://schemas.microsoft.com/office/drawing/2014/main" xmlns="" id="{79B39DEB-CDB3-4AD5-9FF9-B6D25AA1A282}"/>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0" name="Line 11">
              <a:extLst>
                <a:ext uri="{FF2B5EF4-FFF2-40B4-BE49-F238E27FC236}">
                  <a16:creationId xmlns:a16="http://schemas.microsoft.com/office/drawing/2014/main" xmlns="" id="{7CA102E3-AB90-4F81-ADE3-BC102F8E648D}"/>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1" name="Line 12">
              <a:extLst>
                <a:ext uri="{FF2B5EF4-FFF2-40B4-BE49-F238E27FC236}">
                  <a16:creationId xmlns:a16="http://schemas.microsoft.com/office/drawing/2014/main" xmlns="" id="{F4364303-C2AD-44F2-8316-8248A10B6484}"/>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2" name="Line 13">
              <a:extLst>
                <a:ext uri="{FF2B5EF4-FFF2-40B4-BE49-F238E27FC236}">
                  <a16:creationId xmlns:a16="http://schemas.microsoft.com/office/drawing/2014/main" xmlns="" id="{1011511E-AE8F-446D-8962-2B3603DBD73C}"/>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3" name="Line 14">
              <a:extLst>
                <a:ext uri="{FF2B5EF4-FFF2-40B4-BE49-F238E27FC236}">
                  <a16:creationId xmlns:a16="http://schemas.microsoft.com/office/drawing/2014/main" xmlns="" id="{654011BE-6CEC-49F6-8A0A-3A49F6C2683B}"/>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4" name="Line 15">
              <a:extLst>
                <a:ext uri="{FF2B5EF4-FFF2-40B4-BE49-F238E27FC236}">
                  <a16:creationId xmlns:a16="http://schemas.microsoft.com/office/drawing/2014/main" xmlns="" id="{92BD7C41-7B2E-4290-81F4-F753E47224EE}"/>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5" name="Text Box 16">
              <a:extLst>
                <a:ext uri="{FF2B5EF4-FFF2-40B4-BE49-F238E27FC236}">
                  <a16:creationId xmlns:a16="http://schemas.microsoft.com/office/drawing/2014/main" xmlns="" id="{6C6B7C88-2B4D-4C5A-97B7-1A3A5DC28398}"/>
                </a:ext>
              </a:extLst>
            </p:cNvPr>
            <p:cNvSpPr txBox="1">
              <a:spLocks noChangeArrowheads="1"/>
            </p:cNvSpPr>
            <p:nvPr/>
          </p:nvSpPr>
          <p:spPr bwMode="auto">
            <a:xfrm>
              <a:off x="864" y="1872"/>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1526" name="Text Box 17">
              <a:extLst>
                <a:ext uri="{FF2B5EF4-FFF2-40B4-BE49-F238E27FC236}">
                  <a16:creationId xmlns:a16="http://schemas.microsoft.com/office/drawing/2014/main" xmlns="" id="{C7E0E258-7FCD-4861-AAFB-2E98C47D3463}"/>
                </a:ext>
              </a:extLst>
            </p:cNvPr>
            <p:cNvSpPr txBox="1">
              <a:spLocks noChangeArrowheads="1"/>
            </p:cNvSpPr>
            <p:nvPr/>
          </p:nvSpPr>
          <p:spPr bwMode="auto">
            <a:xfrm>
              <a:off x="2688" y="1968"/>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1527" name="Text Box 18">
              <a:extLst>
                <a:ext uri="{FF2B5EF4-FFF2-40B4-BE49-F238E27FC236}">
                  <a16:creationId xmlns:a16="http://schemas.microsoft.com/office/drawing/2014/main" xmlns="" id="{CFE10D2E-9CEA-4171-9981-B3FDFB1BCB24}"/>
                </a:ext>
              </a:extLst>
            </p:cNvPr>
            <p:cNvSpPr txBox="1">
              <a:spLocks noChangeArrowheads="1"/>
            </p:cNvSpPr>
            <p:nvPr/>
          </p:nvSpPr>
          <p:spPr bwMode="auto">
            <a:xfrm>
              <a:off x="1728" y="57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1528" name="Text Box 19">
              <a:extLst>
                <a:ext uri="{FF2B5EF4-FFF2-40B4-BE49-F238E27FC236}">
                  <a16:creationId xmlns:a16="http://schemas.microsoft.com/office/drawing/2014/main" xmlns="" id="{0B6DDF5B-5529-4ECF-A42E-4BED6C7CCB33}"/>
                </a:ext>
              </a:extLst>
            </p:cNvPr>
            <p:cNvSpPr txBox="1">
              <a:spLocks noChangeArrowheads="1"/>
            </p:cNvSpPr>
            <p:nvPr/>
          </p:nvSpPr>
          <p:spPr bwMode="auto">
            <a:xfrm>
              <a:off x="3312" y="672"/>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1529" name="Text Box 20">
              <a:extLst>
                <a:ext uri="{FF2B5EF4-FFF2-40B4-BE49-F238E27FC236}">
                  <a16:creationId xmlns:a16="http://schemas.microsoft.com/office/drawing/2014/main" xmlns="" id="{A6B93592-373C-4DD2-8244-DB794F24585C}"/>
                </a:ext>
              </a:extLst>
            </p:cNvPr>
            <p:cNvSpPr txBox="1">
              <a:spLocks noChangeArrowheads="1"/>
            </p:cNvSpPr>
            <p:nvPr/>
          </p:nvSpPr>
          <p:spPr bwMode="auto">
            <a:xfrm>
              <a:off x="4032" y="192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1530" name="Text Box 21">
              <a:extLst>
                <a:ext uri="{FF2B5EF4-FFF2-40B4-BE49-F238E27FC236}">
                  <a16:creationId xmlns:a16="http://schemas.microsoft.com/office/drawing/2014/main" xmlns="" id="{4A498AF1-FA0E-4EE9-BA4E-411F157294C9}"/>
                </a:ext>
              </a:extLst>
            </p:cNvPr>
            <p:cNvSpPr txBox="1">
              <a:spLocks noChangeArrowheads="1"/>
            </p:cNvSpPr>
            <p:nvPr/>
          </p:nvSpPr>
          <p:spPr bwMode="auto">
            <a:xfrm>
              <a:off x="2352" y="321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1531" name="Text Box 22">
              <a:extLst>
                <a:ext uri="{FF2B5EF4-FFF2-40B4-BE49-F238E27FC236}">
                  <a16:creationId xmlns:a16="http://schemas.microsoft.com/office/drawing/2014/main" xmlns="" id="{C05C6530-CF72-450D-858B-2074A21C88C1}"/>
                </a:ext>
              </a:extLst>
            </p:cNvPr>
            <p:cNvSpPr txBox="1">
              <a:spLocks noChangeArrowheads="1"/>
            </p:cNvSpPr>
            <p:nvPr/>
          </p:nvSpPr>
          <p:spPr bwMode="auto">
            <a:xfrm>
              <a:off x="3168" y="264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1532" name="Text Box 23">
              <a:extLst>
                <a:ext uri="{FF2B5EF4-FFF2-40B4-BE49-F238E27FC236}">
                  <a16:creationId xmlns:a16="http://schemas.microsoft.com/office/drawing/2014/main" xmlns="" id="{3CA19318-2FF1-4479-9CE8-F8FC2D316C9A}"/>
                </a:ext>
              </a:extLst>
            </p:cNvPr>
            <p:cNvSpPr txBox="1">
              <a:spLocks noChangeArrowheads="1"/>
            </p:cNvSpPr>
            <p:nvPr/>
          </p:nvSpPr>
          <p:spPr bwMode="auto">
            <a:xfrm>
              <a:off x="1776" y="201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1533" name="Text Box 24">
              <a:extLst>
                <a:ext uri="{FF2B5EF4-FFF2-40B4-BE49-F238E27FC236}">
                  <a16:creationId xmlns:a16="http://schemas.microsoft.com/office/drawing/2014/main" xmlns="" id="{A3361108-6837-4193-9AE1-FB8B0E80BEF7}"/>
                </a:ext>
              </a:extLst>
            </p:cNvPr>
            <p:cNvSpPr txBox="1">
              <a:spLocks noChangeArrowheads="1"/>
            </p:cNvSpPr>
            <p:nvPr/>
          </p:nvSpPr>
          <p:spPr bwMode="auto">
            <a:xfrm>
              <a:off x="1536" y="2544"/>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1534" name="Text Box 25">
              <a:extLst>
                <a:ext uri="{FF2B5EF4-FFF2-40B4-BE49-F238E27FC236}">
                  <a16:creationId xmlns:a16="http://schemas.microsoft.com/office/drawing/2014/main" xmlns="" id="{20A8BA36-8198-4449-8CD4-37D05E213312}"/>
                </a:ext>
              </a:extLst>
            </p:cNvPr>
            <p:cNvSpPr txBox="1">
              <a:spLocks noChangeArrowheads="1"/>
            </p:cNvSpPr>
            <p:nvPr/>
          </p:nvSpPr>
          <p:spPr bwMode="auto">
            <a:xfrm>
              <a:off x="2592" y="2352"/>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1535" name="Text Box 26">
              <a:extLst>
                <a:ext uri="{FF2B5EF4-FFF2-40B4-BE49-F238E27FC236}">
                  <a16:creationId xmlns:a16="http://schemas.microsoft.com/office/drawing/2014/main" xmlns="" id="{8DBEB176-CDD0-4937-AF2F-E3806EEB7264}"/>
                </a:ext>
              </a:extLst>
            </p:cNvPr>
            <p:cNvSpPr txBox="1">
              <a:spLocks noChangeArrowheads="1"/>
            </p:cNvSpPr>
            <p:nvPr/>
          </p:nvSpPr>
          <p:spPr bwMode="auto">
            <a:xfrm>
              <a:off x="2064" y="1344"/>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1536" name="Text Box 27">
              <a:extLst>
                <a:ext uri="{FF2B5EF4-FFF2-40B4-BE49-F238E27FC236}">
                  <a16:creationId xmlns:a16="http://schemas.microsoft.com/office/drawing/2014/main" xmlns="" id="{FBA3D8EE-466A-4598-B8D7-A08F7B1928EF}"/>
                </a:ext>
              </a:extLst>
            </p:cNvPr>
            <p:cNvSpPr txBox="1">
              <a:spLocks noChangeArrowheads="1"/>
            </p:cNvSpPr>
            <p:nvPr/>
          </p:nvSpPr>
          <p:spPr bwMode="auto">
            <a:xfrm>
              <a:off x="3024" y="129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1537" name="Text Box 28">
              <a:extLst>
                <a:ext uri="{FF2B5EF4-FFF2-40B4-BE49-F238E27FC236}">
                  <a16:creationId xmlns:a16="http://schemas.microsoft.com/office/drawing/2014/main" xmlns="" id="{48A83853-54E9-42E6-8812-F8705C25F4CC}"/>
                </a:ext>
              </a:extLst>
            </p:cNvPr>
            <p:cNvSpPr txBox="1">
              <a:spLocks noChangeArrowheads="1"/>
            </p:cNvSpPr>
            <p:nvPr/>
          </p:nvSpPr>
          <p:spPr bwMode="auto">
            <a:xfrm>
              <a:off x="3648" y="120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1538" name="Text Box 29">
              <a:extLst>
                <a:ext uri="{FF2B5EF4-FFF2-40B4-BE49-F238E27FC236}">
                  <a16:creationId xmlns:a16="http://schemas.microsoft.com/office/drawing/2014/main" xmlns="" id="{FC4279B0-0D76-4D16-861D-D3AE8C5D3F19}"/>
                </a:ext>
              </a:extLst>
            </p:cNvPr>
            <p:cNvSpPr txBox="1">
              <a:spLocks noChangeArrowheads="1"/>
            </p:cNvSpPr>
            <p:nvPr/>
          </p:nvSpPr>
          <p:spPr bwMode="auto">
            <a:xfrm>
              <a:off x="2496" y="57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1539" name="Text Box 30">
              <a:extLst>
                <a:ext uri="{FF2B5EF4-FFF2-40B4-BE49-F238E27FC236}">
                  <a16:creationId xmlns:a16="http://schemas.microsoft.com/office/drawing/2014/main" xmlns="" id="{A8DB052D-9BA4-46EF-B317-C3F9B0435882}"/>
                </a:ext>
              </a:extLst>
            </p:cNvPr>
            <p:cNvSpPr txBox="1">
              <a:spLocks noChangeArrowheads="1"/>
            </p:cNvSpPr>
            <p:nvPr/>
          </p:nvSpPr>
          <p:spPr bwMode="auto">
            <a:xfrm>
              <a:off x="1392" y="105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1540" name="Text Box 31">
              <a:extLst>
                <a:ext uri="{FF2B5EF4-FFF2-40B4-BE49-F238E27FC236}">
                  <a16:creationId xmlns:a16="http://schemas.microsoft.com/office/drawing/2014/main" xmlns="" id="{BA23A94A-5D3C-483E-B043-55863D97F391}"/>
                </a:ext>
              </a:extLst>
            </p:cNvPr>
            <p:cNvSpPr txBox="1">
              <a:spLocks noChangeArrowheads="1"/>
            </p:cNvSpPr>
            <p:nvPr/>
          </p:nvSpPr>
          <p:spPr bwMode="auto">
            <a:xfrm>
              <a:off x="3120" y="168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91" name="Text Box 2">
            <a:extLst>
              <a:ext uri="{FF2B5EF4-FFF2-40B4-BE49-F238E27FC236}">
                <a16:creationId xmlns:a16="http://schemas.microsoft.com/office/drawing/2014/main" xmlns="" id="{818DEE98-FFA1-46CB-B9B6-C706C2C663E0}"/>
              </a:ext>
            </a:extLst>
          </p:cNvPr>
          <p:cNvSpPr txBox="1">
            <a:spLocks noChangeArrowheads="1"/>
          </p:cNvSpPr>
          <p:nvPr/>
        </p:nvSpPr>
        <p:spPr bwMode="auto">
          <a:xfrm>
            <a:off x="6096000" y="1676400"/>
            <a:ext cx="2819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00B0F0"/>
                </a:solidFill>
              </a:rPr>
              <a:t>ED  2</a:t>
            </a:r>
          </a:p>
          <a:p>
            <a:pPr eaLnBrk="1" hangingPunct="1"/>
            <a:r>
              <a:rPr lang="en-GB" altLang="en-US" sz="2200" b="1" dirty="0">
                <a:solidFill>
                  <a:srgbClr val="FF0000"/>
                </a:solidFill>
              </a:rPr>
              <a:t>AB  3</a:t>
            </a:r>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513"/>
                                        </p:tgtEl>
                                        <p:attrNameLst>
                                          <p:attrName>style.visibility</p:attrName>
                                        </p:attrNameLst>
                                      </p:cBhvr>
                                      <p:to>
                                        <p:strVal val="visible"/>
                                      </p:to>
                                    </p:set>
                                    <p:anim calcmode="lin" valueType="num">
                                      <p:cBhvr additive="base">
                                        <p:cTn id="11" dur="500" fill="hold"/>
                                        <p:tgtEl>
                                          <p:spTgt spid="21513"/>
                                        </p:tgtEl>
                                        <p:attrNameLst>
                                          <p:attrName>ppt_x</p:attrName>
                                        </p:attrNameLst>
                                      </p:cBhvr>
                                      <p:tavLst>
                                        <p:tav tm="0">
                                          <p:val>
                                            <p:strVal val="#ppt_x"/>
                                          </p:val>
                                        </p:tav>
                                        <p:tav tm="100000">
                                          <p:val>
                                            <p:strVal val="#ppt_x"/>
                                          </p:val>
                                        </p:tav>
                                      </p:tavLst>
                                    </p:anim>
                                    <p:anim calcmode="lin" valueType="num">
                                      <p:cBhvr additive="base">
                                        <p:cTn id="12" dur="500" fill="hold"/>
                                        <p:tgtEl>
                                          <p:spTgt spid="215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xmlns="" id="{148ED07B-2CC3-481F-965D-6F3D890F2FB1}"/>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73E567EF-0906-4E5D-BCE8-84110D8E47E3}"/>
              </a:ext>
            </a:extLst>
          </p:cNvPr>
          <p:cNvSpPr>
            <a:spLocks noGrp="1"/>
          </p:cNvSpPr>
          <p:nvPr>
            <p:ph type="dt" sz="quarter" idx="10"/>
          </p:nvPr>
        </p:nvSpPr>
        <p:spPr/>
        <p:txBody>
          <a:bodyPr/>
          <a:lstStyle/>
          <a:p>
            <a:pPr>
              <a:defRPr/>
            </a:pPr>
            <a:fld id="{86A3938F-24D4-4CC1-8289-5BC44662C808}" type="datetime1">
              <a:rPr lang="en-US" smtClean="0"/>
              <a:t>6/20/2022</a:t>
            </a:fld>
            <a:endParaRPr lang="en-US"/>
          </a:p>
        </p:txBody>
      </p:sp>
      <p:sp>
        <p:nvSpPr>
          <p:cNvPr id="5" name="Footer Placeholder 4">
            <a:extLst>
              <a:ext uri="{FF2B5EF4-FFF2-40B4-BE49-F238E27FC236}">
                <a16:creationId xmlns:a16="http://schemas.microsoft.com/office/drawing/2014/main" xmlns="" id="{35D682CA-7C6E-4CA5-ADD1-F5DC15D6B38F}"/>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09A79460-5B65-4135-8A90-6433002450C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47C96B-8E7E-4A31-A9F8-6281656971DA}" type="slidenum">
              <a:rPr lang="en-US" altLang="en-US">
                <a:solidFill>
                  <a:srgbClr val="898989"/>
                </a:solidFill>
                <a:latin typeface="Calibri" panose="020F0502020204030204" pitchFamily="34" charset="0"/>
              </a:rPr>
              <a:pPr eaLnBrk="1" hangingPunct="1"/>
              <a:t>62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BBCC2604-A47F-4CE6-A2F8-F83EC8037B7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2535" name="Picture 2" descr="E:\NIET\Project\xLogo11.png.pagespeed.ic.pydHLuCQEZ.png">
            <a:extLst>
              <a:ext uri="{FF2B5EF4-FFF2-40B4-BE49-F238E27FC236}">
                <a16:creationId xmlns:a16="http://schemas.microsoft.com/office/drawing/2014/main" xmlns="" id="{2A34E769-9FE4-4E12-A219-74DF3046C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Rectangle 9">
            <a:extLst>
              <a:ext uri="{FF2B5EF4-FFF2-40B4-BE49-F238E27FC236}">
                <a16:creationId xmlns:a16="http://schemas.microsoft.com/office/drawing/2014/main" xmlns="" id="{9818D5C0-5D9F-4BF3-8E43-9389773183B7}"/>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2537" name="Group 5">
            <a:extLst>
              <a:ext uri="{FF2B5EF4-FFF2-40B4-BE49-F238E27FC236}">
                <a16:creationId xmlns:a16="http://schemas.microsoft.com/office/drawing/2014/main" xmlns="" id="{6AEEDD6A-67E8-471C-8D57-FE17FD195B94}"/>
              </a:ext>
            </a:extLst>
          </p:cNvPr>
          <p:cNvGrpSpPr>
            <a:grpSpLocks/>
          </p:cNvGrpSpPr>
          <p:nvPr/>
        </p:nvGrpSpPr>
        <p:grpSpPr bwMode="auto">
          <a:xfrm>
            <a:off x="468313" y="1676400"/>
            <a:ext cx="5170487" cy="4003675"/>
            <a:chOff x="864" y="576"/>
            <a:chExt cx="3456" cy="2958"/>
          </a:xfrm>
        </p:grpSpPr>
        <p:sp>
          <p:nvSpPr>
            <p:cNvPr id="22539" name="Line 6">
              <a:extLst>
                <a:ext uri="{FF2B5EF4-FFF2-40B4-BE49-F238E27FC236}">
                  <a16:creationId xmlns:a16="http://schemas.microsoft.com/office/drawing/2014/main" xmlns="" id="{BDFBDCB3-F4E1-40C8-BCAF-C7A4E2ABCC6B}"/>
                </a:ext>
              </a:extLst>
            </p:cNvPr>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0" name="Line 7">
              <a:extLst>
                <a:ext uri="{FF2B5EF4-FFF2-40B4-BE49-F238E27FC236}">
                  <a16:creationId xmlns:a16="http://schemas.microsoft.com/office/drawing/2014/main" xmlns="" id="{4E76A5CE-5DA2-443B-968A-394F51ABABE7}"/>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1" name="Line 8">
              <a:extLst>
                <a:ext uri="{FF2B5EF4-FFF2-40B4-BE49-F238E27FC236}">
                  <a16:creationId xmlns:a16="http://schemas.microsoft.com/office/drawing/2014/main" xmlns="" id="{4A3CA3CD-C983-4087-8F34-85BF8384E875}"/>
                </a:ext>
              </a:extLst>
            </p:cNvPr>
            <p:cNvSpPr>
              <a:spLocks noChangeShapeType="1"/>
            </p:cNvSpPr>
            <p:nvPr/>
          </p:nvSpPr>
          <p:spPr bwMode="auto">
            <a:xfrm>
              <a:off x="3312" y="864"/>
              <a:ext cx="720" cy="110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2" name="Line 9">
              <a:extLst>
                <a:ext uri="{FF2B5EF4-FFF2-40B4-BE49-F238E27FC236}">
                  <a16:creationId xmlns:a16="http://schemas.microsoft.com/office/drawing/2014/main" xmlns="" id="{604424A6-DEC3-45A5-B2AD-133F0C72DDB3}"/>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3" name="Line 10">
              <a:extLst>
                <a:ext uri="{FF2B5EF4-FFF2-40B4-BE49-F238E27FC236}">
                  <a16:creationId xmlns:a16="http://schemas.microsoft.com/office/drawing/2014/main" xmlns="" id="{F26A8812-8BE9-49B5-882C-F44A8234E79C}"/>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4" name="Line 11">
              <a:extLst>
                <a:ext uri="{FF2B5EF4-FFF2-40B4-BE49-F238E27FC236}">
                  <a16:creationId xmlns:a16="http://schemas.microsoft.com/office/drawing/2014/main" xmlns="" id="{D8F0A674-7461-45DF-9608-33DE2BACC940}"/>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5" name="Line 12">
              <a:extLst>
                <a:ext uri="{FF2B5EF4-FFF2-40B4-BE49-F238E27FC236}">
                  <a16:creationId xmlns:a16="http://schemas.microsoft.com/office/drawing/2014/main" xmlns="" id="{CCC3C943-6A94-49DC-93F4-580CA891653B}"/>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6" name="Line 13">
              <a:extLst>
                <a:ext uri="{FF2B5EF4-FFF2-40B4-BE49-F238E27FC236}">
                  <a16:creationId xmlns:a16="http://schemas.microsoft.com/office/drawing/2014/main" xmlns="" id="{B69D2F03-9E61-4382-8A06-E759FD42FCBA}"/>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7" name="Line 14">
              <a:extLst>
                <a:ext uri="{FF2B5EF4-FFF2-40B4-BE49-F238E27FC236}">
                  <a16:creationId xmlns:a16="http://schemas.microsoft.com/office/drawing/2014/main" xmlns="" id="{B9D5EEEF-B730-4D84-92ED-BD7866F1A49A}"/>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8" name="Line 15">
              <a:extLst>
                <a:ext uri="{FF2B5EF4-FFF2-40B4-BE49-F238E27FC236}">
                  <a16:creationId xmlns:a16="http://schemas.microsoft.com/office/drawing/2014/main" xmlns="" id="{A1FE876A-29B7-4508-B9DE-49045B06A8DC}"/>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9" name="Text Box 16">
              <a:extLst>
                <a:ext uri="{FF2B5EF4-FFF2-40B4-BE49-F238E27FC236}">
                  <a16:creationId xmlns:a16="http://schemas.microsoft.com/office/drawing/2014/main" xmlns="" id="{500F3B4C-14C0-40CB-8004-9BF1220C1906}"/>
                </a:ext>
              </a:extLst>
            </p:cNvPr>
            <p:cNvSpPr txBox="1">
              <a:spLocks noChangeArrowheads="1"/>
            </p:cNvSpPr>
            <p:nvPr/>
          </p:nvSpPr>
          <p:spPr bwMode="auto">
            <a:xfrm>
              <a:off x="864" y="18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2550" name="Text Box 17">
              <a:extLst>
                <a:ext uri="{FF2B5EF4-FFF2-40B4-BE49-F238E27FC236}">
                  <a16:creationId xmlns:a16="http://schemas.microsoft.com/office/drawing/2014/main" xmlns="" id="{C88800B5-0DD9-4516-A3C5-3FEFF675ABEE}"/>
                </a:ext>
              </a:extLst>
            </p:cNvPr>
            <p:cNvSpPr txBox="1">
              <a:spLocks noChangeArrowheads="1"/>
            </p:cNvSpPr>
            <p:nvPr/>
          </p:nvSpPr>
          <p:spPr bwMode="auto">
            <a:xfrm>
              <a:off x="2688" y="1968"/>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2551" name="Text Box 18">
              <a:extLst>
                <a:ext uri="{FF2B5EF4-FFF2-40B4-BE49-F238E27FC236}">
                  <a16:creationId xmlns:a16="http://schemas.microsoft.com/office/drawing/2014/main" xmlns="" id="{09342570-F99E-4596-8ADF-263524428874}"/>
                </a:ext>
              </a:extLst>
            </p:cNvPr>
            <p:cNvSpPr txBox="1">
              <a:spLocks noChangeArrowheads="1"/>
            </p:cNvSpPr>
            <p:nvPr/>
          </p:nvSpPr>
          <p:spPr bwMode="auto">
            <a:xfrm>
              <a:off x="1728"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2552" name="Text Box 19">
              <a:extLst>
                <a:ext uri="{FF2B5EF4-FFF2-40B4-BE49-F238E27FC236}">
                  <a16:creationId xmlns:a16="http://schemas.microsoft.com/office/drawing/2014/main" xmlns="" id="{0C4DDE48-6919-48C0-9241-2831D9BC10F4}"/>
                </a:ext>
              </a:extLst>
            </p:cNvPr>
            <p:cNvSpPr txBox="1">
              <a:spLocks noChangeArrowheads="1"/>
            </p:cNvSpPr>
            <p:nvPr/>
          </p:nvSpPr>
          <p:spPr bwMode="auto">
            <a:xfrm>
              <a:off x="3312" y="6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2553" name="Text Box 20">
              <a:extLst>
                <a:ext uri="{FF2B5EF4-FFF2-40B4-BE49-F238E27FC236}">
                  <a16:creationId xmlns:a16="http://schemas.microsoft.com/office/drawing/2014/main" xmlns="" id="{559DAED3-B6C3-4690-B24F-E1CB2615D4A1}"/>
                </a:ext>
              </a:extLst>
            </p:cNvPr>
            <p:cNvSpPr txBox="1">
              <a:spLocks noChangeArrowheads="1"/>
            </p:cNvSpPr>
            <p:nvPr/>
          </p:nvSpPr>
          <p:spPr bwMode="auto">
            <a:xfrm>
              <a:off x="4032" y="192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2554" name="Text Box 21">
              <a:extLst>
                <a:ext uri="{FF2B5EF4-FFF2-40B4-BE49-F238E27FC236}">
                  <a16:creationId xmlns:a16="http://schemas.microsoft.com/office/drawing/2014/main" xmlns="" id="{A9083BF1-AC66-4D7C-8E75-0E066E47BC5F}"/>
                </a:ext>
              </a:extLst>
            </p:cNvPr>
            <p:cNvSpPr txBox="1">
              <a:spLocks noChangeArrowheads="1"/>
            </p:cNvSpPr>
            <p:nvPr/>
          </p:nvSpPr>
          <p:spPr bwMode="auto">
            <a:xfrm>
              <a:off x="2352" y="32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2555" name="Text Box 22">
              <a:extLst>
                <a:ext uri="{FF2B5EF4-FFF2-40B4-BE49-F238E27FC236}">
                  <a16:creationId xmlns:a16="http://schemas.microsoft.com/office/drawing/2014/main" xmlns="" id="{7DC29EB5-36DE-43CF-882A-733B80810531}"/>
                </a:ext>
              </a:extLst>
            </p:cNvPr>
            <p:cNvSpPr txBox="1">
              <a:spLocks noChangeArrowheads="1"/>
            </p:cNvSpPr>
            <p:nvPr/>
          </p:nvSpPr>
          <p:spPr bwMode="auto">
            <a:xfrm>
              <a:off x="3168" y="264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2556" name="Text Box 23">
              <a:extLst>
                <a:ext uri="{FF2B5EF4-FFF2-40B4-BE49-F238E27FC236}">
                  <a16:creationId xmlns:a16="http://schemas.microsoft.com/office/drawing/2014/main" xmlns="" id="{56591DE6-0038-4C77-8178-A4E7D2289E3D}"/>
                </a:ext>
              </a:extLst>
            </p:cNvPr>
            <p:cNvSpPr txBox="1">
              <a:spLocks noChangeArrowheads="1"/>
            </p:cNvSpPr>
            <p:nvPr/>
          </p:nvSpPr>
          <p:spPr bwMode="auto">
            <a:xfrm>
              <a:off x="1776" y="20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2557" name="Text Box 24">
              <a:extLst>
                <a:ext uri="{FF2B5EF4-FFF2-40B4-BE49-F238E27FC236}">
                  <a16:creationId xmlns:a16="http://schemas.microsoft.com/office/drawing/2014/main" xmlns="" id="{B2BE2A2D-796A-43EA-ABC9-4B64EF16E91F}"/>
                </a:ext>
              </a:extLst>
            </p:cNvPr>
            <p:cNvSpPr txBox="1">
              <a:spLocks noChangeArrowheads="1"/>
            </p:cNvSpPr>
            <p:nvPr/>
          </p:nvSpPr>
          <p:spPr bwMode="auto">
            <a:xfrm>
              <a:off x="1536" y="25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2558" name="Text Box 25">
              <a:extLst>
                <a:ext uri="{FF2B5EF4-FFF2-40B4-BE49-F238E27FC236}">
                  <a16:creationId xmlns:a16="http://schemas.microsoft.com/office/drawing/2014/main" xmlns="" id="{0E8BC10B-B50A-46D4-8201-EABC71EE739E}"/>
                </a:ext>
              </a:extLst>
            </p:cNvPr>
            <p:cNvSpPr txBox="1">
              <a:spLocks noChangeArrowheads="1"/>
            </p:cNvSpPr>
            <p:nvPr/>
          </p:nvSpPr>
          <p:spPr bwMode="auto">
            <a:xfrm>
              <a:off x="2592" y="235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2559" name="Text Box 26">
              <a:extLst>
                <a:ext uri="{FF2B5EF4-FFF2-40B4-BE49-F238E27FC236}">
                  <a16:creationId xmlns:a16="http://schemas.microsoft.com/office/drawing/2014/main" xmlns="" id="{13FD34D8-059C-4820-A403-55156833F269}"/>
                </a:ext>
              </a:extLst>
            </p:cNvPr>
            <p:cNvSpPr txBox="1">
              <a:spLocks noChangeArrowheads="1"/>
            </p:cNvSpPr>
            <p:nvPr/>
          </p:nvSpPr>
          <p:spPr bwMode="auto">
            <a:xfrm>
              <a:off x="2064" y="13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2560" name="Text Box 27">
              <a:extLst>
                <a:ext uri="{FF2B5EF4-FFF2-40B4-BE49-F238E27FC236}">
                  <a16:creationId xmlns:a16="http://schemas.microsoft.com/office/drawing/2014/main" xmlns="" id="{D4C9BF8F-D082-4933-AD71-3CF6A4F3E186}"/>
                </a:ext>
              </a:extLst>
            </p:cNvPr>
            <p:cNvSpPr txBox="1">
              <a:spLocks noChangeArrowheads="1"/>
            </p:cNvSpPr>
            <p:nvPr/>
          </p:nvSpPr>
          <p:spPr bwMode="auto">
            <a:xfrm>
              <a:off x="3024" y="129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2561" name="Text Box 28">
              <a:extLst>
                <a:ext uri="{FF2B5EF4-FFF2-40B4-BE49-F238E27FC236}">
                  <a16:creationId xmlns:a16="http://schemas.microsoft.com/office/drawing/2014/main" xmlns="" id="{2C84EE4E-B213-41A1-8D05-C40DD2E0ED3B}"/>
                </a:ext>
              </a:extLst>
            </p:cNvPr>
            <p:cNvSpPr txBox="1">
              <a:spLocks noChangeArrowheads="1"/>
            </p:cNvSpPr>
            <p:nvPr/>
          </p:nvSpPr>
          <p:spPr bwMode="auto">
            <a:xfrm>
              <a:off x="3648" y="120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2562" name="Text Box 29">
              <a:extLst>
                <a:ext uri="{FF2B5EF4-FFF2-40B4-BE49-F238E27FC236}">
                  <a16:creationId xmlns:a16="http://schemas.microsoft.com/office/drawing/2014/main" xmlns="" id="{8D65806C-9DFA-468C-9B8D-2B0902A66B09}"/>
                </a:ext>
              </a:extLst>
            </p:cNvPr>
            <p:cNvSpPr txBox="1">
              <a:spLocks noChangeArrowheads="1"/>
            </p:cNvSpPr>
            <p:nvPr/>
          </p:nvSpPr>
          <p:spPr bwMode="auto">
            <a:xfrm>
              <a:off x="2496"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2563" name="Text Box 30">
              <a:extLst>
                <a:ext uri="{FF2B5EF4-FFF2-40B4-BE49-F238E27FC236}">
                  <a16:creationId xmlns:a16="http://schemas.microsoft.com/office/drawing/2014/main" xmlns="" id="{3345500D-3155-464F-90CC-9037905E83AA}"/>
                </a:ext>
              </a:extLst>
            </p:cNvPr>
            <p:cNvSpPr txBox="1">
              <a:spLocks noChangeArrowheads="1"/>
            </p:cNvSpPr>
            <p:nvPr/>
          </p:nvSpPr>
          <p:spPr bwMode="auto">
            <a:xfrm>
              <a:off x="1392" y="105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2564" name="Text Box 31">
              <a:extLst>
                <a:ext uri="{FF2B5EF4-FFF2-40B4-BE49-F238E27FC236}">
                  <a16:creationId xmlns:a16="http://schemas.microsoft.com/office/drawing/2014/main" xmlns="" id="{882AA6B4-4BB3-4F37-B1F9-B607486FE37A}"/>
                </a:ext>
              </a:extLst>
            </p:cNvPr>
            <p:cNvSpPr txBox="1">
              <a:spLocks noChangeArrowheads="1"/>
            </p:cNvSpPr>
            <p:nvPr/>
          </p:nvSpPr>
          <p:spPr bwMode="auto">
            <a:xfrm>
              <a:off x="3120" y="168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
            <a:extLst>
              <a:ext uri="{FF2B5EF4-FFF2-40B4-BE49-F238E27FC236}">
                <a16:creationId xmlns:a16="http://schemas.microsoft.com/office/drawing/2014/main" xmlns="" id="{91042A6C-6545-4914-8D59-C743AE6B61F0}"/>
              </a:ext>
            </a:extLst>
          </p:cNvPr>
          <p:cNvSpPr txBox="1">
            <a:spLocks noChangeArrowheads="1"/>
          </p:cNvSpPr>
          <p:nvPr/>
        </p:nvSpPr>
        <p:spPr bwMode="auto">
          <a:xfrm>
            <a:off x="6019800" y="1524000"/>
            <a:ext cx="26670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a:t>Select the shortest</a:t>
            </a:r>
          </a:p>
          <a:p>
            <a:pPr>
              <a:buFont typeface="Verdana" panose="020B0604030504040204" pitchFamily="34" charset="0"/>
              <a:buNone/>
            </a:pPr>
            <a:r>
              <a:rPr lang="en-US" altLang="en-US" sz="2200"/>
              <a:t>edge in the network</a:t>
            </a:r>
          </a:p>
          <a:p>
            <a:pPr eaLnBrk="1" hangingPunct="1"/>
            <a:endParaRPr lang="en-GB" altLang="en-US" sz="2200"/>
          </a:p>
          <a:p>
            <a:pPr eaLnBrk="1" hangingPunct="1"/>
            <a:r>
              <a:rPr lang="en-GB" altLang="en-US" sz="2200" b="1">
                <a:solidFill>
                  <a:srgbClr val="00B0F0"/>
                </a:solidFill>
              </a:rPr>
              <a:t>ED  2</a:t>
            </a:r>
          </a:p>
          <a:p>
            <a:pPr eaLnBrk="1" hangingPunct="1"/>
            <a:r>
              <a:rPr lang="en-GB" altLang="en-US" sz="2200" b="1">
                <a:solidFill>
                  <a:srgbClr val="00B0F0"/>
                </a:solidFill>
              </a:rPr>
              <a:t>AB  3</a:t>
            </a:r>
          </a:p>
          <a:p>
            <a:pPr eaLnBrk="1" hangingPunct="1"/>
            <a:r>
              <a:rPr lang="en-GB" altLang="en-US" sz="2200" b="1">
                <a:solidFill>
                  <a:srgbClr val="FF0000"/>
                </a:solidFill>
              </a:rPr>
              <a:t>CD  4( </a:t>
            </a:r>
            <a:r>
              <a:rPr lang="en-GB" altLang="en-US" sz="2200" b="1">
                <a:solidFill>
                  <a:srgbClr val="00B0F0"/>
                </a:solidFill>
              </a:rPr>
              <a:t>or AE 4</a:t>
            </a:r>
            <a:r>
              <a:rPr lang="en-GB" altLang="en-US" sz="2200" b="1">
                <a:solidFill>
                  <a:srgbClr val="FF0000"/>
                </a:solidFill>
              </a:rPr>
              <a:t>)</a:t>
            </a:r>
          </a:p>
          <a:p>
            <a:pPr eaLnBrk="1" hangingPunct="1"/>
            <a:endParaRPr lang="en-GB" altLang="en-US" sz="2000"/>
          </a:p>
          <a:p>
            <a:pPr eaLnBrk="1" hangingPunct="1"/>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2537"/>
                                        </p:tgtEl>
                                        <p:attrNameLst>
                                          <p:attrName>style.visibility</p:attrName>
                                        </p:attrNameLst>
                                      </p:cBhvr>
                                      <p:to>
                                        <p:strVal val="visible"/>
                                      </p:to>
                                    </p:set>
                                    <p:anim calcmode="lin" valueType="num">
                                      <p:cBhvr additive="base">
                                        <p:cTn id="11" dur="500" fill="hold"/>
                                        <p:tgtEl>
                                          <p:spTgt spid="22537"/>
                                        </p:tgtEl>
                                        <p:attrNameLst>
                                          <p:attrName>ppt_x</p:attrName>
                                        </p:attrNameLst>
                                      </p:cBhvr>
                                      <p:tavLst>
                                        <p:tav tm="0">
                                          <p:val>
                                            <p:strVal val="#ppt_x"/>
                                          </p:val>
                                        </p:tav>
                                        <p:tav tm="100000">
                                          <p:val>
                                            <p:strVal val="#ppt_x"/>
                                          </p:val>
                                        </p:tav>
                                      </p:tavLst>
                                    </p:anim>
                                    <p:anim calcmode="lin" valueType="num">
                                      <p:cBhvr additive="base">
                                        <p:cTn id="12" dur="500" fill="hold"/>
                                        <p:tgtEl>
                                          <p:spTgt spid="22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xmlns="" id="{5EB3A03D-AFE4-4A68-9963-9E923799A8D3}"/>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80E4DCE0-F3FC-4C61-ABDC-B0F312381D79}"/>
              </a:ext>
            </a:extLst>
          </p:cNvPr>
          <p:cNvSpPr>
            <a:spLocks noGrp="1"/>
          </p:cNvSpPr>
          <p:nvPr>
            <p:ph type="dt" sz="quarter" idx="10"/>
          </p:nvPr>
        </p:nvSpPr>
        <p:spPr/>
        <p:txBody>
          <a:bodyPr/>
          <a:lstStyle/>
          <a:p>
            <a:pPr>
              <a:defRPr/>
            </a:pPr>
            <a:fld id="{1E4FF6E8-3466-4511-9551-E814B90B268C}" type="datetime1">
              <a:rPr lang="en-US" smtClean="0"/>
              <a:t>6/20/2022</a:t>
            </a:fld>
            <a:endParaRPr lang="en-US"/>
          </a:p>
        </p:txBody>
      </p:sp>
      <p:sp>
        <p:nvSpPr>
          <p:cNvPr id="5" name="Footer Placeholder 4">
            <a:extLst>
              <a:ext uri="{FF2B5EF4-FFF2-40B4-BE49-F238E27FC236}">
                <a16:creationId xmlns:a16="http://schemas.microsoft.com/office/drawing/2014/main" xmlns="" id="{10F562D7-8A0E-4D02-A74D-21C40FCF52B5}"/>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D576D0D1-C6C9-4480-A656-AF94ACE3BAA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A9AE2F-428A-45E0-B618-C1860B8810AD}" type="slidenum">
              <a:rPr lang="en-US" altLang="en-US">
                <a:solidFill>
                  <a:srgbClr val="898989"/>
                </a:solidFill>
                <a:latin typeface="Calibri" panose="020F0502020204030204" pitchFamily="34" charset="0"/>
              </a:rPr>
              <a:pPr eaLnBrk="1" hangingPunct="1"/>
              <a:t>63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1FEBD54D-BE06-4025-AC7B-21C9AD7E79F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3559" name="Picture 2" descr="E:\NIET\Project\xLogo11.png.pagespeed.ic.pydHLuCQEZ.png">
            <a:extLst>
              <a:ext uri="{FF2B5EF4-FFF2-40B4-BE49-F238E27FC236}">
                <a16:creationId xmlns:a16="http://schemas.microsoft.com/office/drawing/2014/main" xmlns="" id="{9813A010-152A-4FAD-A5C0-41AABA9EF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Rectangle 9">
            <a:extLst>
              <a:ext uri="{FF2B5EF4-FFF2-40B4-BE49-F238E27FC236}">
                <a16:creationId xmlns:a16="http://schemas.microsoft.com/office/drawing/2014/main" xmlns="" id="{D4870005-5722-42B1-BE79-F23073E216FA}"/>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3561" name="Group 5">
            <a:extLst>
              <a:ext uri="{FF2B5EF4-FFF2-40B4-BE49-F238E27FC236}">
                <a16:creationId xmlns:a16="http://schemas.microsoft.com/office/drawing/2014/main" xmlns="" id="{5A555491-5F9B-4C60-A578-7FE1D3BE4DC3}"/>
              </a:ext>
            </a:extLst>
          </p:cNvPr>
          <p:cNvGrpSpPr>
            <a:grpSpLocks/>
          </p:cNvGrpSpPr>
          <p:nvPr/>
        </p:nvGrpSpPr>
        <p:grpSpPr bwMode="auto">
          <a:xfrm>
            <a:off x="457200" y="1820025"/>
            <a:ext cx="5322887" cy="3935413"/>
            <a:chOff x="864" y="576"/>
            <a:chExt cx="3456" cy="2965"/>
          </a:xfrm>
        </p:grpSpPr>
        <p:sp>
          <p:nvSpPr>
            <p:cNvPr id="23563" name="Line 6">
              <a:extLst>
                <a:ext uri="{FF2B5EF4-FFF2-40B4-BE49-F238E27FC236}">
                  <a16:creationId xmlns:a16="http://schemas.microsoft.com/office/drawing/2014/main" xmlns="" id="{3C075DFD-038D-434C-9A41-7FDD3B9682D6}"/>
                </a:ext>
              </a:extLst>
            </p:cNvPr>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4" name="Line 7">
              <a:extLst>
                <a:ext uri="{FF2B5EF4-FFF2-40B4-BE49-F238E27FC236}">
                  <a16:creationId xmlns:a16="http://schemas.microsoft.com/office/drawing/2014/main" xmlns="" id="{B04F2D56-6563-4E38-80E7-64803C00858A}"/>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5" name="Line 8">
              <a:extLst>
                <a:ext uri="{FF2B5EF4-FFF2-40B4-BE49-F238E27FC236}">
                  <a16:creationId xmlns:a16="http://schemas.microsoft.com/office/drawing/2014/main" xmlns="" id="{76E0797D-C13F-4CD0-AEFB-9FA626FB3BEC}"/>
                </a:ext>
              </a:extLst>
            </p:cNvPr>
            <p:cNvSpPr>
              <a:spLocks noChangeShapeType="1"/>
            </p:cNvSpPr>
            <p:nvPr/>
          </p:nvSpPr>
          <p:spPr bwMode="auto">
            <a:xfrm>
              <a:off x="3312" y="864"/>
              <a:ext cx="720"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6" name="Line 9">
              <a:extLst>
                <a:ext uri="{FF2B5EF4-FFF2-40B4-BE49-F238E27FC236}">
                  <a16:creationId xmlns:a16="http://schemas.microsoft.com/office/drawing/2014/main" xmlns="" id="{905BE9EF-8033-4258-9EF7-B8789F55A4E7}"/>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7" name="Line 10">
              <a:extLst>
                <a:ext uri="{FF2B5EF4-FFF2-40B4-BE49-F238E27FC236}">
                  <a16:creationId xmlns:a16="http://schemas.microsoft.com/office/drawing/2014/main" xmlns="" id="{FD52F256-B196-455F-AF86-77E91C6A2D9F}"/>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8" name="Line 11">
              <a:extLst>
                <a:ext uri="{FF2B5EF4-FFF2-40B4-BE49-F238E27FC236}">
                  <a16:creationId xmlns:a16="http://schemas.microsoft.com/office/drawing/2014/main" xmlns="" id="{DC6392D2-C4AD-4513-B129-3EC6F7142493}"/>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9" name="Line 12">
              <a:extLst>
                <a:ext uri="{FF2B5EF4-FFF2-40B4-BE49-F238E27FC236}">
                  <a16:creationId xmlns:a16="http://schemas.microsoft.com/office/drawing/2014/main" xmlns="" id="{6247CC3F-BFB0-4514-8844-1C690CA15BB5}"/>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0" name="Line 13">
              <a:extLst>
                <a:ext uri="{FF2B5EF4-FFF2-40B4-BE49-F238E27FC236}">
                  <a16:creationId xmlns:a16="http://schemas.microsoft.com/office/drawing/2014/main" xmlns="" id="{D565F01C-CD27-4A3F-AD66-C537FEE4862B}"/>
                </a:ext>
              </a:extLst>
            </p:cNvPr>
            <p:cNvSpPr>
              <a:spLocks noChangeShapeType="1"/>
            </p:cNvSpPr>
            <p:nvPr/>
          </p:nvSpPr>
          <p:spPr bwMode="auto">
            <a:xfrm>
              <a:off x="1152" y="1968"/>
              <a:ext cx="1344" cy="12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1" name="Line 14">
              <a:extLst>
                <a:ext uri="{FF2B5EF4-FFF2-40B4-BE49-F238E27FC236}">
                  <a16:creationId xmlns:a16="http://schemas.microsoft.com/office/drawing/2014/main" xmlns="" id="{A453030E-7AA4-4428-BC62-56377961437F}"/>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2" name="Line 15">
              <a:extLst>
                <a:ext uri="{FF2B5EF4-FFF2-40B4-BE49-F238E27FC236}">
                  <a16:creationId xmlns:a16="http://schemas.microsoft.com/office/drawing/2014/main" xmlns="" id="{8718489D-EEAC-49F4-8832-F8B11CADFE5D}"/>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3" name="Text Box 16">
              <a:extLst>
                <a:ext uri="{FF2B5EF4-FFF2-40B4-BE49-F238E27FC236}">
                  <a16:creationId xmlns:a16="http://schemas.microsoft.com/office/drawing/2014/main" xmlns="" id="{1F0E4AB8-E9C3-4F08-B14F-4981B21481F7}"/>
                </a:ext>
              </a:extLst>
            </p:cNvPr>
            <p:cNvSpPr txBox="1">
              <a:spLocks noChangeArrowheads="1"/>
            </p:cNvSpPr>
            <p:nvPr/>
          </p:nvSpPr>
          <p:spPr bwMode="auto">
            <a:xfrm>
              <a:off x="864" y="18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3574" name="Text Box 17">
              <a:extLst>
                <a:ext uri="{FF2B5EF4-FFF2-40B4-BE49-F238E27FC236}">
                  <a16:creationId xmlns:a16="http://schemas.microsoft.com/office/drawing/2014/main" xmlns="" id="{D9CCFF15-B975-4BD3-BC94-346C212ED044}"/>
                </a:ext>
              </a:extLst>
            </p:cNvPr>
            <p:cNvSpPr txBox="1">
              <a:spLocks noChangeArrowheads="1"/>
            </p:cNvSpPr>
            <p:nvPr/>
          </p:nvSpPr>
          <p:spPr bwMode="auto">
            <a:xfrm>
              <a:off x="2688" y="1968"/>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3575" name="Text Box 18">
              <a:extLst>
                <a:ext uri="{FF2B5EF4-FFF2-40B4-BE49-F238E27FC236}">
                  <a16:creationId xmlns:a16="http://schemas.microsoft.com/office/drawing/2014/main" xmlns="" id="{E06B919D-CDA8-4EE5-A38A-3C327208B5D8}"/>
                </a:ext>
              </a:extLst>
            </p:cNvPr>
            <p:cNvSpPr txBox="1">
              <a:spLocks noChangeArrowheads="1"/>
            </p:cNvSpPr>
            <p:nvPr/>
          </p:nvSpPr>
          <p:spPr bwMode="auto">
            <a:xfrm>
              <a:off x="1728"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3576" name="Text Box 19">
              <a:extLst>
                <a:ext uri="{FF2B5EF4-FFF2-40B4-BE49-F238E27FC236}">
                  <a16:creationId xmlns:a16="http://schemas.microsoft.com/office/drawing/2014/main" xmlns="" id="{3E08AF8D-AB01-4E83-9ABA-BDBA404FB64C}"/>
                </a:ext>
              </a:extLst>
            </p:cNvPr>
            <p:cNvSpPr txBox="1">
              <a:spLocks noChangeArrowheads="1"/>
            </p:cNvSpPr>
            <p:nvPr/>
          </p:nvSpPr>
          <p:spPr bwMode="auto">
            <a:xfrm>
              <a:off x="3312" y="6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3577" name="Text Box 20">
              <a:extLst>
                <a:ext uri="{FF2B5EF4-FFF2-40B4-BE49-F238E27FC236}">
                  <a16:creationId xmlns:a16="http://schemas.microsoft.com/office/drawing/2014/main" xmlns="" id="{7AB64180-2BA2-4823-B5E0-B3B3115ACF62}"/>
                </a:ext>
              </a:extLst>
            </p:cNvPr>
            <p:cNvSpPr txBox="1">
              <a:spLocks noChangeArrowheads="1"/>
            </p:cNvSpPr>
            <p:nvPr/>
          </p:nvSpPr>
          <p:spPr bwMode="auto">
            <a:xfrm>
              <a:off x="4032" y="192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3578" name="Text Box 21">
              <a:extLst>
                <a:ext uri="{FF2B5EF4-FFF2-40B4-BE49-F238E27FC236}">
                  <a16:creationId xmlns:a16="http://schemas.microsoft.com/office/drawing/2014/main" xmlns="" id="{3AA6AB39-B955-4CC4-9AFA-6B963BBDCE86}"/>
                </a:ext>
              </a:extLst>
            </p:cNvPr>
            <p:cNvSpPr txBox="1">
              <a:spLocks noChangeArrowheads="1"/>
            </p:cNvSpPr>
            <p:nvPr/>
          </p:nvSpPr>
          <p:spPr bwMode="auto">
            <a:xfrm>
              <a:off x="2352" y="32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3579" name="Text Box 22">
              <a:extLst>
                <a:ext uri="{FF2B5EF4-FFF2-40B4-BE49-F238E27FC236}">
                  <a16:creationId xmlns:a16="http://schemas.microsoft.com/office/drawing/2014/main" xmlns="" id="{802C1E0D-0AA8-41C7-8043-69D61BF73AB7}"/>
                </a:ext>
              </a:extLst>
            </p:cNvPr>
            <p:cNvSpPr txBox="1">
              <a:spLocks noChangeArrowheads="1"/>
            </p:cNvSpPr>
            <p:nvPr/>
          </p:nvSpPr>
          <p:spPr bwMode="auto">
            <a:xfrm>
              <a:off x="3168" y="264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3580" name="Text Box 23">
              <a:extLst>
                <a:ext uri="{FF2B5EF4-FFF2-40B4-BE49-F238E27FC236}">
                  <a16:creationId xmlns:a16="http://schemas.microsoft.com/office/drawing/2014/main" xmlns="" id="{605CB252-8980-4813-AC1D-0512B2E09B23}"/>
                </a:ext>
              </a:extLst>
            </p:cNvPr>
            <p:cNvSpPr txBox="1">
              <a:spLocks noChangeArrowheads="1"/>
            </p:cNvSpPr>
            <p:nvPr/>
          </p:nvSpPr>
          <p:spPr bwMode="auto">
            <a:xfrm>
              <a:off x="1776" y="20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3581" name="Text Box 24">
              <a:extLst>
                <a:ext uri="{FF2B5EF4-FFF2-40B4-BE49-F238E27FC236}">
                  <a16:creationId xmlns:a16="http://schemas.microsoft.com/office/drawing/2014/main" xmlns="" id="{CF64DA6E-E5FA-4AED-8B78-5A6AFB709A95}"/>
                </a:ext>
              </a:extLst>
            </p:cNvPr>
            <p:cNvSpPr txBox="1">
              <a:spLocks noChangeArrowheads="1"/>
            </p:cNvSpPr>
            <p:nvPr/>
          </p:nvSpPr>
          <p:spPr bwMode="auto">
            <a:xfrm>
              <a:off x="1536" y="25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3582" name="Text Box 25">
              <a:extLst>
                <a:ext uri="{FF2B5EF4-FFF2-40B4-BE49-F238E27FC236}">
                  <a16:creationId xmlns:a16="http://schemas.microsoft.com/office/drawing/2014/main" xmlns="" id="{EE6C53E4-5597-403B-818D-20A99AFB67FB}"/>
                </a:ext>
              </a:extLst>
            </p:cNvPr>
            <p:cNvSpPr txBox="1">
              <a:spLocks noChangeArrowheads="1"/>
            </p:cNvSpPr>
            <p:nvPr/>
          </p:nvSpPr>
          <p:spPr bwMode="auto">
            <a:xfrm>
              <a:off x="2592" y="235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3583" name="Text Box 26">
              <a:extLst>
                <a:ext uri="{FF2B5EF4-FFF2-40B4-BE49-F238E27FC236}">
                  <a16:creationId xmlns:a16="http://schemas.microsoft.com/office/drawing/2014/main" xmlns="" id="{E22FD350-04BE-48AA-9289-50A917F5BC9F}"/>
                </a:ext>
              </a:extLst>
            </p:cNvPr>
            <p:cNvSpPr txBox="1">
              <a:spLocks noChangeArrowheads="1"/>
            </p:cNvSpPr>
            <p:nvPr/>
          </p:nvSpPr>
          <p:spPr bwMode="auto">
            <a:xfrm>
              <a:off x="2064" y="13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3584" name="Text Box 27">
              <a:extLst>
                <a:ext uri="{FF2B5EF4-FFF2-40B4-BE49-F238E27FC236}">
                  <a16:creationId xmlns:a16="http://schemas.microsoft.com/office/drawing/2014/main" xmlns="" id="{983F4CA4-698C-42B1-AC5B-DF9A7B26FD8B}"/>
                </a:ext>
              </a:extLst>
            </p:cNvPr>
            <p:cNvSpPr txBox="1">
              <a:spLocks noChangeArrowheads="1"/>
            </p:cNvSpPr>
            <p:nvPr/>
          </p:nvSpPr>
          <p:spPr bwMode="auto">
            <a:xfrm>
              <a:off x="3024" y="129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3585" name="Text Box 28">
              <a:extLst>
                <a:ext uri="{FF2B5EF4-FFF2-40B4-BE49-F238E27FC236}">
                  <a16:creationId xmlns:a16="http://schemas.microsoft.com/office/drawing/2014/main" xmlns="" id="{138BA2EE-7966-415F-B2D2-9F940171A2B8}"/>
                </a:ext>
              </a:extLst>
            </p:cNvPr>
            <p:cNvSpPr txBox="1">
              <a:spLocks noChangeArrowheads="1"/>
            </p:cNvSpPr>
            <p:nvPr/>
          </p:nvSpPr>
          <p:spPr bwMode="auto">
            <a:xfrm>
              <a:off x="3648" y="120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3586" name="Text Box 29">
              <a:extLst>
                <a:ext uri="{FF2B5EF4-FFF2-40B4-BE49-F238E27FC236}">
                  <a16:creationId xmlns:a16="http://schemas.microsoft.com/office/drawing/2014/main" xmlns="" id="{97BDAC63-62C2-472A-8735-60607DA59B82}"/>
                </a:ext>
              </a:extLst>
            </p:cNvPr>
            <p:cNvSpPr txBox="1">
              <a:spLocks noChangeArrowheads="1"/>
            </p:cNvSpPr>
            <p:nvPr/>
          </p:nvSpPr>
          <p:spPr bwMode="auto">
            <a:xfrm>
              <a:off x="2496"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3587" name="Text Box 30">
              <a:extLst>
                <a:ext uri="{FF2B5EF4-FFF2-40B4-BE49-F238E27FC236}">
                  <a16:creationId xmlns:a16="http://schemas.microsoft.com/office/drawing/2014/main" xmlns="" id="{F0F7FA96-28FC-4768-A0A5-F7FC8C66224D}"/>
                </a:ext>
              </a:extLst>
            </p:cNvPr>
            <p:cNvSpPr txBox="1">
              <a:spLocks noChangeArrowheads="1"/>
            </p:cNvSpPr>
            <p:nvPr/>
          </p:nvSpPr>
          <p:spPr bwMode="auto">
            <a:xfrm>
              <a:off x="1392" y="105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3588" name="Text Box 31">
              <a:extLst>
                <a:ext uri="{FF2B5EF4-FFF2-40B4-BE49-F238E27FC236}">
                  <a16:creationId xmlns:a16="http://schemas.microsoft.com/office/drawing/2014/main" xmlns="" id="{6F874225-82AA-4390-AE89-11350194D328}"/>
                </a:ext>
              </a:extLst>
            </p:cNvPr>
            <p:cNvSpPr txBox="1">
              <a:spLocks noChangeArrowheads="1"/>
            </p:cNvSpPr>
            <p:nvPr/>
          </p:nvSpPr>
          <p:spPr bwMode="auto">
            <a:xfrm>
              <a:off x="3120" y="168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118" name="Text Box 2">
            <a:extLst>
              <a:ext uri="{FF2B5EF4-FFF2-40B4-BE49-F238E27FC236}">
                <a16:creationId xmlns:a16="http://schemas.microsoft.com/office/drawing/2014/main" xmlns="" id="{D9C6A52A-8C81-43DE-A4E1-C1A4E5A0BF68}"/>
              </a:ext>
            </a:extLst>
          </p:cNvPr>
          <p:cNvSpPr txBox="1">
            <a:spLocks noChangeArrowheads="1"/>
          </p:cNvSpPr>
          <p:nvPr/>
        </p:nvSpPr>
        <p:spPr bwMode="auto">
          <a:xfrm>
            <a:off x="6019800" y="1219200"/>
            <a:ext cx="28956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00B0F0"/>
                </a:solidFill>
              </a:rPr>
              <a:t>ED  2</a:t>
            </a:r>
          </a:p>
          <a:p>
            <a:pPr eaLnBrk="1" hangingPunct="1"/>
            <a:r>
              <a:rPr lang="en-GB" altLang="en-US" sz="2200" b="1" dirty="0">
                <a:solidFill>
                  <a:srgbClr val="00B0F0"/>
                </a:solidFill>
              </a:rPr>
              <a:t>AB  3</a:t>
            </a:r>
          </a:p>
          <a:p>
            <a:pPr eaLnBrk="1" hangingPunct="1"/>
            <a:r>
              <a:rPr lang="en-GB" altLang="en-US" sz="2200" b="1" dirty="0">
                <a:solidFill>
                  <a:srgbClr val="00B0F0"/>
                </a:solidFill>
              </a:rPr>
              <a:t>CD  4( or AE 4)</a:t>
            </a:r>
          </a:p>
          <a:p>
            <a:pPr eaLnBrk="1" hangingPunct="1"/>
            <a:r>
              <a:rPr lang="en-GB" altLang="en-US" sz="2200" b="1" dirty="0">
                <a:solidFill>
                  <a:srgbClr val="FF0000"/>
                </a:solidFill>
              </a:rPr>
              <a:t>AE 4</a:t>
            </a:r>
          </a:p>
          <a:p>
            <a:pPr eaLnBrk="1" hangingPunct="1"/>
            <a:endParaRPr lang="en-GB" altLang="en-US" sz="22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3561"/>
                                        </p:tgtEl>
                                        <p:attrNameLst>
                                          <p:attrName>style.visibility</p:attrName>
                                        </p:attrNameLst>
                                      </p:cBhvr>
                                      <p:to>
                                        <p:strVal val="visible"/>
                                      </p:to>
                                    </p:set>
                                    <p:anim calcmode="lin" valueType="num">
                                      <p:cBhvr additive="base">
                                        <p:cTn id="11" dur="500" fill="hold"/>
                                        <p:tgtEl>
                                          <p:spTgt spid="23561"/>
                                        </p:tgtEl>
                                        <p:attrNameLst>
                                          <p:attrName>ppt_x</p:attrName>
                                        </p:attrNameLst>
                                      </p:cBhvr>
                                      <p:tavLst>
                                        <p:tav tm="0">
                                          <p:val>
                                            <p:strVal val="#ppt_x"/>
                                          </p:val>
                                        </p:tav>
                                        <p:tav tm="100000">
                                          <p:val>
                                            <p:strVal val="#ppt_x"/>
                                          </p:val>
                                        </p:tav>
                                      </p:tavLst>
                                    </p:anim>
                                    <p:anim calcmode="lin" valueType="num">
                                      <p:cBhvr additive="base">
                                        <p:cTn id="12"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xmlns="" id="{F699F9B2-E4CA-4D49-9B33-82BF5E1EA442}"/>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E12C0FD3-2BAB-4E15-A732-8635B72978EE}"/>
              </a:ext>
            </a:extLst>
          </p:cNvPr>
          <p:cNvSpPr>
            <a:spLocks noGrp="1"/>
          </p:cNvSpPr>
          <p:nvPr>
            <p:ph type="dt" sz="quarter" idx="10"/>
          </p:nvPr>
        </p:nvSpPr>
        <p:spPr/>
        <p:txBody>
          <a:bodyPr/>
          <a:lstStyle/>
          <a:p>
            <a:pPr>
              <a:defRPr/>
            </a:pPr>
            <a:fld id="{DB1B82AC-DC80-47EF-AB3B-32C9B7F21BEC}" type="datetime1">
              <a:rPr lang="en-US" smtClean="0"/>
              <a:t>6/20/2022</a:t>
            </a:fld>
            <a:endParaRPr lang="en-US"/>
          </a:p>
        </p:txBody>
      </p:sp>
      <p:sp>
        <p:nvSpPr>
          <p:cNvPr id="5" name="Footer Placeholder 4">
            <a:extLst>
              <a:ext uri="{FF2B5EF4-FFF2-40B4-BE49-F238E27FC236}">
                <a16:creationId xmlns:a16="http://schemas.microsoft.com/office/drawing/2014/main" xmlns="" id="{A4F13829-E9C7-4AA8-B7DE-10842A8A30AD}"/>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300FB079-1455-408A-BF99-232D90E830E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12BFBB-7744-4595-A3B7-EC53ECD0DF99}" type="slidenum">
              <a:rPr lang="en-US" altLang="en-US">
                <a:solidFill>
                  <a:srgbClr val="898989"/>
                </a:solidFill>
                <a:latin typeface="Calibri" panose="020F0502020204030204" pitchFamily="34" charset="0"/>
              </a:rPr>
              <a:pPr eaLnBrk="1" hangingPunct="1"/>
              <a:t>64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3E434CCA-383C-4632-A629-0223DA329AF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4583" name="Picture 2" descr="E:\NIET\Project\xLogo11.png.pagespeed.ic.pydHLuCQEZ.png">
            <a:extLst>
              <a:ext uri="{FF2B5EF4-FFF2-40B4-BE49-F238E27FC236}">
                <a16:creationId xmlns:a16="http://schemas.microsoft.com/office/drawing/2014/main" xmlns="" id="{9FFD2239-4ECD-4B2C-9CE6-0047BD6BB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tangle 9">
            <a:extLst>
              <a:ext uri="{FF2B5EF4-FFF2-40B4-BE49-F238E27FC236}">
                <a16:creationId xmlns:a16="http://schemas.microsoft.com/office/drawing/2014/main" xmlns="" id="{43C3BEB1-783D-4520-AE3E-489244A7A7A3}"/>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Kruskal’s Algorithm Example</a:t>
            </a:r>
          </a:p>
        </p:txBody>
      </p:sp>
      <p:grpSp>
        <p:nvGrpSpPr>
          <p:cNvPr id="24585" name="Group 5">
            <a:extLst>
              <a:ext uri="{FF2B5EF4-FFF2-40B4-BE49-F238E27FC236}">
                <a16:creationId xmlns:a16="http://schemas.microsoft.com/office/drawing/2014/main" xmlns="" id="{22A88E5E-817C-467B-8A42-1172F4ADD54A}"/>
              </a:ext>
            </a:extLst>
          </p:cNvPr>
          <p:cNvGrpSpPr>
            <a:grpSpLocks/>
          </p:cNvGrpSpPr>
          <p:nvPr/>
        </p:nvGrpSpPr>
        <p:grpSpPr bwMode="auto">
          <a:xfrm>
            <a:off x="468313" y="1828800"/>
            <a:ext cx="5246687" cy="3865563"/>
            <a:chOff x="864" y="576"/>
            <a:chExt cx="3456" cy="2971"/>
          </a:xfrm>
        </p:grpSpPr>
        <p:sp>
          <p:nvSpPr>
            <p:cNvPr id="24587" name="Line 6">
              <a:extLst>
                <a:ext uri="{FF2B5EF4-FFF2-40B4-BE49-F238E27FC236}">
                  <a16:creationId xmlns:a16="http://schemas.microsoft.com/office/drawing/2014/main" xmlns="" id="{B3470E4C-5048-4109-9844-56BB1436471D}"/>
                </a:ext>
              </a:extLst>
            </p:cNvPr>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8" name="Line 7">
              <a:extLst>
                <a:ext uri="{FF2B5EF4-FFF2-40B4-BE49-F238E27FC236}">
                  <a16:creationId xmlns:a16="http://schemas.microsoft.com/office/drawing/2014/main" xmlns="" id="{70247973-84CA-4FE6-B12A-148CF6B8D34A}"/>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9" name="Line 8">
              <a:extLst>
                <a:ext uri="{FF2B5EF4-FFF2-40B4-BE49-F238E27FC236}">
                  <a16:creationId xmlns:a16="http://schemas.microsoft.com/office/drawing/2014/main" xmlns="" id="{B158BAF8-1EFD-44EB-B337-EC3509EBBA52}"/>
                </a:ext>
              </a:extLst>
            </p:cNvPr>
            <p:cNvSpPr>
              <a:spLocks noChangeShapeType="1"/>
            </p:cNvSpPr>
            <p:nvPr/>
          </p:nvSpPr>
          <p:spPr bwMode="auto">
            <a:xfrm>
              <a:off x="3312" y="864"/>
              <a:ext cx="720"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0" name="Line 9">
              <a:extLst>
                <a:ext uri="{FF2B5EF4-FFF2-40B4-BE49-F238E27FC236}">
                  <a16:creationId xmlns:a16="http://schemas.microsoft.com/office/drawing/2014/main" xmlns="" id="{740495B1-4DD9-442B-AF7D-BE0CA1FA35AD}"/>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1" name="Line 10">
              <a:extLst>
                <a:ext uri="{FF2B5EF4-FFF2-40B4-BE49-F238E27FC236}">
                  <a16:creationId xmlns:a16="http://schemas.microsoft.com/office/drawing/2014/main" xmlns="" id="{E4C0BB6C-EA52-48EC-BB38-14D210161EED}"/>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2" name="Line 11">
              <a:extLst>
                <a:ext uri="{FF2B5EF4-FFF2-40B4-BE49-F238E27FC236}">
                  <a16:creationId xmlns:a16="http://schemas.microsoft.com/office/drawing/2014/main" xmlns="" id="{87EEF69C-7A32-4622-BE28-EE9914027260}"/>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3" name="Line 12">
              <a:extLst>
                <a:ext uri="{FF2B5EF4-FFF2-40B4-BE49-F238E27FC236}">
                  <a16:creationId xmlns:a16="http://schemas.microsoft.com/office/drawing/2014/main" xmlns="" id="{424C24A1-98AD-4A4B-A2C2-9EF0BD206259}"/>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4" name="Line 13">
              <a:extLst>
                <a:ext uri="{FF2B5EF4-FFF2-40B4-BE49-F238E27FC236}">
                  <a16:creationId xmlns:a16="http://schemas.microsoft.com/office/drawing/2014/main" xmlns="" id="{BED7CD3A-5112-494B-9F2B-59488E2A19EB}"/>
                </a:ext>
              </a:extLst>
            </p:cNvPr>
            <p:cNvSpPr>
              <a:spLocks noChangeShapeType="1"/>
            </p:cNvSpPr>
            <p:nvPr/>
          </p:nvSpPr>
          <p:spPr bwMode="auto">
            <a:xfrm>
              <a:off x="1152" y="1968"/>
              <a:ext cx="1344" cy="1200"/>
            </a:xfrm>
            <a:prstGeom prst="line">
              <a:avLst/>
            </a:prstGeom>
            <a:noFill/>
            <a:ln w="317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5" name="Line 14">
              <a:extLst>
                <a:ext uri="{FF2B5EF4-FFF2-40B4-BE49-F238E27FC236}">
                  <a16:creationId xmlns:a16="http://schemas.microsoft.com/office/drawing/2014/main" xmlns="" id="{1FF36EFF-1979-47C0-AEAD-F131D4C642CC}"/>
                </a:ext>
              </a:extLst>
            </p:cNvPr>
            <p:cNvSpPr>
              <a:spLocks noChangeShapeType="1"/>
            </p:cNvSpPr>
            <p:nvPr/>
          </p:nvSpPr>
          <p:spPr bwMode="auto">
            <a:xfrm flipV="1">
              <a:off x="2496" y="1968"/>
              <a:ext cx="192" cy="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6" name="Line 15">
              <a:extLst>
                <a:ext uri="{FF2B5EF4-FFF2-40B4-BE49-F238E27FC236}">
                  <a16:creationId xmlns:a16="http://schemas.microsoft.com/office/drawing/2014/main" xmlns="" id="{28F55387-93F6-48C8-93BF-E4EC332EB2F5}"/>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7" name="Text Box 16">
              <a:extLst>
                <a:ext uri="{FF2B5EF4-FFF2-40B4-BE49-F238E27FC236}">
                  <a16:creationId xmlns:a16="http://schemas.microsoft.com/office/drawing/2014/main" xmlns="" id="{9E925AD3-3CE7-4C7E-96AA-4DA883DC9BD5}"/>
                </a:ext>
              </a:extLst>
            </p:cNvPr>
            <p:cNvSpPr txBox="1">
              <a:spLocks noChangeArrowheads="1"/>
            </p:cNvSpPr>
            <p:nvPr/>
          </p:nvSpPr>
          <p:spPr bwMode="auto">
            <a:xfrm>
              <a:off x="864" y="18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4598" name="Text Box 17">
              <a:extLst>
                <a:ext uri="{FF2B5EF4-FFF2-40B4-BE49-F238E27FC236}">
                  <a16:creationId xmlns:a16="http://schemas.microsoft.com/office/drawing/2014/main" xmlns="" id="{65D5F918-56C6-4616-9C7A-B91B9C347A02}"/>
                </a:ext>
              </a:extLst>
            </p:cNvPr>
            <p:cNvSpPr txBox="1">
              <a:spLocks noChangeArrowheads="1"/>
            </p:cNvSpPr>
            <p:nvPr/>
          </p:nvSpPr>
          <p:spPr bwMode="auto">
            <a:xfrm>
              <a:off x="2688" y="1968"/>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4599" name="Text Box 18">
              <a:extLst>
                <a:ext uri="{FF2B5EF4-FFF2-40B4-BE49-F238E27FC236}">
                  <a16:creationId xmlns:a16="http://schemas.microsoft.com/office/drawing/2014/main" xmlns="" id="{88EB328E-F3BB-4FBF-A799-FE54A443119C}"/>
                </a:ext>
              </a:extLst>
            </p:cNvPr>
            <p:cNvSpPr txBox="1">
              <a:spLocks noChangeArrowheads="1"/>
            </p:cNvSpPr>
            <p:nvPr/>
          </p:nvSpPr>
          <p:spPr bwMode="auto">
            <a:xfrm>
              <a:off x="1728"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4600" name="Text Box 19">
              <a:extLst>
                <a:ext uri="{FF2B5EF4-FFF2-40B4-BE49-F238E27FC236}">
                  <a16:creationId xmlns:a16="http://schemas.microsoft.com/office/drawing/2014/main" xmlns="" id="{496E14DD-DDE2-4DD6-B0A6-14721075A848}"/>
                </a:ext>
              </a:extLst>
            </p:cNvPr>
            <p:cNvSpPr txBox="1">
              <a:spLocks noChangeArrowheads="1"/>
            </p:cNvSpPr>
            <p:nvPr/>
          </p:nvSpPr>
          <p:spPr bwMode="auto">
            <a:xfrm>
              <a:off x="3312" y="6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4601" name="Text Box 20">
              <a:extLst>
                <a:ext uri="{FF2B5EF4-FFF2-40B4-BE49-F238E27FC236}">
                  <a16:creationId xmlns:a16="http://schemas.microsoft.com/office/drawing/2014/main" xmlns="" id="{2A08B7D5-133C-426B-B6E2-7A8D0FAC73A5}"/>
                </a:ext>
              </a:extLst>
            </p:cNvPr>
            <p:cNvSpPr txBox="1">
              <a:spLocks noChangeArrowheads="1"/>
            </p:cNvSpPr>
            <p:nvPr/>
          </p:nvSpPr>
          <p:spPr bwMode="auto">
            <a:xfrm>
              <a:off x="4032" y="192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4602" name="Text Box 21">
              <a:extLst>
                <a:ext uri="{FF2B5EF4-FFF2-40B4-BE49-F238E27FC236}">
                  <a16:creationId xmlns:a16="http://schemas.microsoft.com/office/drawing/2014/main" xmlns="" id="{3DF5C42A-7B62-4918-ACD5-E63888582C31}"/>
                </a:ext>
              </a:extLst>
            </p:cNvPr>
            <p:cNvSpPr txBox="1">
              <a:spLocks noChangeArrowheads="1"/>
            </p:cNvSpPr>
            <p:nvPr/>
          </p:nvSpPr>
          <p:spPr bwMode="auto">
            <a:xfrm>
              <a:off x="2352" y="32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4603" name="Text Box 22">
              <a:extLst>
                <a:ext uri="{FF2B5EF4-FFF2-40B4-BE49-F238E27FC236}">
                  <a16:creationId xmlns:a16="http://schemas.microsoft.com/office/drawing/2014/main" xmlns="" id="{4786C0EB-C6C2-4FBB-B85F-D3E23B32269A}"/>
                </a:ext>
              </a:extLst>
            </p:cNvPr>
            <p:cNvSpPr txBox="1">
              <a:spLocks noChangeArrowheads="1"/>
            </p:cNvSpPr>
            <p:nvPr/>
          </p:nvSpPr>
          <p:spPr bwMode="auto">
            <a:xfrm>
              <a:off x="3168" y="264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4604" name="Text Box 23">
              <a:extLst>
                <a:ext uri="{FF2B5EF4-FFF2-40B4-BE49-F238E27FC236}">
                  <a16:creationId xmlns:a16="http://schemas.microsoft.com/office/drawing/2014/main" xmlns="" id="{3CAD8C57-25B3-46D0-8831-426F1F3D9181}"/>
                </a:ext>
              </a:extLst>
            </p:cNvPr>
            <p:cNvSpPr txBox="1">
              <a:spLocks noChangeArrowheads="1"/>
            </p:cNvSpPr>
            <p:nvPr/>
          </p:nvSpPr>
          <p:spPr bwMode="auto">
            <a:xfrm>
              <a:off x="1776" y="20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4605" name="Text Box 24">
              <a:extLst>
                <a:ext uri="{FF2B5EF4-FFF2-40B4-BE49-F238E27FC236}">
                  <a16:creationId xmlns:a16="http://schemas.microsoft.com/office/drawing/2014/main" xmlns="" id="{13A2417A-1562-4BF0-9528-39A281EBEA42}"/>
                </a:ext>
              </a:extLst>
            </p:cNvPr>
            <p:cNvSpPr txBox="1">
              <a:spLocks noChangeArrowheads="1"/>
            </p:cNvSpPr>
            <p:nvPr/>
          </p:nvSpPr>
          <p:spPr bwMode="auto">
            <a:xfrm>
              <a:off x="1536" y="25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4606" name="Text Box 25">
              <a:extLst>
                <a:ext uri="{FF2B5EF4-FFF2-40B4-BE49-F238E27FC236}">
                  <a16:creationId xmlns:a16="http://schemas.microsoft.com/office/drawing/2014/main" xmlns="" id="{4C889D3F-0722-4ACC-9253-EC55DDC2632C}"/>
                </a:ext>
              </a:extLst>
            </p:cNvPr>
            <p:cNvSpPr txBox="1">
              <a:spLocks noChangeArrowheads="1"/>
            </p:cNvSpPr>
            <p:nvPr/>
          </p:nvSpPr>
          <p:spPr bwMode="auto">
            <a:xfrm>
              <a:off x="2592" y="235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4607" name="Text Box 26">
              <a:extLst>
                <a:ext uri="{FF2B5EF4-FFF2-40B4-BE49-F238E27FC236}">
                  <a16:creationId xmlns:a16="http://schemas.microsoft.com/office/drawing/2014/main" xmlns="" id="{E9A43CEC-45C2-45EE-9A1F-098733A8FF29}"/>
                </a:ext>
              </a:extLst>
            </p:cNvPr>
            <p:cNvSpPr txBox="1">
              <a:spLocks noChangeArrowheads="1"/>
            </p:cNvSpPr>
            <p:nvPr/>
          </p:nvSpPr>
          <p:spPr bwMode="auto">
            <a:xfrm>
              <a:off x="2064" y="13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4608" name="Text Box 27">
              <a:extLst>
                <a:ext uri="{FF2B5EF4-FFF2-40B4-BE49-F238E27FC236}">
                  <a16:creationId xmlns:a16="http://schemas.microsoft.com/office/drawing/2014/main" xmlns="" id="{8D7D574C-E372-43DB-BB50-0D9D97F28724}"/>
                </a:ext>
              </a:extLst>
            </p:cNvPr>
            <p:cNvSpPr txBox="1">
              <a:spLocks noChangeArrowheads="1"/>
            </p:cNvSpPr>
            <p:nvPr/>
          </p:nvSpPr>
          <p:spPr bwMode="auto">
            <a:xfrm>
              <a:off x="3024" y="129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4609" name="Text Box 28">
              <a:extLst>
                <a:ext uri="{FF2B5EF4-FFF2-40B4-BE49-F238E27FC236}">
                  <a16:creationId xmlns:a16="http://schemas.microsoft.com/office/drawing/2014/main" xmlns="" id="{B47F9AC4-07D1-49D6-BBD3-6F9D1797B6BF}"/>
                </a:ext>
              </a:extLst>
            </p:cNvPr>
            <p:cNvSpPr txBox="1">
              <a:spLocks noChangeArrowheads="1"/>
            </p:cNvSpPr>
            <p:nvPr/>
          </p:nvSpPr>
          <p:spPr bwMode="auto">
            <a:xfrm>
              <a:off x="3648" y="120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4610" name="Text Box 29">
              <a:extLst>
                <a:ext uri="{FF2B5EF4-FFF2-40B4-BE49-F238E27FC236}">
                  <a16:creationId xmlns:a16="http://schemas.microsoft.com/office/drawing/2014/main" xmlns="" id="{43074A12-2CA6-44C9-A03B-2930D8D05E67}"/>
                </a:ext>
              </a:extLst>
            </p:cNvPr>
            <p:cNvSpPr txBox="1">
              <a:spLocks noChangeArrowheads="1"/>
            </p:cNvSpPr>
            <p:nvPr/>
          </p:nvSpPr>
          <p:spPr bwMode="auto">
            <a:xfrm>
              <a:off x="2496"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4611" name="Text Box 30">
              <a:extLst>
                <a:ext uri="{FF2B5EF4-FFF2-40B4-BE49-F238E27FC236}">
                  <a16:creationId xmlns:a16="http://schemas.microsoft.com/office/drawing/2014/main" xmlns="" id="{79FB0C43-C397-4A74-A235-6DE79F7D0E2F}"/>
                </a:ext>
              </a:extLst>
            </p:cNvPr>
            <p:cNvSpPr txBox="1">
              <a:spLocks noChangeArrowheads="1"/>
            </p:cNvSpPr>
            <p:nvPr/>
          </p:nvSpPr>
          <p:spPr bwMode="auto">
            <a:xfrm>
              <a:off x="1392" y="105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4612" name="Text Box 31">
              <a:extLst>
                <a:ext uri="{FF2B5EF4-FFF2-40B4-BE49-F238E27FC236}">
                  <a16:creationId xmlns:a16="http://schemas.microsoft.com/office/drawing/2014/main" xmlns="" id="{CFA8D413-76CE-429F-AFAA-A5BA1757D1D7}"/>
                </a:ext>
              </a:extLst>
            </p:cNvPr>
            <p:cNvSpPr txBox="1">
              <a:spLocks noChangeArrowheads="1"/>
            </p:cNvSpPr>
            <p:nvPr/>
          </p:nvSpPr>
          <p:spPr bwMode="auto">
            <a:xfrm>
              <a:off x="3120" y="168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
            <a:extLst>
              <a:ext uri="{FF2B5EF4-FFF2-40B4-BE49-F238E27FC236}">
                <a16:creationId xmlns:a16="http://schemas.microsoft.com/office/drawing/2014/main" xmlns="" id="{1CB80474-8EF8-443A-BDE0-62E4AC637ADD}"/>
              </a:ext>
            </a:extLst>
          </p:cNvPr>
          <p:cNvSpPr txBox="1">
            <a:spLocks noChangeArrowheads="1"/>
          </p:cNvSpPr>
          <p:nvPr/>
        </p:nvSpPr>
        <p:spPr bwMode="auto">
          <a:xfrm>
            <a:off x="5638800" y="1143000"/>
            <a:ext cx="32004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00B0F0"/>
                </a:solidFill>
              </a:rPr>
              <a:t>ED  2</a:t>
            </a:r>
          </a:p>
          <a:p>
            <a:pPr eaLnBrk="1" hangingPunct="1"/>
            <a:r>
              <a:rPr lang="en-GB" altLang="en-US" sz="2200" b="1" dirty="0">
                <a:solidFill>
                  <a:srgbClr val="00B0F0"/>
                </a:solidFill>
              </a:rPr>
              <a:t>AB  3</a:t>
            </a:r>
          </a:p>
          <a:p>
            <a:pPr eaLnBrk="1" hangingPunct="1"/>
            <a:r>
              <a:rPr lang="en-GB" altLang="en-US" sz="2200" b="1" dirty="0">
                <a:solidFill>
                  <a:srgbClr val="00B0F0"/>
                </a:solidFill>
              </a:rPr>
              <a:t>CD  4( or AE 4)</a:t>
            </a:r>
          </a:p>
          <a:p>
            <a:pPr eaLnBrk="1" hangingPunct="1"/>
            <a:r>
              <a:rPr lang="en-GB" altLang="en-US" sz="2200" b="1" dirty="0">
                <a:solidFill>
                  <a:srgbClr val="00B0F0"/>
                </a:solidFill>
              </a:rPr>
              <a:t>AE 4</a:t>
            </a:r>
          </a:p>
          <a:p>
            <a:pPr eaLnBrk="1" hangingPunct="1"/>
            <a:r>
              <a:rPr lang="en-GB" altLang="en-US" sz="2200" b="1" dirty="0">
                <a:solidFill>
                  <a:srgbClr val="00B0F0"/>
                </a:solidFill>
              </a:rPr>
              <a:t>BC FORMS A CYCLE</a:t>
            </a:r>
          </a:p>
          <a:p>
            <a:pPr eaLnBrk="1" hangingPunct="1"/>
            <a:r>
              <a:rPr lang="en-GB" altLang="en-US" sz="2200" b="1" dirty="0">
                <a:solidFill>
                  <a:srgbClr val="FF0000"/>
                </a:solidFill>
              </a:rPr>
              <a:t>EF 5</a:t>
            </a:r>
          </a:p>
          <a:p>
            <a:pPr eaLnBrk="1" hangingPunct="1"/>
            <a:endParaRPr lang="en-GB" altLang="en-US" sz="2200" dirty="0"/>
          </a:p>
          <a:p>
            <a:pPr eaLnBrk="1" hangingPunct="1"/>
            <a:endParaRPr lang="en-US"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4585"/>
                                        </p:tgtEl>
                                        <p:attrNameLst>
                                          <p:attrName>style.visibility</p:attrName>
                                        </p:attrNameLst>
                                      </p:cBhvr>
                                      <p:to>
                                        <p:strVal val="visible"/>
                                      </p:to>
                                    </p:set>
                                    <p:anim calcmode="lin" valueType="num">
                                      <p:cBhvr additive="base">
                                        <p:cTn id="11" dur="500" fill="hold"/>
                                        <p:tgtEl>
                                          <p:spTgt spid="24585"/>
                                        </p:tgtEl>
                                        <p:attrNameLst>
                                          <p:attrName>ppt_x</p:attrName>
                                        </p:attrNameLst>
                                      </p:cBhvr>
                                      <p:tavLst>
                                        <p:tav tm="0">
                                          <p:val>
                                            <p:strVal val="#ppt_x"/>
                                          </p:val>
                                        </p:tav>
                                        <p:tav tm="100000">
                                          <p:val>
                                            <p:strVal val="#ppt_x"/>
                                          </p:val>
                                        </p:tav>
                                      </p:tavLst>
                                    </p:anim>
                                    <p:anim calcmode="lin" valueType="num">
                                      <p:cBhvr additive="base">
                                        <p:cTn id="12" dur="500" fill="hold"/>
                                        <p:tgtEl>
                                          <p:spTgt spid="245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xmlns="" id="{820A1D9C-A0F9-4467-8D1B-BBD88F1EC3F3}"/>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3709ED3B-6351-4B83-BB1C-6E475DC4220B}"/>
              </a:ext>
            </a:extLst>
          </p:cNvPr>
          <p:cNvSpPr>
            <a:spLocks noGrp="1"/>
          </p:cNvSpPr>
          <p:nvPr>
            <p:ph type="dt" sz="quarter" idx="10"/>
          </p:nvPr>
        </p:nvSpPr>
        <p:spPr/>
        <p:txBody>
          <a:bodyPr/>
          <a:lstStyle/>
          <a:p>
            <a:pPr>
              <a:defRPr/>
            </a:pPr>
            <a:fld id="{FF6C8551-FEF0-4464-94EF-EEE369AA3446}" type="datetime1">
              <a:rPr lang="en-US" smtClean="0"/>
              <a:t>6/20/2022</a:t>
            </a:fld>
            <a:endParaRPr lang="en-US"/>
          </a:p>
        </p:txBody>
      </p:sp>
      <p:sp>
        <p:nvSpPr>
          <p:cNvPr id="5" name="Footer Placeholder 4">
            <a:extLst>
              <a:ext uri="{FF2B5EF4-FFF2-40B4-BE49-F238E27FC236}">
                <a16:creationId xmlns:a16="http://schemas.microsoft.com/office/drawing/2014/main" xmlns="" id="{4ACFE221-3A82-41E8-8666-FEA6FE413B84}"/>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03920F1E-B55C-449B-AA5E-D738AD259F7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631D89-D4F1-4DC6-A8E9-A9D7C0972A7D}" type="slidenum">
              <a:rPr lang="en-US" altLang="en-US">
                <a:solidFill>
                  <a:srgbClr val="898989"/>
                </a:solidFill>
                <a:latin typeface="Calibri" panose="020F0502020204030204" pitchFamily="34" charset="0"/>
              </a:rPr>
              <a:pPr eaLnBrk="1" hangingPunct="1"/>
              <a:t>65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2074418C-5A27-4A92-998D-8E9B87F3FC0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5607" name="Picture 2" descr="E:\NIET\Project\xLogo11.png.pagespeed.ic.pydHLuCQEZ.png">
            <a:extLst>
              <a:ext uri="{FF2B5EF4-FFF2-40B4-BE49-F238E27FC236}">
                <a16:creationId xmlns:a16="http://schemas.microsoft.com/office/drawing/2014/main" xmlns="" id="{2511D0B0-3E29-4808-AE87-6DABF686E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9">
            <a:extLst>
              <a:ext uri="{FF2B5EF4-FFF2-40B4-BE49-F238E27FC236}">
                <a16:creationId xmlns:a16="http://schemas.microsoft.com/office/drawing/2014/main" xmlns="" id="{A2C9E858-871A-4D0E-94EF-B25C32A296E5}"/>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5609" name="Group 5">
            <a:extLst>
              <a:ext uri="{FF2B5EF4-FFF2-40B4-BE49-F238E27FC236}">
                <a16:creationId xmlns:a16="http://schemas.microsoft.com/office/drawing/2014/main" xmlns="" id="{A6AEA6DD-3ABF-419F-AFCC-CAA79F0336D9}"/>
              </a:ext>
            </a:extLst>
          </p:cNvPr>
          <p:cNvGrpSpPr>
            <a:grpSpLocks/>
          </p:cNvGrpSpPr>
          <p:nvPr/>
        </p:nvGrpSpPr>
        <p:grpSpPr bwMode="auto">
          <a:xfrm>
            <a:off x="468313" y="1752600"/>
            <a:ext cx="5170487" cy="4071938"/>
            <a:chOff x="864" y="576"/>
            <a:chExt cx="3456" cy="2952"/>
          </a:xfrm>
        </p:grpSpPr>
        <p:sp>
          <p:nvSpPr>
            <p:cNvPr id="25611" name="Line 6">
              <a:extLst>
                <a:ext uri="{FF2B5EF4-FFF2-40B4-BE49-F238E27FC236}">
                  <a16:creationId xmlns:a16="http://schemas.microsoft.com/office/drawing/2014/main" xmlns="" id="{2DD4AAC5-F3AC-4328-B39C-2D985A89692C}"/>
                </a:ext>
              </a:extLst>
            </p:cNvPr>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2" name="Line 7">
              <a:extLst>
                <a:ext uri="{FF2B5EF4-FFF2-40B4-BE49-F238E27FC236}">
                  <a16:creationId xmlns:a16="http://schemas.microsoft.com/office/drawing/2014/main" xmlns="" id="{F18B28EF-A485-4DAC-9C4D-1E430BB85A4D}"/>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3" name="Line 8">
              <a:extLst>
                <a:ext uri="{FF2B5EF4-FFF2-40B4-BE49-F238E27FC236}">
                  <a16:creationId xmlns:a16="http://schemas.microsoft.com/office/drawing/2014/main" xmlns="" id="{F7C3F6A7-BB9F-4A27-B72F-A26EFA1FAD0E}"/>
                </a:ext>
              </a:extLst>
            </p:cNvPr>
            <p:cNvSpPr>
              <a:spLocks noChangeShapeType="1"/>
            </p:cNvSpPr>
            <p:nvPr/>
          </p:nvSpPr>
          <p:spPr bwMode="auto">
            <a:xfrm>
              <a:off x="3312" y="864"/>
              <a:ext cx="720"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4" name="Line 9">
              <a:extLst>
                <a:ext uri="{FF2B5EF4-FFF2-40B4-BE49-F238E27FC236}">
                  <a16:creationId xmlns:a16="http://schemas.microsoft.com/office/drawing/2014/main" xmlns="" id="{A49E416B-62D8-4E8A-9336-772375DDFB02}"/>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5" name="Line 10">
              <a:extLst>
                <a:ext uri="{FF2B5EF4-FFF2-40B4-BE49-F238E27FC236}">
                  <a16:creationId xmlns:a16="http://schemas.microsoft.com/office/drawing/2014/main" xmlns="" id="{38992E9F-84C9-410D-B173-D3F3BFEDA85E}"/>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6" name="Line 11">
              <a:extLst>
                <a:ext uri="{FF2B5EF4-FFF2-40B4-BE49-F238E27FC236}">
                  <a16:creationId xmlns:a16="http://schemas.microsoft.com/office/drawing/2014/main" xmlns="" id="{522EA0F7-A460-48A5-9D5E-BAC28081430D}"/>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7" name="Line 12">
              <a:extLst>
                <a:ext uri="{FF2B5EF4-FFF2-40B4-BE49-F238E27FC236}">
                  <a16:creationId xmlns:a16="http://schemas.microsoft.com/office/drawing/2014/main" xmlns="" id="{AE42DD33-7B2B-4863-80D2-8BD641AEA0B2}"/>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8" name="Line 13">
              <a:extLst>
                <a:ext uri="{FF2B5EF4-FFF2-40B4-BE49-F238E27FC236}">
                  <a16:creationId xmlns:a16="http://schemas.microsoft.com/office/drawing/2014/main" xmlns="" id="{6EBD010A-B3A1-47CD-A1F1-EB84C97E997C}"/>
                </a:ext>
              </a:extLst>
            </p:cNvPr>
            <p:cNvSpPr>
              <a:spLocks noChangeShapeType="1"/>
            </p:cNvSpPr>
            <p:nvPr/>
          </p:nvSpPr>
          <p:spPr bwMode="auto">
            <a:xfrm>
              <a:off x="1152" y="1968"/>
              <a:ext cx="1344" cy="1200"/>
            </a:xfrm>
            <a:prstGeom prst="line">
              <a:avLst/>
            </a:prstGeom>
            <a:noFill/>
            <a:ln w="317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9" name="Line 14">
              <a:extLst>
                <a:ext uri="{FF2B5EF4-FFF2-40B4-BE49-F238E27FC236}">
                  <a16:creationId xmlns:a16="http://schemas.microsoft.com/office/drawing/2014/main" xmlns="" id="{149E359B-4A39-4800-BEA0-20F98B0E00E1}"/>
                </a:ext>
              </a:extLst>
            </p:cNvPr>
            <p:cNvSpPr>
              <a:spLocks noChangeShapeType="1"/>
            </p:cNvSpPr>
            <p:nvPr/>
          </p:nvSpPr>
          <p:spPr bwMode="auto">
            <a:xfrm flipV="1">
              <a:off x="2496" y="1968"/>
              <a:ext cx="192"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20" name="Line 15">
              <a:extLst>
                <a:ext uri="{FF2B5EF4-FFF2-40B4-BE49-F238E27FC236}">
                  <a16:creationId xmlns:a16="http://schemas.microsoft.com/office/drawing/2014/main" xmlns="" id="{DD16A7E0-7F59-4C3D-B422-6CAA200AB51F}"/>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21" name="Text Box 16">
              <a:extLst>
                <a:ext uri="{FF2B5EF4-FFF2-40B4-BE49-F238E27FC236}">
                  <a16:creationId xmlns:a16="http://schemas.microsoft.com/office/drawing/2014/main" xmlns="" id="{9A6B2B3B-FBD9-42FF-9C6C-216F8C3223C2}"/>
                </a:ext>
              </a:extLst>
            </p:cNvPr>
            <p:cNvSpPr txBox="1">
              <a:spLocks noChangeArrowheads="1"/>
            </p:cNvSpPr>
            <p:nvPr/>
          </p:nvSpPr>
          <p:spPr bwMode="auto">
            <a:xfrm>
              <a:off x="864" y="18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5622" name="Text Box 17">
              <a:extLst>
                <a:ext uri="{FF2B5EF4-FFF2-40B4-BE49-F238E27FC236}">
                  <a16:creationId xmlns:a16="http://schemas.microsoft.com/office/drawing/2014/main" xmlns="" id="{DA90BA02-47FE-4E2F-AFE8-9F86F4155095}"/>
                </a:ext>
              </a:extLst>
            </p:cNvPr>
            <p:cNvSpPr txBox="1">
              <a:spLocks noChangeArrowheads="1"/>
            </p:cNvSpPr>
            <p:nvPr/>
          </p:nvSpPr>
          <p:spPr bwMode="auto">
            <a:xfrm>
              <a:off x="2688" y="1968"/>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5623" name="Text Box 18">
              <a:extLst>
                <a:ext uri="{FF2B5EF4-FFF2-40B4-BE49-F238E27FC236}">
                  <a16:creationId xmlns:a16="http://schemas.microsoft.com/office/drawing/2014/main" xmlns="" id="{B9E4E34E-AAC9-4C37-815E-B81B7627684B}"/>
                </a:ext>
              </a:extLst>
            </p:cNvPr>
            <p:cNvSpPr txBox="1">
              <a:spLocks noChangeArrowheads="1"/>
            </p:cNvSpPr>
            <p:nvPr/>
          </p:nvSpPr>
          <p:spPr bwMode="auto">
            <a:xfrm>
              <a:off x="1728"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5624" name="Text Box 19">
              <a:extLst>
                <a:ext uri="{FF2B5EF4-FFF2-40B4-BE49-F238E27FC236}">
                  <a16:creationId xmlns:a16="http://schemas.microsoft.com/office/drawing/2014/main" xmlns="" id="{67480D76-E184-4DEF-B8EF-AB8AEEEB351E}"/>
                </a:ext>
              </a:extLst>
            </p:cNvPr>
            <p:cNvSpPr txBox="1">
              <a:spLocks noChangeArrowheads="1"/>
            </p:cNvSpPr>
            <p:nvPr/>
          </p:nvSpPr>
          <p:spPr bwMode="auto">
            <a:xfrm>
              <a:off x="3312" y="6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5625" name="Text Box 20">
              <a:extLst>
                <a:ext uri="{FF2B5EF4-FFF2-40B4-BE49-F238E27FC236}">
                  <a16:creationId xmlns:a16="http://schemas.microsoft.com/office/drawing/2014/main" xmlns="" id="{72EC925B-300A-4B9B-9E15-3150C4365EC6}"/>
                </a:ext>
              </a:extLst>
            </p:cNvPr>
            <p:cNvSpPr txBox="1">
              <a:spLocks noChangeArrowheads="1"/>
            </p:cNvSpPr>
            <p:nvPr/>
          </p:nvSpPr>
          <p:spPr bwMode="auto">
            <a:xfrm>
              <a:off x="4032" y="192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5626" name="Text Box 21">
              <a:extLst>
                <a:ext uri="{FF2B5EF4-FFF2-40B4-BE49-F238E27FC236}">
                  <a16:creationId xmlns:a16="http://schemas.microsoft.com/office/drawing/2014/main" xmlns="" id="{C25E87CF-31BE-4867-BBD2-1018D4EBB4AA}"/>
                </a:ext>
              </a:extLst>
            </p:cNvPr>
            <p:cNvSpPr txBox="1">
              <a:spLocks noChangeArrowheads="1"/>
            </p:cNvSpPr>
            <p:nvPr/>
          </p:nvSpPr>
          <p:spPr bwMode="auto">
            <a:xfrm>
              <a:off x="2352" y="32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5627" name="Text Box 22">
              <a:extLst>
                <a:ext uri="{FF2B5EF4-FFF2-40B4-BE49-F238E27FC236}">
                  <a16:creationId xmlns:a16="http://schemas.microsoft.com/office/drawing/2014/main" xmlns="" id="{DB0BD633-0C20-480F-9069-F8FDD90292BA}"/>
                </a:ext>
              </a:extLst>
            </p:cNvPr>
            <p:cNvSpPr txBox="1">
              <a:spLocks noChangeArrowheads="1"/>
            </p:cNvSpPr>
            <p:nvPr/>
          </p:nvSpPr>
          <p:spPr bwMode="auto">
            <a:xfrm>
              <a:off x="3168" y="264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5628" name="Text Box 23">
              <a:extLst>
                <a:ext uri="{FF2B5EF4-FFF2-40B4-BE49-F238E27FC236}">
                  <a16:creationId xmlns:a16="http://schemas.microsoft.com/office/drawing/2014/main" xmlns="" id="{7E71532F-9D49-476C-8DD0-F1BAF272BD70}"/>
                </a:ext>
              </a:extLst>
            </p:cNvPr>
            <p:cNvSpPr txBox="1">
              <a:spLocks noChangeArrowheads="1"/>
            </p:cNvSpPr>
            <p:nvPr/>
          </p:nvSpPr>
          <p:spPr bwMode="auto">
            <a:xfrm>
              <a:off x="1776" y="20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5629" name="Text Box 24">
              <a:extLst>
                <a:ext uri="{FF2B5EF4-FFF2-40B4-BE49-F238E27FC236}">
                  <a16:creationId xmlns:a16="http://schemas.microsoft.com/office/drawing/2014/main" xmlns="" id="{468E360B-D809-436D-9617-78696C434CAA}"/>
                </a:ext>
              </a:extLst>
            </p:cNvPr>
            <p:cNvSpPr txBox="1">
              <a:spLocks noChangeArrowheads="1"/>
            </p:cNvSpPr>
            <p:nvPr/>
          </p:nvSpPr>
          <p:spPr bwMode="auto">
            <a:xfrm>
              <a:off x="1536" y="25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5630" name="Text Box 25">
              <a:extLst>
                <a:ext uri="{FF2B5EF4-FFF2-40B4-BE49-F238E27FC236}">
                  <a16:creationId xmlns:a16="http://schemas.microsoft.com/office/drawing/2014/main" xmlns="" id="{236796AF-D89F-4400-BBB7-E33C1459B213}"/>
                </a:ext>
              </a:extLst>
            </p:cNvPr>
            <p:cNvSpPr txBox="1">
              <a:spLocks noChangeArrowheads="1"/>
            </p:cNvSpPr>
            <p:nvPr/>
          </p:nvSpPr>
          <p:spPr bwMode="auto">
            <a:xfrm>
              <a:off x="2592" y="235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5631" name="Text Box 26">
              <a:extLst>
                <a:ext uri="{FF2B5EF4-FFF2-40B4-BE49-F238E27FC236}">
                  <a16:creationId xmlns:a16="http://schemas.microsoft.com/office/drawing/2014/main" xmlns="" id="{B7CECDD8-4C0B-4135-846F-772F5C85B744}"/>
                </a:ext>
              </a:extLst>
            </p:cNvPr>
            <p:cNvSpPr txBox="1">
              <a:spLocks noChangeArrowheads="1"/>
            </p:cNvSpPr>
            <p:nvPr/>
          </p:nvSpPr>
          <p:spPr bwMode="auto">
            <a:xfrm>
              <a:off x="2064" y="13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5632" name="Text Box 27">
              <a:extLst>
                <a:ext uri="{FF2B5EF4-FFF2-40B4-BE49-F238E27FC236}">
                  <a16:creationId xmlns:a16="http://schemas.microsoft.com/office/drawing/2014/main" xmlns="" id="{9DE737C0-C06C-438E-9182-B4694744E646}"/>
                </a:ext>
              </a:extLst>
            </p:cNvPr>
            <p:cNvSpPr txBox="1">
              <a:spLocks noChangeArrowheads="1"/>
            </p:cNvSpPr>
            <p:nvPr/>
          </p:nvSpPr>
          <p:spPr bwMode="auto">
            <a:xfrm>
              <a:off x="3024" y="129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5633" name="Text Box 28">
              <a:extLst>
                <a:ext uri="{FF2B5EF4-FFF2-40B4-BE49-F238E27FC236}">
                  <a16:creationId xmlns:a16="http://schemas.microsoft.com/office/drawing/2014/main" xmlns="" id="{DCB801F5-31CA-403B-9622-9226DBB8E1A0}"/>
                </a:ext>
              </a:extLst>
            </p:cNvPr>
            <p:cNvSpPr txBox="1">
              <a:spLocks noChangeArrowheads="1"/>
            </p:cNvSpPr>
            <p:nvPr/>
          </p:nvSpPr>
          <p:spPr bwMode="auto">
            <a:xfrm>
              <a:off x="3648" y="120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5634" name="Text Box 29">
              <a:extLst>
                <a:ext uri="{FF2B5EF4-FFF2-40B4-BE49-F238E27FC236}">
                  <a16:creationId xmlns:a16="http://schemas.microsoft.com/office/drawing/2014/main" xmlns="" id="{3C570306-0FCD-457F-BF90-C7FFE28B7C7C}"/>
                </a:ext>
              </a:extLst>
            </p:cNvPr>
            <p:cNvSpPr txBox="1">
              <a:spLocks noChangeArrowheads="1"/>
            </p:cNvSpPr>
            <p:nvPr/>
          </p:nvSpPr>
          <p:spPr bwMode="auto">
            <a:xfrm>
              <a:off x="2496"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5635" name="Text Box 30">
              <a:extLst>
                <a:ext uri="{FF2B5EF4-FFF2-40B4-BE49-F238E27FC236}">
                  <a16:creationId xmlns:a16="http://schemas.microsoft.com/office/drawing/2014/main" xmlns="" id="{61F9C880-9C16-4FD4-B875-580C8BEC698F}"/>
                </a:ext>
              </a:extLst>
            </p:cNvPr>
            <p:cNvSpPr txBox="1">
              <a:spLocks noChangeArrowheads="1"/>
            </p:cNvSpPr>
            <p:nvPr/>
          </p:nvSpPr>
          <p:spPr bwMode="auto">
            <a:xfrm>
              <a:off x="1392" y="105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5636" name="Text Box 31">
              <a:extLst>
                <a:ext uri="{FF2B5EF4-FFF2-40B4-BE49-F238E27FC236}">
                  <a16:creationId xmlns:a16="http://schemas.microsoft.com/office/drawing/2014/main" xmlns="" id="{B36C581A-EAD5-4EDA-BD12-0E606793F6BB}"/>
                </a:ext>
              </a:extLst>
            </p:cNvPr>
            <p:cNvSpPr txBox="1">
              <a:spLocks noChangeArrowheads="1"/>
            </p:cNvSpPr>
            <p:nvPr/>
          </p:nvSpPr>
          <p:spPr bwMode="auto">
            <a:xfrm>
              <a:off x="3120" y="168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91" name="Text Box 2">
            <a:extLst>
              <a:ext uri="{FF2B5EF4-FFF2-40B4-BE49-F238E27FC236}">
                <a16:creationId xmlns:a16="http://schemas.microsoft.com/office/drawing/2014/main" xmlns="" id="{4CE4613E-94C7-4B05-A28A-7DCFC5CF2CC8}"/>
              </a:ext>
            </a:extLst>
          </p:cNvPr>
          <p:cNvSpPr txBox="1">
            <a:spLocks noChangeArrowheads="1"/>
          </p:cNvSpPr>
          <p:nvPr/>
        </p:nvSpPr>
        <p:spPr bwMode="auto">
          <a:xfrm>
            <a:off x="5638800" y="1371600"/>
            <a:ext cx="2971800"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00B0F0"/>
                </a:solidFill>
              </a:rPr>
              <a:t>ED  2</a:t>
            </a:r>
          </a:p>
          <a:p>
            <a:pPr eaLnBrk="1" hangingPunct="1"/>
            <a:r>
              <a:rPr lang="en-GB" altLang="en-US" sz="2200" b="1" dirty="0">
                <a:solidFill>
                  <a:srgbClr val="00B0F0"/>
                </a:solidFill>
              </a:rPr>
              <a:t>AB  3</a:t>
            </a:r>
          </a:p>
          <a:p>
            <a:pPr eaLnBrk="1" hangingPunct="1"/>
            <a:r>
              <a:rPr lang="en-GB" altLang="en-US" sz="2200" b="1" dirty="0">
                <a:solidFill>
                  <a:srgbClr val="00B0F0"/>
                </a:solidFill>
              </a:rPr>
              <a:t>CD  4( or AE 4)</a:t>
            </a:r>
          </a:p>
          <a:p>
            <a:pPr eaLnBrk="1" hangingPunct="1"/>
            <a:r>
              <a:rPr lang="en-GB" altLang="en-US" sz="2200" b="1" dirty="0">
                <a:solidFill>
                  <a:srgbClr val="00B0F0"/>
                </a:solidFill>
              </a:rPr>
              <a:t>AE 4</a:t>
            </a:r>
          </a:p>
          <a:p>
            <a:pPr eaLnBrk="1" hangingPunct="1"/>
            <a:r>
              <a:rPr lang="en-GB" altLang="en-US" sz="2200" b="1" dirty="0">
                <a:solidFill>
                  <a:srgbClr val="00B0F0"/>
                </a:solidFill>
              </a:rPr>
              <a:t>BC FORMS A CYCLE</a:t>
            </a:r>
          </a:p>
          <a:p>
            <a:pPr eaLnBrk="1" hangingPunct="1"/>
            <a:r>
              <a:rPr lang="en-GB" altLang="en-US" sz="2200" b="1" dirty="0">
                <a:solidFill>
                  <a:srgbClr val="00B0F0"/>
                </a:solidFill>
              </a:rPr>
              <a:t>EF 5</a:t>
            </a:r>
          </a:p>
          <a:p>
            <a:pPr eaLnBrk="1" hangingPunct="1"/>
            <a:r>
              <a:rPr lang="en-GB" altLang="en-US" sz="2200" b="1" dirty="0">
                <a:solidFill>
                  <a:srgbClr val="00B0F0"/>
                </a:solidFill>
              </a:rPr>
              <a:t> Total Weight of Tree = 18</a:t>
            </a:r>
          </a:p>
          <a:p>
            <a:pPr eaLnBrk="1" hangingPunct="1"/>
            <a:endParaRPr lang="en-GB" altLang="en-US" sz="2200" dirty="0">
              <a:solidFill>
                <a:srgbClr val="00B0F0"/>
              </a:solidFill>
            </a:endParaRPr>
          </a:p>
          <a:p>
            <a:pPr eaLnBrk="1" hangingPunct="1"/>
            <a:endParaRPr lang="en-US"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5609"/>
                                        </p:tgtEl>
                                        <p:attrNameLst>
                                          <p:attrName>style.visibility</p:attrName>
                                        </p:attrNameLst>
                                      </p:cBhvr>
                                      <p:to>
                                        <p:strVal val="visible"/>
                                      </p:to>
                                    </p:set>
                                    <p:anim calcmode="lin" valueType="num">
                                      <p:cBhvr additive="base">
                                        <p:cTn id="11" dur="500" fill="hold"/>
                                        <p:tgtEl>
                                          <p:spTgt spid="25609"/>
                                        </p:tgtEl>
                                        <p:attrNameLst>
                                          <p:attrName>ppt_x</p:attrName>
                                        </p:attrNameLst>
                                      </p:cBhvr>
                                      <p:tavLst>
                                        <p:tav tm="0">
                                          <p:val>
                                            <p:strVal val="#ppt_x"/>
                                          </p:val>
                                        </p:tav>
                                        <p:tav tm="100000">
                                          <p:val>
                                            <p:strVal val="#ppt_x"/>
                                          </p:val>
                                        </p:tav>
                                      </p:tavLst>
                                    </p:anim>
                                    <p:anim calcmode="lin" valueType="num">
                                      <p:cBhvr additive="base">
                                        <p:cTn id="12" dur="500" fill="hold"/>
                                        <p:tgtEl>
                                          <p:spTgt spid="256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xmlns="" id="{1988F98C-73CD-4C4E-B0E3-2FE62959FCEA}"/>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D974D3C3-36DF-4E27-8FAF-D78C4CAF5CE7}"/>
              </a:ext>
            </a:extLst>
          </p:cNvPr>
          <p:cNvSpPr>
            <a:spLocks noGrp="1"/>
          </p:cNvSpPr>
          <p:nvPr>
            <p:ph type="dt" sz="quarter" idx="10"/>
          </p:nvPr>
        </p:nvSpPr>
        <p:spPr/>
        <p:txBody>
          <a:bodyPr/>
          <a:lstStyle/>
          <a:p>
            <a:pPr>
              <a:defRPr/>
            </a:pPr>
            <a:fld id="{6761F329-C843-4CC7-AD77-03937EE48E94}" type="datetime1">
              <a:rPr lang="en-US" smtClean="0"/>
              <a:t>6/20/2022</a:t>
            </a:fld>
            <a:endParaRPr lang="en-US"/>
          </a:p>
        </p:txBody>
      </p:sp>
      <p:sp>
        <p:nvSpPr>
          <p:cNvPr id="5" name="Footer Placeholder 4">
            <a:extLst>
              <a:ext uri="{FF2B5EF4-FFF2-40B4-BE49-F238E27FC236}">
                <a16:creationId xmlns:a16="http://schemas.microsoft.com/office/drawing/2014/main" xmlns="" id="{BAEA2CEB-0A70-4F98-8315-DFFB8DA457FF}"/>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FA88F4E-EB64-4814-9BF8-5C9B828FCF9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6EC008-71D0-406D-85A8-62445FBC32CC}" type="slidenum">
              <a:rPr lang="en-US" altLang="en-US">
                <a:solidFill>
                  <a:srgbClr val="898989"/>
                </a:solidFill>
                <a:latin typeface="Calibri" panose="020F0502020204030204" pitchFamily="34" charset="0"/>
              </a:rPr>
              <a:pPr eaLnBrk="1" hangingPunct="1"/>
              <a:t>66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4AA213B8-5876-4260-B5DE-6848A6A2F5C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7655" name="Picture 2" descr="E:\NIET\Project\xLogo11.png.pagespeed.ic.pydHLuCQEZ.png">
            <a:extLst>
              <a:ext uri="{FF2B5EF4-FFF2-40B4-BE49-F238E27FC236}">
                <a16:creationId xmlns:a16="http://schemas.microsoft.com/office/drawing/2014/main" xmlns="" id="{42E9B95D-6251-4471-8BA6-3115C92B1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8">
            <a:extLst>
              <a:ext uri="{FF2B5EF4-FFF2-40B4-BE49-F238E27FC236}">
                <a16:creationId xmlns:a16="http://schemas.microsoft.com/office/drawing/2014/main" xmlns="" id="{85057876-59A2-4AF2-8B35-83A46CDCB33C}"/>
              </a:ext>
            </a:extLst>
          </p:cNvPr>
          <p:cNvSpPr>
            <a:spLocks noChangeArrowheads="1"/>
          </p:cNvSpPr>
          <p:nvPr/>
        </p:nvSpPr>
        <p:spPr bwMode="auto">
          <a:xfrm>
            <a:off x="228600" y="1295400"/>
            <a:ext cx="87630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800" b="1" dirty="0">
                <a:latin typeface="Calibri" panose="020F0502020204030204" pitchFamily="34" charset="0"/>
              </a:rPr>
              <a:t>Prims Algorithm</a:t>
            </a:r>
          </a:p>
          <a:p>
            <a:pPr algn="just"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The tree starts from an arbitrary root vertex r and grows until the tree spans all the vertices in V. </a:t>
            </a:r>
          </a:p>
          <a:p>
            <a:pPr algn="just" eaLnBrk="1" hangingPunct="1"/>
            <a:endParaRPr lang="en-US" altLang="en-US" sz="2200" i="1" dirty="0">
              <a:latin typeface="Calibri" panose="020F0502020204030204" pitchFamily="34" charset="0"/>
            </a:endParaRPr>
          </a:p>
          <a:p>
            <a:pPr algn="just" eaLnBrk="1" hangingPunct="1"/>
            <a:r>
              <a:rPr lang="en-US" altLang="en-US" sz="2200" dirty="0">
                <a:latin typeface="Calibri" panose="020F0502020204030204" pitchFamily="34" charset="0"/>
              </a:rPr>
              <a:t>● Select any vertex</a:t>
            </a:r>
          </a:p>
          <a:p>
            <a:pPr algn="just"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 Choose the minimum cost adjacent edge of selected vertex</a:t>
            </a:r>
          </a:p>
          <a:p>
            <a:pPr algn="just"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 Repeat step2 until all node are not explored.</a:t>
            </a:r>
            <a:endParaRPr lang="en-US" altLang="en-US" sz="2200" b="1" dirty="0">
              <a:latin typeface="Calibri" panose="020F0502020204030204" pitchFamily="34" charset="0"/>
            </a:endParaRPr>
          </a:p>
          <a:p>
            <a:pPr algn="just" eaLnBrk="1" hangingPunct="1"/>
            <a:endParaRPr lang="en-US" altLang="en-US" sz="2200" b="1" dirty="0">
              <a:latin typeface="Calibri" panose="020F05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xmlns="" id="{3E19BFA8-CFCA-4975-8E87-4E2E20E59FAA}"/>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C405BDBE-EDBA-4ED4-8FFD-4873BCA08351}"/>
              </a:ext>
            </a:extLst>
          </p:cNvPr>
          <p:cNvSpPr>
            <a:spLocks noGrp="1"/>
          </p:cNvSpPr>
          <p:nvPr>
            <p:ph type="dt" sz="quarter" idx="10"/>
          </p:nvPr>
        </p:nvSpPr>
        <p:spPr/>
        <p:txBody>
          <a:bodyPr/>
          <a:lstStyle/>
          <a:p>
            <a:pPr>
              <a:defRPr/>
            </a:pPr>
            <a:fld id="{5E72AC6D-9961-4817-8D4D-D42DFC33A79C}" type="datetime1">
              <a:rPr lang="en-US" smtClean="0"/>
              <a:t>6/20/2022</a:t>
            </a:fld>
            <a:endParaRPr lang="en-US"/>
          </a:p>
        </p:txBody>
      </p:sp>
      <p:sp>
        <p:nvSpPr>
          <p:cNvPr id="5" name="Footer Placeholder 4">
            <a:extLst>
              <a:ext uri="{FF2B5EF4-FFF2-40B4-BE49-F238E27FC236}">
                <a16:creationId xmlns:a16="http://schemas.microsoft.com/office/drawing/2014/main" xmlns="" id="{1C23C914-5AAC-4F71-9532-8157CABAC611}"/>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CA50E43F-B4FA-4ABC-8F8A-3C06C88A466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91AC01-B12F-4ABD-94A3-1AF42C4094FE}" type="slidenum">
              <a:rPr lang="en-US" altLang="en-US">
                <a:solidFill>
                  <a:srgbClr val="898989"/>
                </a:solidFill>
                <a:latin typeface="Calibri" panose="020F0502020204030204" pitchFamily="34" charset="0"/>
              </a:rPr>
              <a:pPr eaLnBrk="1" hangingPunct="1"/>
              <a:t>67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8E93B710-638A-4D19-8BA1-19B3FAC1E5C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6631" name="Picture 2" descr="E:\NIET\Project\xLogo11.png.pagespeed.ic.pydHLuCQEZ.png">
            <a:extLst>
              <a:ext uri="{FF2B5EF4-FFF2-40B4-BE49-F238E27FC236}">
                <a16:creationId xmlns:a16="http://schemas.microsoft.com/office/drawing/2014/main" xmlns="" id="{CC4BA9DF-0126-4802-98E8-0E0E24494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9600" y="1371600"/>
            <a:ext cx="7162800" cy="3416320"/>
          </a:xfrm>
          <a:prstGeom prst="rect">
            <a:avLst/>
          </a:prstGeom>
        </p:spPr>
        <p:txBody>
          <a:bodyPr wrap="square">
            <a:spAutoFit/>
          </a:bodyPr>
          <a:lstStyle/>
          <a:p>
            <a:r>
              <a:rPr lang="en-US" dirty="0"/>
              <a:t>Step 1: Select a starting </a:t>
            </a:r>
            <a:r>
              <a:rPr lang="en-US" dirty="0" smtClean="0"/>
              <a:t>vertex.</a:t>
            </a:r>
          </a:p>
          <a:p>
            <a:endParaRPr lang="en-US" dirty="0"/>
          </a:p>
          <a:p>
            <a:r>
              <a:rPr lang="en-US" dirty="0"/>
              <a:t>Step 2: Repeat Steps 3 and 4 until there are fringe </a:t>
            </a:r>
            <a:r>
              <a:rPr lang="en-US" dirty="0" smtClean="0"/>
              <a:t>vertices. </a:t>
            </a:r>
          </a:p>
          <a:p>
            <a:endParaRPr lang="en-US" dirty="0"/>
          </a:p>
          <a:p>
            <a:r>
              <a:rPr lang="en-US" dirty="0"/>
              <a:t>Step 3: Select an edge 'e' connecting the tree vertex and fringe vertex that has minimum </a:t>
            </a:r>
            <a:r>
              <a:rPr lang="en-US" dirty="0" smtClean="0"/>
              <a:t>weight.</a:t>
            </a:r>
          </a:p>
          <a:p>
            <a:endParaRPr lang="en-US" dirty="0"/>
          </a:p>
          <a:p>
            <a:r>
              <a:rPr lang="en-US" dirty="0"/>
              <a:t>Step 4: Add the selected edge and the vertex to the minimum spanning tree </a:t>
            </a:r>
            <a:r>
              <a:rPr lang="en-US" dirty="0" smtClean="0"/>
              <a:t>T.  </a:t>
            </a:r>
            <a:endParaRPr lang="en-US" dirty="0"/>
          </a:p>
          <a:p>
            <a:r>
              <a:rPr lang="en-US" dirty="0"/>
              <a:t>[END OF LOOP]  </a:t>
            </a:r>
            <a:endParaRPr lang="en-US" dirty="0" smtClean="0"/>
          </a:p>
          <a:p>
            <a:endParaRPr lang="en-US" dirty="0"/>
          </a:p>
          <a:p>
            <a:r>
              <a:rPr lang="en-US" dirty="0"/>
              <a:t>Step 5: EXIT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xmlns="" id="{AF50D2EC-347A-4B8E-BE8D-DD54E3678CA8}"/>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A2304984-3C21-4B7C-B09E-A6190B0D0F7E}"/>
              </a:ext>
            </a:extLst>
          </p:cNvPr>
          <p:cNvSpPr>
            <a:spLocks noGrp="1"/>
          </p:cNvSpPr>
          <p:nvPr>
            <p:ph type="dt" sz="quarter" idx="10"/>
          </p:nvPr>
        </p:nvSpPr>
        <p:spPr/>
        <p:txBody>
          <a:bodyPr/>
          <a:lstStyle/>
          <a:p>
            <a:pPr>
              <a:defRPr/>
            </a:pPr>
            <a:fld id="{A21EFF10-2531-4390-BCD5-3F89427AF657}" type="datetime1">
              <a:rPr lang="en-US" smtClean="0"/>
              <a:t>6/20/2022</a:t>
            </a:fld>
            <a:endParaRPr lang="en-US"/>
          </a:p>
        </p:txBody>
      </p:sp>
      <p:sp>
        <p:nvSpPr>
          <p:cNvPr id="5" name="Footer Placeholder 4">
            <a:extLst>
              <a:ext uri="{FF2B5EF4-FFF2-40B4-BE49-F238E27FC236}">
                <a16:creationId xmlns:a16="http://schemas.microsoft.com/office/drawing/2014/main" xmlns="" id="{35851839-EA54-46AF-9790-8CBB926D4632}"/>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670CA302-8020-46A6-A052-F71C39B2D66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06E941-172C-42A1-8A16-4B4360FE57AC}" type="slidenum">
              <a:rPr lang="en-US" altLang="en-US">
                <a:solidFill>
                  <a:srgbClr val="898989"/>
                </a:solidFill>
                <a:latin typeface="Calibri" panose="020F0502020204030204" pitchFamily="34" charset="0"/>
              </a:rPr>
              <a:pPr eaLnBrk="1" hangingPunct="1"/>
              <a:t>68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B507C1C-4F1E-4DB8-A451-66E9FE6A48D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8679" name="Picture 2" descr="E:\NIET\Project\xLogo11.png.pagespeed.ic.pydHLuCQEZ.png">
            <a:extLst>
              <a:ext uri="{FF2B5EF4-FFF2-40B4-BE49-F238E27FC236}">
                <a16:creationId xmlns:a16="http://schemas.microsoft.com/office/drawing/2014/main" xmlns="" id="{171DDA60-86F1-4B6F-9ABC-CD38B2E7A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Rectangle 9">
            <a:extLst>
              <a:ext uri="{FF2B5EF4-FFF2-40B4-BE49-F238E27FC236}">
                <a16:creationId xmlns:a16="http://schemas.microsoft.com/office/drawing/2014/main" xmlns="" id="{FAA5DD17-7BF7-4B9F-AF62-F7B7CD099DBE}"/>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28681" name="Group 2">
            <a:extLst>
              <a:ext uri="{FF2B5EF4-FFF2-40B4-BE49-F238E27FC236}">
                <a16:creationId xmlns:a16="http://schemas.microsoft.com/office/drawing/2014/main" xmlns="" id="{C16828CE-937E-49FF-A893-4872222CD3A4}"/>
              </a:ext>
            </a:extLst>
          </p:cNvPr>
          <p:cNvGrpSpPr>
            <a:grpSpLocks/>
          </p:cNvGrpSpPr>
          <p:nvPr/>
        </p:nvGrpSpPr>
        <p:grpSpPr bwMode="auto">
          <a:xfrm>
            <a:off x="468313" y="1905000"/>
            <a:ext cx="5486400" cy="3797300"/>
            <a:chOff x="864" y="576"/>
            <a:chExt cx="3456" cy="2978"/>
          </a:xfrm>
        </p:grpSpPr>
        <p:sp>
          <p:nvSpPr>
            <p:cNvPr id="28683" name="Line 3">
              <a:extLst>
                <a:ext uri="{FF2B5EF4-FFF2-40B4-BE49-F238E27FC236}">
                  <a16:creationId xmlns:a16="http://schemas.microsoft.com/office/drawing/2014/main" xmlns="" id="{27413E53-6D77-419D-BE52-B82C66AF2BA3}"/>
                </a:ext>
              </a:extLst>
            </p:cNvPr>
            <p:cNvSpPr>
              <a:spLocks noChangeShapeType="1"/>
            </p:cNvSpPr>
            <p:nvPr/>
          </p:nvSpPr>
          <p:spPr bwMode="auto">
            <a:xfrm flipV="1">
              <a:off x="1152" y="864"/>
              <a:ext cx="816" cy="110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4" name="Line 4">
              <a:extLst>
                <a:ext uri="{FF2B5EF4-FFF2-40B4-BE49-F238E27FC236}">
                  <a16:creationId xmlns:a16="http://schemas.microsoft.com/office/drawing/2014/main" xmlns="" id="{268DFF6B-DAA4-405A-9A02-D34D13CCD269}"/>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5" name="Line 5">
              <a:extLst>
                <a:ext uri="{FF2B5EF4-FFF2-40B4-BE49-F238E27FC236}">
                  <a16:creationId xmlns:a16="http://schemas.microsoft.com/office/drawing/2014/main" xmlns="" id="{D99C43F8-AAA2-45F0-B8FD-42B36CEC5188}"/>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6" name="Line 6">
              <a:extLst>
                <a:ext uri="{FF2B5EF4-FFF2-40B4-BE49-F238E27FC236}">
                  <a16:creationId xmlns:a16="http://schemas.microsoft.com/office/drawing/2014/main" xmlns="" id="{B75E8654-A30E-465D-BE8E-E60DA0FBAD21}"/>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7" name="Line 7">
              <a:extLst>
                <a:ext uri="{FF2B5EF4-FFF2-40B4-BE49-F238E27FC236}">
                  <a16:creationId xmlns:a16="http://schemas.microsoft.com/office/drawing/2014/main" xmlns="" id="{2E82E662-F084-4952-A7B3-EE1C82683ECD}"/>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8" name="Line 8">
              <a:extLst>
                <a:ext uri="{FF2B5EF4-FFF2-40B4-BE49-F238E27FC236}">
                  <a16:creationId xmlns:a16="http://schemas.microsoft.com/office/drawing/2014/main" xmlns="" id="{DC794850-FE80-4E1E-863A-6DE0D6549E50}"/>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9" name="Line 9">
              <a:extLst>
                <a:ext uri="{FF2B5EF4-FFF2-40B4-BE49-F238E27FC236}">
                  <a16:creationId xmlns:a16="http://schemas.microsoft.com/office/drawing/2014/main" xmlns="" id="{3ED617E9-707E-435A-BFCD-A36AD20F45D5}"/>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0" name="Line 10">
              <a:extLst>
                <a:ext uri="{FF2B5EF4-FFF2-40B4-BE49-F238E27FC236}">
                  <a16:creationId xmlns:a16="http://schemas.microsoft.com/office/drawing/2014/main" xmlns="" id="{CEEA0DDB-3BB5-4139-B939-520F9553B467}"/>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1" name="Line 11">
              <a:extLst>
                <a:ext uri="{FF2B5EF4-FFF2-40B4-BE49-F238E27FC236}">
                  <a16:creationId xmlns:a16="http://schemas.microsoft.com/office/drawing/2014/main" xmlns="" id="{955719E9-2265-4028-90F2-92BB841AA4F3}"/>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2" name="Line 12">
              <a:extLst>
                <a:ext uri="{FF2B5EF4-FFF2-40B4-BE49-F238E27FC236}">
                  <a16:creationId xmlns:a16="http://schemas.microsoft.com/office/drawing/2014/main" xmlns="" id="{4E3CC73A-7EF2-4872-95BC-57DC7A956195}"/>
                </a:ext>
              </a:extLst>
            </p:cNvPr>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3" name="Text Box 13">
              <a:extLst>
                <a:ext uri="{FF2B5EF4-FFF2-40B4-BE49-F238E27FC236}">
                  <a16:creationId xmlns:a16="http://schemas.microsoft.com/office/drawing/2014/main" xmlns="" id="{CD318DFA-4C95-49C0-858C-90FC74FD206D}"/>
                </a:ext>
              </a:extLst>
            </p:cNvPr>
            <p:cNvSpPr txBox="1">
              <a:spLocks noChangeArrowheads="1"/>
            </p:cNvSpPr>
            <p:nvPr/>
          </p:nvSpPr>
          <p:spPr bwMode="auto">
            <a:xfrm>
              <a:off x="864" y="1872"/>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8694" name="Text Box 14">
              <a:extLst>
                <a:ext uri="{FF2B5EF4-FFF2-40B4-BE49-F238E27FC236}">
                  <a16:creationId xmlns:a16="http://schemas.microsoft.com/office/drawing/2014/main" xmlns="" id="{CA21442D-FD7B-4DD0-BCF4-F21D0CF5AEA3}"/>
                </a:ext>
              </a:extLst>
            </p:cNvPr>
            <p:cNvSpPr txBox="1">
              <a:spLocks noChangeArrowheads="1"/>
            </p:cNvSpPr>
            <p:nvPr/>
          </p:nvSpPr>
          <p:spPr bwMode="auto">
            <a:xfrm>
              <a:off x="2688" y="1968"/>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8695" name="Text Box 15">
              <a:extLst>
                <a:ext uri="{FF2B5EF4-FFF2-40B4-BE49-F238E27FC236}">
                  <a16:creationId xmlns:a16="http://schemas.microsoft.com/office/drawing/2014/main" xmlns="" id="{BDBDC964-58B6-4E0D-8073-215E6049BEAE}"/>
                </a:ext>
              </a:extLst>
            </p:cNvPr>
            <p:cNvSpPr txBox="1">
              <a:spLocks noChangeArrowheads="1"/>
            </p:cNvSpPr>
            <p:nvPr/>
          </p:nvSpPr>
          <p:spPr bwMode="auto">
            <a:xfrm>
              <a:off x="1728" y="57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8696" name="Text Box 16">
              <a:extLst>
                <a:ext uri="{FF2B5EF4-FFF2-40B4-BE49-F238E27FC236}">
                  <a16:creationId xmlns:a16="http://schemas.microsoft.com/office/drawing/2014/main" xmlns="" id="{0A445BB6-0C5E-4810-AE45-3681203E1C68}"/>
                </a:ext>
              </a:extLst>
            </p:cNvPr>
            <p:cNvSpPr txBox="1">
              <a:spLocks noChangeArrowheads="1"/>
            </p:cNvSpPr>
            <p:nvPr/>
          </p:nvSpPr>
          <p:spPr bwMode="auto">
            <a:xfrm>
              <a:off x="3312" y="672"/>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8697" name="Text Box 17">
              <a:extLst>
                <a:ext uri="{FF2B5EF4-FFF2-40B4-BE49-F238E27FC236}">
                  <a16:creationId xmlns:a16="http://schemas.microsoft.com/office/drawing/2014/main" xmlns="" id="{AACBA5FB-CF12-4BD6-8455-DFDE58262C1D}"/>
                </a:ext>
              </a:extLst>
            </p:cNvPr>
            <p:cNvSpPr txBox="1">
              <a:spLocks noChangeArrowheads="1"/>
            </p:cNvSpPr>
            <p:nvPr/>
          </p:nvSpPr>
          <p:spPr bwMode="auto">
            <a:xfrm>
              <a:off x="4032" y="192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8698" name="Text Box 18">
              <a:extLst>
                <a:ext uri="{FF2B5EF4-FFF2-40B4-BE49-F238E27FC236}">
                  <a16:creationId xmlns:a16="http://schemas.microsoft.com/office/drawing/2014/main" xmlns="" id="{B32279F5-5746-469E-AAA9-961B64C4AF01}"/>
                </a:ext>
              </a:extLst>
            </p:cNvPr>
            <p:cNvSpPr txBox="1">
              <a:spLocks noChangeArrowheads="1"/>
            </p:cNvSpPr>
            <p:nvPr/>
          </p:nvSpPr>
          <p:spPr bwMode="auto">
            <a:xfrm>
              <a:off x="2352" y="321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8699" name="Text Box 19">
              <a:extLst>
                <a:ext uri="{FF2B5EF4-FFF2-40B4-BE49-F238E27FC236}">
                  <a16:creationId xmlns:a16="http://schemas.microsoft.com/office/drawing/2014/main" xmlns="" id="{4C5FED27-B5CF-4979-A341-908A4F990AB3}"/>
                </a:ext>
              </a:extLst>
            </p:cNvPr>
            <p:cNvSpPr txBox="1">
              <a:spLocks noChangeArrowheads="1"/>
            </p:cNvSpPr>
            <p:nvPr/>
          </p:nvSpPr>
          <p:spPr bwMode="auto">
            <a:xfrm>
              <a:off x="3168" y="264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8700" name="Text Box 20">
              <a:extLst>
                <a:ext uri="{FF2B5EF4-FFF2-40B4-BE49-F238E27FC236}">
                  <a16:creationId xmlns:a16="http://schemas.microsoft.com/office/drawing/2014/main" xmlns="" id="{9DC5D844-4E8C-453F-B47A-CC4856F07E8A}"/>
                </a:ext>
              </a:extLst>
            </p:cNvPr>
            <p:cNvSpPr txBox="1">
              <a:spLocks noChangeArrowheads="1"/>
            </p:cNvSpPr>
            <p:nvPr/>
          </p:nvSpPr>
          <p:spPr bwMode="auto">
            <a:xfrm>
              <a:off x="1776" y="201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8701" name="Text Box 21">
              <a:extLst>
                <a:ext uri="{FF2B5EF4-FFF2-40B4-BE49-F238E27FC236}">
                  <a16:creationId xmlns:a16="http://schemas.microsoft.com/office/drawing/2014/main" xmlns="" id="{B0E90F4E-99A6-4515-8504-9C6089DE4CBE}"/>
                </a:ext>
              </a:extLst>
            </p:cNvPr>
            <p:cNvSpPr txBox="1">
              <a:spLocks noChangeArrowheads="1"/>
            </p:cNvSpPr>
            <p:nvPr/>
          </p:nvSpPr>
          <p:spPr bwMode="auto">
            <a:xfrm>
              <a:off x="1536" y="2544"/>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8702" name="Text Box 22">
              <a:extLst>
                <a:ext uri="{FF2B5EF4-FFF2-40B4-BE49-F238E27FC236}">
                  <a16:creationId xmlns:a16="http://schemas.microsoft.com/office/drawing/2014/main" xmlns="" id="{A5E37FFF-28E5-474A-9EFA-821A74EBC9F1}"/>
                </a:ext>
              </a:extLst>
            </p:cNvPr>
            <p:cNvSpPr txBox="1">
              <a:spLocks noChangeArrowheads="1"/>
            </p:cNvSpPr>
            <p:nvPr/>
          </p:nvSpPr>
          <p:spPr bwMode="auto">
            <a:xfrm>
              <a:off x="2592" y="2352"/>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8703" name="Text Box 23">
              <a:extLst>
                <a:ext uri="{FF2B5EF4-FFF2-40B4-BE49-F238E27FC236}">
                  <a16:creationId xmlns:a16="http://schemas.microsoft.com/office/drawing/2014/main" xmlns="" id="{81DD75AA-AB1B-4B21-A3A9-B0200D0A2DE9}"/>
                </a:ext>
              </a:extLst>
            </p:cNvPr>
            <p:cNvSpPr txBox="1">
              <a:spLocks noChangeArrowheads="1"/>
            </p:cNvSpPr>
            <p:nvPr/>
          </p:nvSpPr>
          <p:spPr bwMode="auto">
            <a:xfrm>
              <a:off x="2064" y="1344"/>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8704" name="Text Box 24">
              <a:extLst>
                <a:ext uri="{FF2B5EF4-FFF2-40B4-BE49-F238E27FC236}">
                  <a16:creationId xmlns:a16="http://schemas.microsoft.com/office/drawing/2014/main" xmlns="" id="{E6A1890D-4BBC-470E-86DA-86D16DF1E65B}"/>
                </a:ext>
              </a:extLst>
            </p:cNvPr>
            <p:cNvSpPr txBox="1">
              <a:spLocks noChangeArrowheads="1"/>
            </p:cNvSpPr>
            <p:nvPr/>
          </p:nvSpPr>
          <p:spPr bwMode="auto">
            <a:xfrm>
              <a:off x="3024" y="129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8705" name="Text Box 25">
              <a:extLst>
                <a:ext uri="{FF2B5EF4-FFF2-40B4-BE49-F238E27FC236}">
                  <a16:creationId xmlns:a16="http://schemas.microsoft.com/office/drawing/2014/main" xmlns="" id="{BF3DE239-523F-40C2-BC89-CA340E20BBEA}"/>
                </a:ext>
              </a:extLst>
            </p:cNvPr>
            <p:cNvSpPr txBox="1">
              <a:spLocks noChangeArrowheads="1"/>
            </p:cNvSpPr>
            <p:nvPr/>
          </p:nvSpPr>
          <p:spPr bwMode="auto">
            <a:xfrm>
              <a:off x="3648" y="120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8706" name="Text Box 26">
              <a:extLst>
                <a:ext uri="{FF2B5EF4-FFF2-40B4-BE49-F238E27FC236}">
                  <a16:creationId xmlns:a16="http://schemas.microsoft.com/office/drawing/2014/main" xmlns="" id="{AECFB9EC-1015-4F36-8C58-AF0C9C72239D}"/>
                </a:ext>
              </a:extLst>
            </p:cNvPr>
            <p:cNvSpPr txBox="1">
              <a:spLocks noChangeArrowheads="1"/>
            </p:cNvSpPr>
            <p:nvPr/>
          </p:nvSpPr>
          <p:spPr bwMode="auto">
            <a:xfrm>
              <a:off x="2496" y="57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8707" name="Text Box 27">
              <a:extLst>
                <a:ext uri="{FF2B5EF4-FFF2-40B4-BE49-F238E27FC236}">
                  <a16:creationId xmlns:a16="http://schemas.microsoft.com/office/drawing/2014/main" xmlns="" id="{5715710E-B8A4-4529-9D4C-12D0453C0A44}"/>
                </a:ext>
              </a:extLst>
            </p:cNvPr>
            <p:cNvSpPr txBox="1">
              <a:spLocks noChangeArrowheads="1"/>
            </p:cNvSpPr>
            <p:nvPr/>
          </p:nvSpPr>
          <p:spPr bwMode="auto">
            <a:xfrm>
              <a:off x="1392" y="105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8708" name="Text Box 28">
              <a:extLst>
                <a:ext uri="{FF2B5EF4-FFF2-40B4-BE49-F238E27FC236}">
                  <a16:creationId xmlns:a16="http://schemas.microsoft.com/office/drawing/2014/main" xmlns="" id="{5B44D360-5656-4F85-94F2-C9E324EE7CA3}"/>
                </a:ext>
              </a:extLst>
            </p:cNvPr>
            <p:cNvSpPr txBox="1">
              <a:spLocks noChangeArrowheads="1"/>
            </p:cNvSpPr>
            <p:nvPr/>
          </p:nvSpPr>
          <p:spPr bwMode="auto">
            <a:xfrm>
              <a:off x="3120" y="168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38" name="Text Box 29">
            <a:extLst>
              <a:ext uri="{FF2B5EF4-FFF2-40B4-BE49-F238E27FC236}">
                <a16:creationId xmlns:a16="http://schemas.microsoft.com/office/drawing/2014/main" xmlns="" id="{2AF551F4-2DF1-4138-9B00-1CCB0305050A}"/>
              </a:ext>
            </a:extLst>
          </p:cNvPr>
          <p:cNvSpPr txBox="1">
            <a:spLocks noChangeArrowheads="1"/>
          </p:cNvSpPr>
          <p:nvPr/>
        </p:nvSpPr>
        <p:spPr bwMode="auto">
          <a:xfrm>
            <a:off x="5943600" y="1600200"/>
            <a:ext cx="2895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t>Select any vertex </a:t>
            </a:r>
            <a:r>
              <a:rPr lang="en-GB" altLang="en-US" sz="2000" dirty="0"/>
              <a:t>A</a:t>
            </a:r>
          </a:p>
          <a:p>
            <a:pPr eaLnBrk="1" hangingPunct="1"/>
            <a:r>
              <a:rPr lang="en-US" altLang="en-US" sz="2000" dirty="0"/>
              <a:t>Select the shortest edge connected to that vertex</a:t>
            </a:r>
          </a:p>
          <a:p>
            <a:pPr eaLnBrk="1" hangingPunct="1"/>
            <a:r>
              <a:rPr lang="en-GB" altLang="en-US" sz="2000" dirty="0">
                <a:solidFill>
                  <a:srgbClr val="FF0000"/>
                </a:solidFill>
              </a:rPr>
              <a:t>AB  3</a:t>
            </a:r>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8681"/>
                                        </p:tgtEl>
                                        <p:attrNameLst>
                                          <p:attrName>style.visibility</p:attrName>
                                        </p:attrNameLst>
                                      </p:cBhvr>
                                      <p:to>
                                        <p:strVal val="visible"/>
                                      </p:to>
                                    </p:set>
                                    <p:anim calcmode="lin" valueType="num">
                                      <p:cBhvr additive="base">
                                        <p:cTn id="11" dur="500" fill="hold"/>
                                        <p:tgtEl>
                                          <p:spTgt spid="28681"/>
                                        </p:tgtEl>
                                        <p:attrNameLst>
                                          <p:attrName>ppt_x</p:attrName>
                                        </p:attrNameLst>
                                      </p:cBhvr>
                                      <p:tavLst>
                                        <p:tav tm="0">
                                          <p:val>
                                            <p:strVal val="#ppt_x"/>
                                          </p:val>
                                        </p:tav>
                                        <p:tav tm="100000">
                                          <p:val>
                                            <p:strVal val="#ppt_x"/>
                                          </p:val>
                                        </p:tav>
                                      </p:tavLst>
                                    </p:anim>
                                    <p:anim calcmode="lin" valueType="num">
                                      <p:cBhvr additive="base">
                                        <p:cTn id="12" dur="500" fill="hold"/>
                                        <p:tgtEl>
                                          <p:spTgt spid="28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xmlns="" id="{EB3DF3E1-64E1-4E02-9C66-4E909BB6F205}"/>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566E95B2-3FB9-4CDF-92A8-53CE2E269674}"/>
              </a:ext>
            </a:extLst>
          </p:cNvPr>
          <p:cNvSpPr>
            <a:spLocks noGrp="1"/>
          </p:cNvSpPr>
          <p:nvPr>
            <p:ph type="dt" sz="quarter" idx="10"/>
          </p:nvPr>
        </p:nvSpPr>
        <p:spPr/>
        <p:txBody>
          <a:bodyPr/>
          <a:lstStyle/>
          <a:p>
            <a:pPr>
              <a:defRPr/>
            </a:pPr>
            <a:fld id="{CEE8E824-BF16-4FC3-8DF5-09C81D4D88D0}" type="datetime1">
              <a:rPr lang="en-US" smtClean="0"/>
              <a:t>6/20/2022</a:t>
            </a:fld>
            <a:endParaRPr lang="en-US"/>
          </a:p>
        </p:txBody>
      </p:sp>
      <p:sp>
        <p:nvSpPr>
          <p:cNvPr id="5" name="Footer Placeholder 4">
            <a:extLst>
              <a:ext uri="{FF2B5EF4-FFF2-40B4-BE49-F238E27FC236}">
                <a16:creationId xmlns:a16="http://schemas.microsoft.com/office/drawing/2014/main" xmlns="" id="{3FF70A20-03C5-4A04-83E5-642CD2F22A8E}"/>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C919B249-D1CF-4A6B-9897-EE3F16FE9E1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2E0780-E943-4E3A-B8DC-EF9AE8BA72D2}" type="slidenum">
              <a:rPr lang="en-US" altLang="en-US">
                <a:solidFill>
                  <a:srgbClr val="898989"/>
                </a:solidFill>
                <a:latin typeface="Calibri" panose="020F0502020204030204" pitchFamily="34" charset="0"/>
              </a:rPr>
              <a:pPr eaLnBrk="1" hangingPunct="1"/>
              <a:t>69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9A1B6FD-DF5C-4E30-8C6B-D8348DC8F20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9703" name="Picture 2" descr="E:\NIET\Project\xLogo11.png.pagespeed.ic.pydHLuCQEZ.png">
            <a:extLst>
              <a:ext uri="{FF2B5EF4-FFF2-40B4-BE49-F238E27FC236}">
                <a16:creationId xmlns:a16="http://schemas.microsoft.com/office/drawing/2014/main" xmlns="" id="{E736EC5F-3D61-49CE-86FC-1D92D34C8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Rectangle 9">
            <a:extLst>
              <a:ext uri="{FF2B5EF4-FFF2-40B4-BE49-F238E27FC236}">
                <a16:creationId xmlns:a16="http://schemas.microsoft.com/office/drawing/2014/main" xmlns="" id="{D36CE2F3-B1F8-432A-B5DF-71F73DF8AF48}"/>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29705" name="Group 2">
            <a:extLst>
              <a:ext uri="{FF2B5EF4-FFF2-40B4-BE49-F238E27FC236}">
                <a16:creationId xmlns:a16="http://schemas.microsoft.com/office/drawing/2014/main" xmlns="" id="{B0C18009-BABA-423B-8280-8E6363BCFF5A}"/>
              </a:ext>
            </a:extLst>
          </p:cNvPr>
          <p:cNvGrpSpPr>
            <a:grpSpLocks/>
          </p:cNvGrpSpPr>
          <p:nvPr/>
        </p:nvGrpSpPr>
        <p:grpSpPr bwMode="auto">
          <a:xfrm>
            <a:off x="468313" y="1828800"/>
            <a:ext cx="5486400" cy="3865563"/>
            <a:chOff x="864" y="576"/>
            <a:chExt cx="3456" cy="2971"/>
          </a:xfrm>
        </p:grpSpPr>
        <p:sp>
          <p:nvSpPr>
            <p:cNvPr id="29707" name="Line 3">
              <a:extLst>
                <a:ext uri="{FF2B5EF4-FFF2-40B4-BE49-F238E27FC236}">
                  <a16:creationId xmlns:a16="http://schemas.microsoft.com/office/drawing/2014/main" xmlns="" id="{FF3733CC-0A3B-4C84-AFB5-10990458201B}"/>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8" name="Line 4">
              <a:extLst>
                <a:ext uri="{FF2B5EF4-FFF2-40B4-BE49-F238E27FC236}">
                  <a16:creationId xmlns:a16="http://schemas.microsoft.com/office/drawing/2014/main" xmlns="" id="{A4832400-7986-4EE7-A144-571FB815BF99}"/>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9" name="Line 5">
              <a:extLst>
                <a:ext uri="{FF2B5EF4-FFF2-40B4-BE49-F238E27FC236}">
                  <a16:creationId xmlns:a16="http://schemas.microsoft.com/office/drawing/2014/main" xmlns="" id="{54A4BCCC-7EA7-4CE6-96AE-0296CAAF8A70}"/>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0" name="Line 6">
              <a:extLst>
                <a:ext uri="{FF2B5EF4-FFF2-40B4-BE49-F238E27FC236}">
                  <a16:creationId xmlns:a16="http://schemas.microsoft.com/office/drawing/2014/main" xmlns="" id="{7C78925C-3AEB-4AA7-ABD2-24FE448EF866}"/>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1" name="Line 7">
              <a:extLst>
                <a:ext uri="{FF2B5EF4-FFF2-40B4-BE49-F238E27FC236}">
                  <a16:creationId xmlns:a16="http://schemas.microsoft.com/office/drawing/2014/main" xmlns="" id="{A9F460BB-52E7-445B-A6F9-C6FE579F6BD6}"/>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2" name="Line 8">
              <a:extLst>
                <a:ext uri="{FF2B5EF4-FFF2-40B4-BE49-F238E27FC236}">
                  <a16:creationId xmlns:a16="http://schemas.microsoft.com/office/drawing/2014/main" xmlns="" id="{471886B5-324C-45A5-A274-9F7302937526}"/>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3" name="Line 9">
              <a:extLst>
                <a:ext uri="{FF2B5EF4-FFF2-40B4-BE49-F238E27FC236}">
                  <a16:creationId xmlns:a16="http://schemas.microsoft.com/office/drawing/2014/main" xmlns="" id="{D7330423-9310-4F23-9499-CE02F38DAEB7}"/>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4" name="Line 10">
              <a:extLst>
                <a:ext uri="{FF2B5EF4-FFF2-40B4-BE49-F238E27FC236}">
                  <a16:creationId xmlns:a16="http://schemas.microsoft.com/office/drawing/2014/main" xmlns="" id="{32ED040A-0012-4DDC-9AC9-10B0C29A8DA1}"/>
                </a:ext>
              </a:extLst>
            </p:cNvPr>
            <p:cNvSpPr>
              <a:spLocks noChangeShapeType="1"/>
            </p:cNvSpPr>
            <p:nvPr/>
          </p:nvSpPr>
          <p:spPr bwMode="auto">
            <a:xfrm>
              <a:off x="1152" y="1968"/>
              <a:ext cx="1344" cy="1200"/>
            </a:xfrm>
            <a:prstGeom prst="line">
              <a:avLst/>
            </a:prstGeom>
            <a:noFill/>
            <a:ln w="4445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5" name="Line 11">
              <a:extLst>
                <a:ext uri="{FF2B5EF4-FFF2-40B4-BE49-F238E27FC236}">
                  <a16:creationId xmlns:a16="http://schemas.microsoft.com/office/drawing/2014/main" xmlns="" id="{3418A4AA-DDD7-46D0-917E-0D9C10B1A091}"/>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6" name="Line 12">
              <a:extLst>
                <a:ext uri="{FF2B5EF4-FFF2-40B4-BE49-F238E27FC236}">
                  <a16:creationId xmlns:a16="http://schemas.microsoft.com/office/drawing/2014/main" xmlns="" id="{F2A81746-18D5-4208-ABCD-5506BD10644C}"/>
                </a:ext>
              </a:extLst>
            </p:cNvPr>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7" name="Text Box 13">
              <a:extLst>
                <a:ext uri="{FF2B5EF4-FFF2-40B4-BE49-F238E27FC236}">
                  <a16:creationId xmlns:a16="http://schemas.microsoft.com/office/drawing/2014/main" xmlns="" id="{E8F85AB4-B292-4A71-86AB-9AF12CE995B3}"/>
                </a:ext>
              </a:extLst>
            </p:cNvPr>
            <p:cNvSpPr txBox="1">
              <a:spLocks noChangeArrowheads="1"/>
            </p:cNvSpPr>
            <p:nvPr/>
          </p:nvSpPr>
          <p:spPr bwMode="auto">
            <a:xfrm>
              <a:off x="864" y="18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9718" name="Text Box 14">
              <a:extLst>
                <a:ext uri="{FF2B5EF4-FFF2-40B4-BE49-F238E27FC236}">
                  <a16:creationId xmlns:a16="http://schemas.microsoft.com/office/drawing/2014/main" xmlns="" id="{6F9B21CE-2824-4394-B557-E3231741DA15}"/>
                </a:ext>
              </a:extLst>
            </p:cNvPr>
            <p:cNvSpPr txBox="1">
              <a:spLocks noChangeArrowheads="1"/>
            </p:cNvSpPr>
            <p:nvPr/>
          </p:nvSpPr>
          <p:spPr bwMode="auto">
            <a:xfrm>
              <a:off x="2688" y="1968"/>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9719" name="Text Box 15">
              <a:extLst>
                <a:ext uri="{FF2B5EF4-FFF2-40B4-BE49-F238E27FC236}">
                  <a16:creationId xmlns:a16="http://schemas.microsoft.com/office/drawing/2014/main" xmlns="" id="{93B47CF7-0E4E-4E0F-A4DB-DE1EFA07870D}"/>
                </a:ext>
              </a:extLst>
            </p:cNvPr>
            <p:cNvSpPr txBox="1">
              <a:spLocks noChangeArrowheads="1"/>
            </p:cNvSpPr>
            <p:nvPr/>
          </p:nvSpPr>
          <p:spPr bwMode="auto">
            <a:xfrm>
              <a:off x="1728"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9720" name="Text Box 16">
              <a:extLst>
                <a:ext uri="{FF2B5EF4-FFF2-40B4-BE49-F238E27FC236}">
                  <a16:creationId xmlns:a16="http://schemas.microsoft.com/office/drawing/2014/main" xmlns="" id="{41EB3F8B-8D2F-4345-B23E-DE671706841A}"/>
                </a:ext>
              </a:extLst>
            </p:cNvPr>
            <p:cNvSpPr txBox="1">
              <a:spLocks noChangeArrowheads="1"/>
            </p:cNvSpPr>
            <p:nvPr/>
          </p:nvSpPr>
          <p:spPr bwMode="auto">
            <a:xfrm>
              <a:off x="3312" y="6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9721" name="Text Box 17">
              <a:extLst>
                <a:ext uri="{FF2B5EF4-FFF2-40B4-BE49-F238E27FC236}">
                  <a16:creationId xmlns:a16="http://schemas.microsoft.com/office/drawing/2014/main" xmlns="" id="{8E827A56-E647-4A4D-988E-E52266B00B11}"/>
                </a:ext>
              </a:extLst>
            </p:cNvPr>
            <p:cNvSpPr txBox="1">
              <a:spLocks noChangeArrowheads="1"/>
            </p:cNvSpPr>
            <p:nvPr/>
          </p:nvSpPr>
          <p:spPr bwMode="auto">
            <a:xfrm>
              <a:off x="4032" y="192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9722" name="Text Box 18">
              <a:extLst>
                <a:ext uri="{FF2B5EF4-FFF2-40B4-BE49-F238E27FC236}">
                  <a16:creationId xmlns:a16="http://schemas.microsoft.com/office/drawing/2014/main" xmlns="" id="{C20F66A9-23D2-42FB-8014-3846F642BA8A}"/>
                </a:ext>
              </a:extLst>
            </p:cNvPr>
            <p:cNvSpPr txBox="1">
              <a:spLocks noChangeArrowheads="1"/>
            </p:cNvSpPr>
            <p:nvPr/>
          </p:nvSpPr>
          <p:spPr bwMode="auto">
            <a:xfrm>
              <a:off x="2352" y="32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9723" name="Text Box 19">
              <a:extLst>
                <a:ext uri="{FF2B5EF4-FFF2-40B4-BE49-F238E27FC236}">
                  <a16:creationId xmlns:a16="http://schemas.microsoft.com/office/drawing/2014/main" xmlns="" id="{A7125DED-90F4-43B2-B358-650ACD8A8BBC}"/>
                </a:ext>
              </a:extLst>
            </p:cNvPr>
            <p:cNvSpPr txBox="1">
              <a:spLocks noChangeArrowheads="1"/>
            </p:cNvSpPr>
            <p:nvPr/>
          </p:nvSpPr>
          <p:spPr bwMode="auto">
            <a:xfrm>
              <a:off x="3168" y="264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9724" name="Text Box 20">
              <a:extLst>
                <a:ext uri="{FF2B5EF4-FFF2-40B4-BE49-F238E27FC236}">
                  <a16:creationId xmlns:a16="http://schemas.microsoft.com/office/drawing/2014/main" xmlns="" id="{DDBDE506-1AA2-4832-874E-8E9984805468}"/>
                </a:ext>
              </a:extLst>
            </p:cNvPr>
            <p:cNvSpPr txBox="1">
              <a:spLocks noChangeArrowheads="1"/>
            </p:cNvSpPr>
            <p:nvPr/>
          </p:nvSpPr>
          <p:spPr bwMode="auto">
            <a:xfrm>
              <a:off x="1776" y="20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9725" name="Text Box 21">
              <a:extLst>
                <a:ext uri="{FF2B5EF4-FFF2-40B4-BE49-F238E27FC236}">
                  <a16:creationId xmlns:a16="http://schemas.microsoft.com/office/drawing/2014/main" xmlns="" id="{0390CD36-EDAF-4612-8F1D-BC7C984EE32B}"/>
                </a:ext>
              </a:extLst>
            </p:cNvPr>
            <p:cNvSpPr txBox="1">
              <a:spLocks noChangeArrowheads="1"/>
            </p:cNvSpPr>
            <p:nvPr/>
          </p:nvSpPr>
          <p:spPr bwMode="auto">
            <a:xfrm>
              <a:off x="1536" y="25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9726" name="Text Box 22">
              <a:extLst>
                <a:ext uri="{FF2B5EF4-FFF2-40B4-BE49-F238E27FC236}">
                  <a16:creationId xmlns:a16="http://schemas.microsoft.com/office/drawing/2014/main" xmlns="" id="{23B52E30-6F3D-4070-B475-9D5C5BD35D71}"/>
                </a:ext>
              </a:extLst>
            </p:cNvPr>
            <p:cNvSpPr txBox="1">
              <a:spLocks noChangeArrowheads="1"/>
            </p:cNvSpPr>
            <p:nvPr/>
          </p:nvSpPr>
          <p:spPr bwMode="auto">
            <a:xfrm>
              <a:off x="2592" y="235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9727" name="Text Box 23">
              <a:extLst>
                <a:ext uri="{FF2B5EF4-FFF2-40B4-BE49-F238E27FC236}">
                  <a16:creationId xmlns:a16="http://schemas.microsoft.com/office/drawing/2014/main" xmlns="" id="{6C005EB6-33E5-4303-9044-06CAAA3A8BE8}"/>
                </a:ext>
              </a:extLst>
            </p:cNvPr>
            <p:cNvSpPr txBox="1">
              <a:spLocks noChangeArrowheads="1"/>
            </p:cNvSpPr>
            <p:nvPr/>
          </p:nvSpPr>
          <p:spPr bwMode="auto">
            <a:xfrm>
              <a:off x="2064" y="13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dirty="0">
                  <a:latin typeface="Calibri" panose="020F0502020204030204" pitchFamily="34" charset="0"/>
                </a:rPr>
                <a:t>8</a:t>
              </a:r>
            </a:p>
          </p:txBody>
        </p:sp>
        <p:sp>
          <p:nvSpPr>
            <p:cNvPr id="29728" name="Text Box 24">
              <a:extLst>
                <a:ext uri="{FF2B5EF4-FFF2-40B4-BE49-F238E27FC236}">
                  <a16:creationId xmlns:a16="http://schemas.microsoft.com/office/drawing/2014/main" xmlns="" id="{C9D8A435-2BC3-4890-8975-7AFA104AF013}"/>
                </a:ext>
              </a:extLst>
            </p:cNvPr>
            <p:cNvSpPr txBox="1">
              <a:spLocks noChangeArrowheads="1"/>
            </p:cNvSpPr>
            <p:nvPr/>
          </p:nvSpPr>
          <p:spPr bwMode="auto">
            <a:xfrm>
              <a:off x="3024" y="129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9729" name="Text Box 25">
              <a:extLst>
                <a:ext uri="{FF2B5EF4-FFF2-40B4-BE49-F238E27FC236}">
                  <a16:creationId xmlns:a16="http://schemas.microsoft.com/office/drawing/2014/main" xmlns="" id="{84544676-677F-406A-9C8E-291F81466A6D}"/>
                </a:ext>
              </a:extLst>
            </p:cNvPr>
            <p:cNvSpPr txBox="1">
              <a:spLocks noChangeArrowheads="1"/>
            </p:cNvSpPr>
            <p:nvPr/>
          </p:nvSpPr>
          <p:spPr bwMode="auto">
            <a:xfrm>
              <a:off x="3648" y="120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9730" name="Text Box 26">
              <a:extLst>
                <a:ext uri="{FF2B5EF4-FFF2-40B4-BE49-F238E27FC236}">
                  <a16:creationId xmlns:a16="http://schemas.microsoft.com/office/drawing/2014/main" xmlns="" id="{4CCCCC04-E935-479D-9B23-08525231946F}"/>
                </a:ext>
              </a:extLst>
            </p:cNvPr>
            <p:cNvSpPr txBox="1">
              <a:spLocks noChangeArrowheads="1"/>
            </p:cNvSpPr>
            <p:nvPr/>
          </p:nvSpPr>
          <p:spPr bwMode="auto">
            <a:xfrm>
              <a:off x="2496"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9731" name="Text Box 27">
              <a:extLst>
                <a:ext uri="{FF2B5EF4-FFF2-40B4-BE49-F238E27FC236}">
                  <a16:creationId xmlns:a16="http://schemas.microsoft.com/office/drawing/2014/main" xmlns="" id="{7137B1AE-7835-44A2-83FC-83876773890B}"/>
                </a:ext>
              </a:extLst>
            </p:cNvPr>
            <p:cNvSpPr txBox="1">
              <a:spLocks noChangeArrowheads="1"/>
            </p:cNvSpPr>
            <p:nvPr/>
          </p:nvSpPr>
          <p:spPr bwMode="auto">
            <a:xfrm>
              <a:off x="1392" y="105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9732" name="Text Box 28">
              <a:extLst>
                <a:ext uri="{FF2B5EF4-FFF2-40B4-BE49-F238E27FC236}">
                  <a16:creationId xmlns:a16="http://schemas.microsoft.com/office/drawing/2014/main" xmlns="" id="{A41CFA3A-FD5E-4C9A-9F45-505E9F69C73E}"/>
                </a:ext>
              </a:extLst>
            </p:cNvPr>
            <p:cNvSpPr txBox="1">
              <a:spLocks noChangeArrowheads="1"/>
            </p:cNvSpPr>
            <p:nvPr/>
          </p:nvSpPr>
          <p:spPr bwMode="auto">
            <a:xfrm>
              <a:off x="3120" y="168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9">
            <a:extLst>
              <a:ext uri="{FF2B5EF4-FFF2-40B4-BE49-F238E27FC236}">
                <a16:creationId xmlns:a16="http://schemas.microsoft.com/office/drawing/2014/main" xmlns="" id="{FC3DB543-589F-4A9C-AFE5-761447BA3D21}"/>
              </a:ext>
            </a:extLst>
          </p:cNvPr>
          <p:cNvSpPr txBox="1">
            <a:spLocks noChangeArrowheads="1"/>
          </p:cNvSpPr>
          <p:nvPr/>
        </p:nvSpPr>
        <p:spPr bwMode="auto">
          <a:xfrm>
            <a:off x="6248400" y="1752600"/>
            <a:ext cx="2667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000" dirty="0"/>
              <a:t>Select the shortest</a:t>
            </a:r>
          </a:p>
          <a:p>
            <a:pPr>
              <a:buFont typeface="Verdana" panose="020B0604030504040204" pitchFamily="34" charset="0"/>
              <a:buNone/>
            </a:pPr>
            <a:r>
              <a:rPr lang="en-US" altLang="en-US" sz="2000" dirty="0"/>
              <a:t>edge connected to </a:t>
            </a:r>
          </a:p>
          <a:p>
            <a:pPr>
              <a:buFont typeface="Verdana" panose="020B0604030504040204" pitchFamily="34" charset="0"/>
              <a:buNone/>
            </a:pPr>
            <a:r>
              <a:rPr lang="en-US" altLang="en-US" sz="2000" dirty="0"/>
              <a:t>any vertex already </a:t>
            </a:r>
          </a:p>
          <a:p>
            <a:pPr>
              <a:buFont typeface="Verdana" panose="020B0604030504040204" pitchFamily="34" charset="0"/>
              <a:buNone/>
            </a:pPr>
            <a:r>
              <a:rPr lang="en-US" altLang="en-US" sz="2000" dirty="0"/>
              <a:t>connected.</a:t>
            </a:r>
          </a:p>
          <a:p>
            <a:pPr>
              <a:buFont typeface="Verdana" panose="020B0604030504040204" pitchFamily="34" charset="0"/>
              <a:buNone/>
            </a:pPr>
            <a:endParaRPr lang="en-GB" altLang="en-US" sz="2000" dirty="0"/>
          </a:p>
          <a:p>
            <a:pPr>
              <a:buFont typeface="Verdana" panose="020B0604030504040204" pitchFamily="34" charset="0"/>
              <a:buNone/>
            </a:pPr>
            <a:r>
              <a:rPr lang="en-GB" altLang="en-US" sz="2000" dirty="0">
                <a:solidFill>
                  <a:srgbClr val="FF0000"/>
                </a:solidFill>
              </a:rPr>
              <a:t>AE  4</a:t>
            </a:r>
            <a:endParaRPr lang="en-US" altLang="en-US" sz="2000" dirty="0">
              <a:solidFill>
                <a:srgbClr val="FF0000"/>
              </a:solidFill>
            </a:endParaRPr>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9705"/>
                                        </p:tgtEl>
                                        <p:attrNameLst>
                                          <p:attrName>style.visibility</p:attrName>
                                        </p:attrNameLst>
                                      </p:cBhvr>
                                      <p:to>
                                        <p:strVal val="visible"/>
                                      </p:to>
                                    </p:set>
                                    <p:anim calcmode="lin" valueType="num">
                                      <p:cBhvr additive="base">
                                        <p:cTn id="11" dur="500" fill="hold"/>
                                        <p:tgtEl>
                                          <p:spTgt spid="29705"/>
                                        </p:tgtEl>
                                        <p:attrNameLst>
                                          <p:attrName>ppt_x</p:attrName>
                                        </p:attrNameLst>
                                      </p:cBhvr>
                                      <p:tavLst>
                                        <p:tav tm="0">
                                          <p:val>
                                            <p:strVal val="#ppt_x"/>
                                          </p:val>
                                        </p:tav>
                                        <p:tav tm="100000">
                                          <p:val>
                                            <p:strVal val="#ppt_x"/>
                                          </p:val>
                                        </p:tav>
                                      </p:tavLst>
                                    </p:anim>
                                    <p:anim calcmode="lin" valueType="num">
                                      <p:cBhvr additive="base">
                                        <p:cTn id="12" dur="500" fill="hold"/>
                                        <p:tgtEl>
                                          <p:spTgt spid="297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Upon completion of this course, students will be able to do the following:</a:t>
            </a:r>
          </a:p>
          <a:p>
            <a:pPr lvl="0" algn="just"/>
            <a:r>
              <a:rPr lang="en-US" sz="2200" dirty="0"/>
              <a:t>Analyze the asymptotic performance of algorithms.</a:t>
            </a:r>
          </a:p>
          <a:p>
            <a:pPr lvl="0" algn="just"/>
            <a:r>
              <a:rPr lang="en-US" sz="2200" dirty="0"/>
              <a:t>Write rigorous correctness proofs for algorithms.</a:t>
            </a:r>
          </a:p>
          <a:p>
            <a:pPr lvl="0" algn="just"/>
            <a:r>
              <a:rPr lang="en-US" sz="2200" dirty="0"/>
              <a:t>Demonstrate a familiarity with major algorithms and data structures.</a:t>
            </a:r>
          </a:p>
          <a:p>
            <a:pPr lvl="0" algn="just"/>
            <a:r>
              <a:rPr lang="en-US" sz="2200" dirty="0"/>
              <a:t>Apply important algorithmic design paradigms and methods of analysis.</a:t>
            </a:r>
          </a:p>
          <a:p>
            <a:pPr lvl="0" algn="just"/>
            <a:r>
              <a:rPr lang="en-US" sz="2200" dirty="0"/>
              <a:t>Synthesize efficient algorithms in common engineering design situations.</a:t>
            </a:r>
          </a:p>
        </p:txBody>
      </p:sp>
      <p:sp>
        <p:nvSpPr>
          <p:cNvPr id="4" name="Date Placeholder 3"/>
          <p:cNvSpPr>
            <a:spLocks noGrp="1"/>
          </p:cNvSpPr>
          <p:nvPr>
            <p:ph type="dt" sz="half" idx="10"/>
          </p:nvPr>
        </p:nvSpPr>
        <p:spPr/>
        <p:txBody>
          <a:bodyPr/>
          <a:lstStyle/>
          <a:p>
            <a:fld id="{E9F2EF38-72C3-4B7F-A260-A2F241AC8CC9}" type="datetime1">
              <a:rPr lang="en-US" smtClean="0"/>
              <a:t>6/20/2022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721196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xmlns="" id="{FDBE5134-AFD5-4B19-95A0-BC6D65FF3C75}"/>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5D984FE8-6E54-4AA9-ACF5-347F3447C802}"/>
              </a:ext>
            </a:extLst>
          </p:cNvPr>
          <p:cNvSpPr>
            <a:spLocks noGrp="1"/>
          </p:cNvSpPr>
          <p:nvPr>
            <p:ph type="dt" sz="quarter" idx="10"/>
          </p:nvPr>
        </p:nvSpPr>
        <p:spPr/>
        <p:txBody>
          <a:bodyPr/>
          <a:lstStyle/>
          <a:p>
            <a:pPr>
              <a:defRPr/>
            </a:pPr>
            <a:fld id="{D6B8E112-2210-4501-8039-26CFED979883}" type="datetime1">
              <a:rPr lang="en-US" smtClean="0"/>
              <a:t>6/20/2022</a:t>
            </a:fld>
            <a:endParaRPr lang="en-US"/>
          </a:p>
        </p:txBody>
      </p:sp>
      <p:sp>
        <p:nvSpPr>
          <p:cNvPr id="5" name="Footer Placeholder 4">
            <a:extLst>
              <a:ext uri="{FF2B5EF4-FFF2-40B4-BE49-F238E27FC236}">
                <a16:creationId xmlns:a16="http://schemas.microsoft.com/office/drawing/2014/main" xmlns="" id="{1275AD2F-047F-496B-A4E2-B7A61EEE2425}"/>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4AFCD7D9-60BF-472D-BAC2-3A315725DD2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49CD7D-BC49-4448-BE2F-7E257744125C}" type="slidenum">
              <a:rPr lang="en-US" altLang="en-US">
                <a:solidFill>
                  <a:srgbClr val="898989"/>
                </a:solidFill>
                <a:latin typeface="Calibri" panose="020F0502020204030204" pitchFamily="34" charset="0"/>
              </a:rPr>
              <a:pPr eaLnBrk="1" hangingPunct="1"/>
              <a:t>70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D91B3582-D5CA-401C-B2B6-21BF89BDCF4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0727" name="Picture 2" descr="E:\NIET\Project\xLogo11.png.pagespeed.ic.pydHLuCQEZ.png">
            <a:extLst>
              <a:ext uri="{FF2B5EF4-FFF2-40B4-BE49-F238E27FC236}">
                <a16:creationId xmlns:a16="http://schemas.microsoft.com/office/drawing/2014/main" xmlns="" id="{9887B7B4-BDEF-4FF3-B9F3-F32A683F6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9">
            <a:extLst>
              <a:ext uri="{FF2B5EF4-FFF2-40B4-BE49-F238E27FC236}">
                <a16:creationId xmlns:a16="http://schemas.microsoft.com/office/drawing/2014/main" xmlns="" id="{02AECE5D-D485-4E8D-97AB-DB08B8532841}"/>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30729" name="Group 2">
            <a:extLst>
              <a:ext uri="{FF2B5EF4-FFF2-40B4-BE49-F238E27FC236}">
                <a16:creationId xmlns:a16="http://schemas.microsoft.com/office/drawing/2014/main" xmlns="" id="{CC9F0CBA-336A-401F-BC35-970BB2F6539B}"/>
              </a:ext>
            </a:extLst>
          </p:cNvPr>
          <p:cNvGrpSpPr>
            <a:grpSpLocks/>
          </p:cNvGrpSpPr>
          <p:nvPr/>
        </p:nvGrpSpPr>
        <p:grpSpPr bwMode="auto">
          <a:xfrm>
            <a:off x="468313" y="1752600"/>
            <a:ext cx="5322887" cy="3729038"/>
            <a:chOff x="864" y="576"/>
            <a:chExt cx="3456" cy="2985"/>
          </a:xfrm>
        </p:grpSpPr>
        <p:sp>
          <p:nvSpPr>
            <p:cNvPr id="30731" name="Line 3">
              <a:extLst>
                <a:ext uri="{FF2B5EF4-FFF2-40B4-BE49-F238E27FC236}">
                  <a16:creationId xmlns:a16="http://schemas.microsoft.com/office/drawing/2014/main" xmlns="" id="{8E51E8F5-DBBB-4433-AFE3-3BBEFBB31AFE}"/>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2" name="Line 4">
              <a:extLst>
                <a:ext uri="{FF2B5EF4-FFF2-40B4-BE49-F238E27FC236}">
                  <a16:creationId xmlns:a16="http://schemas.microsoft.com/office/drawing/2014/main" xmlns="" id="{A15EE547-5637-4D50-834D-B31665F0DA8B}"/>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3" name="Line 5">
              <a:extLst>
                <a:ext uri="{FF2B5EF4-FFF2-40B4-BE49-F238E27FC236}">
                  <a16:creationId xmlns:a16="http://schemas.microsoft.com/office/drawing/2014/main" xmlns="" id="{3C86465F-E338-424B-AC89-7A120DCBC4B6}"/>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4" name="Line 6">
              <a:extLst>
                <a:ext uri="{FF2B5EF4-FFF2-40B4-BE49-F238E27FC236}">
                  <a16:creationId xmlns:a16="http://schemas.microsoft.com/office/drawing/2014/main" xmlns="" id="{73721169-5E33-4F96-8018-666E400E3B0E}"/>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5" name="Line 7">
              <a:extLst>
                <a:ext uri="{FF2B5EF4-FFF2-40B4-BE49-F238E27FC236}">
                  <a16:creationId xmlns:a16="http://schemas.microsoft.com/office/drawing/2014/main" xmlns="" id="{D9E52FCF-0B03-4DEC-A1CB-C3099971BF74}"/>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6" name="Line 8">
              <a:extLst>
                <a:ext uri="{FF2B5EF4-FFF2-40B4-BE49-F238E27FC236}">
                  <a16:creationId xmlns:a16="http://schemas.microsoft.com/office/drawing/2014/main" xmlns="" id="{A5498BC2-E6F8-4FC2-A6CA-C0C6F031A03F}"/>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7" name="Line 9">
              <a:extLst>
                <a:ext uri="{FF2B5EF4-FFF2-40B4-BE49-F238E27FC236}">
                  <a16:creationId xmlns:a16="http://schemas.microsoft.com/office/drawing/2014/main" xmlns="" id="{48079E7A-4639-4960-9F3E-B5A71831C98A}"/>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8" name="Line 10">
              <a:extLst>
                <a:ext uri="{FF2B5EF4-FFF2-40B4-BE49-F238E27FC236}">
                  <a16:creationId xmlns:a16="http://schemas.microsoft.com/office/drawing/2014/main" xmlns="" id="{C2F3E83D-D866-458C-A22B-D1B55B8F7D6D}"/>
                </a:ext>
              </a:extLst>
            </p:cNvPr>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9" name="Line 11">
              <a:extLst>
                <a:ext uri="{FF2B5EF4-FFF2-40B4-BE49-F238E27FC236}">
                  <a16:creationId xmlns:a16="http://schemas.microsoft.com/office/drawing/2014/main" xmlns="" id="{55012F39-B444-4E0F-9DC1-12D164894860}"/>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40" name="Line 12">
              <a:extLst>
                <a:ext uri="{FF2B5EF4-FFF2-40B4-BE49-F238E27FC236}">
                  <a16:creationId xmlns:a16="http://schemas.microsoft.com/office/drawing/2014/main" xmlns="" id="{9F013909-37C2-461D-AA24-B7D2087E1390}"/>
                </a:ext>
              </a:extLst>
            </p:cNvPr>
            <p:cNvSpPr>
              <a:spLocks noChangeShapeType="1"/>
            </p:cNvSpPr>
            <p:nvPr/>
          </p:nvSpPr>
          <p:spPr bwMode="auto">
            <a:xfrm flipV="1">
              <a:off x="2496" y="1968"/>
              <a:ext cx="1536" cy="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41" name="Text Box 13">
              <a:extLst>
                <a:ext uri="{FF2B5EF4-FFF2-40B4-BE49-F238E27FC236}">
                  <a16:creationId xmlns:a16="http://schemas.microsoft.com/office/drawing/2014/main" xmlns="" id="{77ACA26F-B9D5-4E2C-8F85-07971E2A65A9}"/>
                </a:ext>
              </a:extLst>
            </p:cNvPr>
            <p:cNvSpPr txBox="1">
              <a:spLocks noChangeArrowheads="1"/>
            </p:cNvSpPr>
            <p:nvPr/>
          </p:nvSpPr>
          <p:spPr bwMode="auto">
            <a:xfrm>
              <a:off x="864" y="187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30742" name="Text Box 14">
              <a:extLst>
                <a:ext uri="{FF2B5EF4-FFF2-40B4-BE49-F238E27FC236}">
                  <a16:creationId xmlns:a16="http://schemas.microsoft.com/office/drawing/2014/main" xmlns="" id="{BAEFAB22-4537-4AAC-BE21-3589C27BE802}"/>
                </a:ext>
              </a:extLst>
            </p:cNvPr>
            <p:cNvSpPr txBox="1">
              <a:spLocks noChangeArrowheads="1"/>
            </p:cNvSpPr>
            <p:nvPr/>
          </p:nvSpPr>
          <p:spPr bwMode="auto">
            <a:xfrm>
              <a:off x="2688" y="1968"/>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30743" name="Text Box 15">
              <a:extLst>
                <a:ext uri="{FF2B5EF4-FFF2-40B4-BE49-F238E27FC236}">
                  <a16:creationId xmlns:a16="http://schemas.microsoft.com/office/drawing/2014/main" xmlns="" id="{1F7A2843-92AA-42DF-8FE5-74E82C733514}"/>
                </a:ext>
              </a:extLst>
            </p:cNvPr>
            <p:cNvSpPr txBox="1">
              <a:spLocks noChangeArrowheads="1"/>
            </p:cNvSpPr>
            <p:nvPr/>
          </p:nvSpPr>
          <p:spPr bwMode="auto">
            <a:xfrm>
              <a:off x="1728" y="57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30744" name="Text Box 16">
              <a:extLst>
                <a:ext uri="{FF2B5EF4-FFF2-40B4-BE49-F238E27FC236}">
                  <a16:creationId xmlns:a16="http://schemas.microsoft.com/office/drawing/2014/main" xmlns="" id="{87C024A8-3270-48F9-874F-C98199ACBFA0}"/>
                </a:ext>
              </a:extLst>
            </p:cNvPr>
            <p:cNvSpPr txBox="1">
              <a:spLocks noChangeArrowheads="1"/>
            </p:cNvSpPr>
            <p:nvPr/>
          </p:nvSpPr>
          <p:spPr bwMode="auto">
            <a:xfrm>
              <a:off x="3312" y="67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30745" name="Text Box 17">
              <a:extLst>
                <a:ext uri="{FF2B5EF4-FFF2-40B4-BE49-F238E27FC236}">
                  <a16:creationId xmlns:a16="http://schemas.microsoft.com/office/drawing/2014/main" xmlns="" id="{DAD0FC6F-8377-468E-9743-5C573E4D1479}"/>
                </a:ext>
              </a:extLst>
            </p:cNvPr>
            <p:cNvSpPr txBox="1">
              <a:spLocks noChangeArrowheads="1"/>
            </p:cNvSpPr>
            <p:nvPr/>
          </p:nvSpPr>
          <p:spPr bwMode="auto">
            <a:xfrm>
              <a:off x="4032" y="192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30746" name="Text Box 18">
              <a:extLst>
                <a:ext uri="{FF2B5EF4-FFF2-40B4-BE49-F238E27FC236}">
                  <a16:creationId xmlns:a16="http://schemas.microsoft.com/office/drawing/2014/main" xmlns="" id="{5C497AB0-3A8C-4137-87BC-094F82C66A58}"/>
                </a:ext>
              </a:extLst>
            </p:cNvPr>
            <p:cNvSpPr txBox="1">
              <a:spLocks noChangeArrowheads="1"/>
            </p:cNvSpPr>
            <p:nvPr/>
          </p:nvSpPr>
          <p:spPr bwMode="auto">
            <a:xfrm>
              <a:off x="2352" y="321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30747" name="Text Box 19">
              <a:extLst>
                <a:ext uri="{FF2B5EF4-FFF2-40B4-BE49-F238E27FC236}">
                  <a16:creationId xmlns:a16="http://schemas.microsoft.com/office/drawing/2014/main" xmlns="" id="{7BEAF5A5-42C2-4DC4-AE32-859F30F6EF51}"/>
                </a:ext>
              </a:extLst>
            </p:cNvPr>
            <p:cNvSpPr txBox="1">
              <a:spLocks noChangeArrowheads="1"/>
            </p:cNvSpPr>
            <p:nvPr/>
          </p:nvSpPr>
          <p:spPr bwMode="auto">
            <a:xfrm>
              <a:off x="3168" y="264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30748" name="Text Box 20">
              <a:extLst>
                <a:ext uri="{FF2B5EF4-FFF2-40B4-BE49-F238E27FC236}">
                  <a16:creationId xmlns:a16="http://schemas.microsoft.com/office/drawing/2014/main" xmlns="" id="{D4AAE055-01C6-46AF-BD19-DCE4D6C018BA}"/>
                </a:ext>
              </a:extLst>
            </p:cNvPr>
            <p:cNvSpPr txBox="1">
              <a:spLocks noChangeArrowheads="1"/>
            </p:cNvSpPr>
            <p:nvPr/>
          </p:nvSpPr>
          <p:spPr bwMode="auto">
            <a:xfrm>
              <a:off x="1776" y="201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30749" name="Text Box 21">
              <a:extLst>
                <a:ext uri="{FF2B5EF4-FFF2-40B4-BE49-F238E27FC236}">
                  <a16:creationId xmlns:a16="http://schemas.microsoft.com/office/drawing/2014/main" xmlns="" id="{56EBA475-996A-40E0-A04A-84179D839876}"/>
                </a:ext>
              </a:extLst>
            </p:cNvPr>
            <p:cNvSpPr txBox="1">
              <a:spLocks noChangeArrowheads="1"/>
            </p:cNvSpPr>
            <p:nvPr/>
          </p:nvSpPr>
          <p:spPr bwMode="auto">
            <a:xfrm>
              <a:off x="1536" y="2544"/>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0750" name="Text Box 22">
              <a:extLst>
                <a:ext uri="{FF2B5EF4-FFF2-40B4-BE49-F238E27FC236}">
                  <a16:creationId xmlns:a16="http://schemas.microsoft.com/office/drawing/2014/main" xmlns="" id="{53581242-0EBD-4830-A2CA-A072194AB580}"/>
                </a:ext>
              </a:extLst>
            </p:cNvPr>
            <p:cNvSpPr txBox="1">
              <a:spLocks noChangeArrowheads="1"/>
            </p:cNvSpPr>
            <p:nvPr/>
          </p:nvSpPr>
          <p:spPr bwMode="auto">
            <a:xfrm>
              <a:off x="2592" y="235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0751" name="Text Box 23">
              <a:extLst>
                <a:ext uri="{FF2B5EF4-FFF2-40B4-BE49-F238E27FC236}">
                  <a16:creationId xmlns:a16="http://schemas.microsoft.com/office/drawing/2014/main" xmlns="" id="{DCB5036D-7C1A-4C85-B773-9B0FC67A4FCC}"/>
                </a:ext>
              </a:extLst>
            </p:cNvPr>
            <p:cNvSpPr txBox="1">
              <a:spLocks noChangeArrowheads="1"/>
            </p:cNvSpPr>
            <p:nvPr/>
          </p:nvSpPr>
          <p:spPr bwMode="auto">
            <a:xfrm>
              <a:off x="2064" y="1344"/>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30752" name="Text Box 24">
              <a:extLst>
                <a:ext uri="{FF2B5EF4-FFF2-40B4-BE49-F238E27FC236}">
                  <a16:creationId xmlns:a16="http://schemas.microsoft.com/office/drawing/2014/main" xmlns="" id="{E7CF9ECC-62F6-448A-A6EF-5E0AD82339FD}"/>
                </a:ext>
              </a:extLst>
            </p:cNvPr>
            <p:cNvSpPr txBox="1">
              <a:spLocks noChangeArrowheads="1"/>
            </p:cNvSpPr>
            <p:nvPr/>
          </p:nvSpPr>
          <p:spPr bwMode="auto">
            <a:xfrm>
              <a:off x="3024" y="129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30753" name="Text Box 25">
              <a:extLst>
                <a:ext uri="{FF2B5EF4-FFF2-40B4-BE49-F238E27FC236}">
                  <a16:creationId xmlns:a16="http://schemas.microsoft.com/office/drawing/2014/main" xmlns="" id="{DFFF6E6D-57EE-4056-8121-0BB3FA2FE40E}"/>
                </a:ext>
              </a:extLst>
            </p:cNvPr>
            <p:cNvSpPr txBox="1">
              <a:spLocks noChangeArrowheads="1"/>
            </p:cNvSpPr>
            <p:nvPr/>
          </p:nvSpPr>
          <p:spPr bwMode="auto">
            <a:xfrm>
              <a:off x="3648" y="120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0754" name="Text Box 26">
              <a:extLst>
                <a:ext uri="{FF2B5EF4-FFF2-40B4-BE49-F238E27FC236}">
                  <a16:creationId xmlns:a16="http://schemas.microsoft.com/office/drawing/2014/main" xmlns="" id="{F7978111-BE92-425F-93AE-86091E333B66}"/>
                </a:ext>
              </a:extLst>
            </p:cNvPr>
            <p:cNvSpPr txBox="1">
              <a:spLocks noChangeArrowheads="1"/>
            </p:cNvSpPr>
            <p:nvPr/>
          </p:nvSpPr>
          <p:spPr bwMode="auto">
            <a:xfrm>
              <a:off x="2496" y="57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0755" name="Text Box 27">
              <a:extLst>
                <a:ext uri="{FF2B5EF4-FFF2-40B4-BE49-F238E27FC236}">
                  <a16:creationId xmlns:a16="http://schemas.microsoft.com/office/drawing/2014/main" xmlns="" id="{8824A5CE-3426-4217-9910-A68C3D07B98A}"/>
                </a:ext>
              </a:extLst>
            </p:cNvPr>
            <p:cNvSpPr txBox="1">
              <a:spLocks noChangeArrowheads="1"/>
            </p:cNvSpPr>
            <p:nvPr/>
          </p:nvSpPr>
          <p:spPr bwMode="auto">
            <a:xfrm>
              <a:off x="1392" y="105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30756" name="Text Box 28">
              <a:extLst>
                <a:ext uri="{FF2B5EF4-FFF2-40B4-BE49-F238E27FC236}">
                  <a16:creationId xmlns:a16="http://schemas.microsoft.com/office/drawing/2014/main" xmlns="" id="{916418A0-3539-4AB6-968A-73968825E454}"/>
                </a:ext>
              </a:extLst>
            </p:cNvPr>
            <p:cNvSpPr txBox="1">
              <a:spLocks noChangeArrowheads="1"/>
            </p:cNvSpPr>
            <p:nvPr/>
          </p:nvSpPr>
          <p:spPr bwMode="auto">
            <a:xfrm>
              <a:off x="3120" y="168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91" name="Text Box 2">
            <a:extLst>
              <a:ext uri="{FF2B5EF4-FFF2-40B4-BE49-F238E27FC236}">
                <a16:creationId xmlns:a16="http://schemas.microsoft.com/office/drawing/2014/main" xmlns="" id="{675E9F96-03C2-4D67-A3FD-3192613A34A5}"/>
              </a:ext>
            </a:extLst>
          </p:cNvPr>
          <p:cNvSpPr txBox="1">
            <a:spLocks noChangeArrowheads="1"/>
          </p:cNvSpPr>
          <p:nvPr/>
        </p:nvSpPr>
        <p:spPr bwMode="auto">
          <a:xfrm>
            <a:off x="6019800" y="1600200"/>
            <a:ext cx="28194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Verdana" panose="020B0604030504040204" pitchFamily="34" charset="0"/>
              <a:buNone/>
            </a:pPr>
            <a:r>
              <a:rPr lang="en-US" altLang="en-US" sz="2000" dirty="0"/>
              <a:t>Select the shortest</a:t>
            </a:r>
          </a:p>
          <a:p>
            <a:pPr algn="just">
              <a:buFont typeface="Verdana" panose="020B0604030504040204" pitchFamily="34" charset="0"/>
              <a:buNone/>
            </a:pPr>
            <a:r>
              <a:rPr lang="en-US" altLang="en-US" sz="2000" dirty="0"/>
              <a:t>edge connected to </a:t>
            </a:r>
          </a:p>
          <a:p>
            <a:pPr algn="just">
              <a:buFont typeface="Verdana" panose="020B0604030504040204" pitchFamily="34" charset="0"/>
              <a:buNone/>
            </a:pPr>
            <a:r>
              <a:rPr lang="en-US" altLang="en-US" sz="2000" dirty="0"/>
              <a:t>any vertex already </a:t>
            </a:r>
          </a:p>
          <a:p>
            <a:pPr algn="just">
              <a:buFont typeface="Verdana" panose="020B0604030504040204" pitchFamily="34" charset="0"/>
              <a:buNone/>
            </a:pPr>
            <a:r>
              <a:rPr lang="en-US" altLang="en-US" sz="2000" dirty="0"/>
              <a:t>connected.</a:t>
            </a:r>
          </a:p>
          <a:p>
            <a:pPr>
              <a:buFont typeface="Verdana" panose="020B0604030504040204" pitchFamily="34" charset="0"/>
              <a:buNone/>
            </a:pPr>
            <a:endParaRPr lang="en-GB" altLang="en-US" sz="2000" dirty="0"/>
          </a:p>
          <a:p>
            <a:pPr>
              <a:buFont typeface="Verdana" panose="020B0604030504040204" pitchFamily="34" charset="0"/>
              <a:buNone/>
            </a:pPr>
            <a:r>
              <a:rPr lang="en-GB" altLang="en-US" sz="2000" dirty="0">
                <a:solidFill>
                  <a:srgbClr val="FF0000"/>
                </a:solidFill>
              </a:rPr>
              <a:t>ED  2</a:t>
            </a:r>
            <a:endParaRPr lang="en-US" altLang="en-US" sz="2000" dirty="0">
              <a:solidFill>
                <a:srgbClr val="FF0000"/>
              </a:solidFill>
            </a:endParaRPr>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729"/>
                                        </p:tgtEl>
                                        <p:attrNameLst>
                                          <p:attrName>style.visibility</p:attrName>
                                        </p:attrNameLst>
                                      </p:cBhvr>
                                      <p:to>
                                        <p:strVal val="visible"/>
                                      </p:to>
                                    </p:set>
                                    <p:anim calcmode="lin" valueType="num">
                                      <p:cBhvr additive="base">
                                        <p:cTn id="11" dur="500" fill="hold"/>
                                        <p:tgtEl>
                                          <p:spTgt spid="30729"/>
                                        </p:tgtEl>
                                        <p:attrNameLst>
                                          <p:attrName>ppt_x</p:attrName>
                                        </p:attrNameLst>
                                      </p:cBhvr>
                                      <p:tavLst>
                                        <p:tav tm="0">
                                          <p:val>
                                            <p:strVal val="#ppt_x"/>
                                          </p:val>
                                        </p:tav>
                                        <p:tav tm="100000">
                                          <p:val>
                                            <p:strVal val="#ppt_x"/>
                                          </p:val>
                                        </p:tav>
                                      </p:tavLst>
                                    </p:anim>
                                    <p:anim calcmode="lin" valueType="num">
                                      <p:cBhvr additive="base">
                                        <p:cTn id="12" dur="500" fill="hold"/>
                                        <p:tgtEl>
                                          <p:spTgt spid="307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xmlns="" id="{35287E6C-5BB1-42A8-AECC-CC38A40D4C48}"/>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E9AF21A4-43B2-46A1-85AB-DF3FEE7F873C}"/>
              </a:ext>
            </a:extLst>
          </p:cNvPr>
          <p:cNvSpPr>
            <a:spLocks noGrp="1"/>
          </p:cNvSpPr>
          <p:nvPr>
            <p:ph type="dt" sz="quarter" idx="10"/>
          </p:nvPr>
        </p:nvSpPr>
        <p:spPr/>
        <p:txBody>
          <a:bodyPr/>
          <a:lstStyle/>
          <a:p>
            <a:pPr>
              <a:defRPr/>
            </a:pPr>
            <a:fld id="{68E61937-F61A-49F1-B413-878F2E9E3E58}" type="datetime1">
              <a:rPr lang="en-US" smtClean="0"/>
              <a:t>6/20/2022</a:t>
            </a:fld>
            <a:endParaRPr lang="en-US"/>
          </a:p>
        </p:txBody>
      </p:sp>
      <p:sp>
        <p:nvSpPr>
          <p:cNvPr id="5" name="Footer Placeholder 4">
            <a:extLst>
              <a:ext uri="{FF2B5EF4-FFF2-40B4-BE49-F238E27FC236}">
                <a16:creationId xmlns:a16="http://schemas.microsoft.com/office/drawing/2014/main" xmlns="" id="{03E9DC4B-9910-41EA-9B13-A52763733224}"/>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EA8D9FFE-17F0-464B-BED9-8216FEAF03A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6967DF-13BF-4C15-9227-FED1BDF6080E}" type="slidenum">
              <a:rPr lang="en-US" altLang="en-US">
                <a:solidFill>
                  <a:srgbClr val="898989"/>
                </a:solidFill>
                <a:latin typeface="Calibri" panose="020F0502020204030204" pitchFamily="34" charset="0"/>
              </a:rPr>
              <a:pPr eaLnBrk="1" hangingPunct="1"/>
              <a:t>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441B4A43-3BEC-44DD-9A5F-FEADC1263C8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1751" name="Picture 2" descr="E:\NIET\Project\xLogo11.png.pagespeed.ic.pydHLuCQEZ.png">
            <a:extLst>
              <a:ext uri="{FF2B5EF4-FFF2-40B4-BE49-F238E27FC236}">
                <a16:creationId xmlns:a16="http://schemas.microsoft.com/office/drawing/2014/main" xmlns="" id="{59401F31-E245-48E8-A01C-B69A91BB9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Rectangle 9">
            <a:extLst>
              <a:ext uri="{FF2B5EF4-FFF2-40B4-BE49-F238E27FC236}">
                <a16:creationId xmlns:a16="http://schemas.microsoft.com/office/drawing/2014/main" xmlns="" id="{1311FAF0-B245-41CF-A8F3-6D423B1B677F}"/>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31753" name="Group 2">
            <a:extLst>
              <a:ext uri="{FF2B5EF4-FFF2-40B4-BE49-F238E27FC236}">
                <a16:creationId xmlns:a16="http://schemas.microsoft.com/office/drawing/2014/main" xmlns="" id="{45259E5B-991E-4E59-9682-F83F7E63A50B}"/>
              </a:ext>
            </a:extLst>
          </p:cNvPr>
          <p:cNvGrpSpPr>
            <a:grpSpLocks/>
          </p:cNvGrpSpPr>
          <p:nvPr/>
        </p:nvGrpSpPr>
        <p:grpSpPr bwMode="auto">
          <a:xfrm>
            <a:off x="468313" y="1905000"/>
            <a:ext cx="5486400" cy="4003675"/>
            <a:chOff x="864" y="576"/>
            <a:chExt cx="3456" cy="2958"/>
          </a:xfrm>
        </p:grpSpPr>
        <p:sp>
          <p:nvSpPr>
            <p:cNvPr id="31755" name="Line 3">
              <a:extLst>
                <a:ext uri="{FF2B5EF4-FFF2-40B4-BE49-F238E27FC236}">
                  <a16:creationId xmlns:a16="http://schemas.microsoft.com/office/drawing/2014/main" xmlns="" id="{86E5C5F9-9123-47F5-82F8-A744437A7106}"/>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6" name="Line 4">
              <a:extLst>
                <a:ext uri="{FF2B5EF4-FFF2-40B4-BE49-F238E27FC236}">
                  <a16:creationId xmlns:a16="http://schemas.microsoft.com/office/drawing/2014/main" xmlns="" id="{1F467295-FFBA-4ED8-A2E4-25D64846A146}"/>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7" name="Line 5">
              <a:extLst>
                <a:ext uri="{FF2B5EF4-FFF2-40B4-BE49-F238E27FC236}">
                  <a16:creationId xmlns:a16="http://schemas.microsoft.com/office/drawing/2014/main" xmlns="" id="{6C9AFF10-9FC0-44A9-8A91-2A1D2AA51923}"/>
                </a:ext>
              </a:extLst>
            </p:cNvPr>
            <p:cNvSpPr>
              <a:spLocks noChangeShapeType="1"/>
            </p:cNvSpPr>
            <p:nvPr/>
          </p:nvSpPr>
          <p:spPr bwMode="auto">
            <a:xfrm>
              <a:off x="3312" y="864"/>
              <a:ext cx="720" cy="110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8" name="Line 6">
              <a:extLst>
                <a:ext uri="{FF2B5EF4-FFF2-40B4-BE49-F238E27FC236}">
                  <a16:creationId xmlns:a16="http://schemas.microsoft.com/office/drawing/2014/main" xmlns="" id="{6AF30A43-8DEB-4DF4-8AC0-F7CBD7B2A9C6}"/>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9" name="Line 7">
              <a:extLst>
                <a:ext uri="{FF2B5EF4-FFF2-40B4-BE49-F238E27FC236}">
                  <a16:creationId xmlns:a16="http://schemas.microsoft.com/office/drawing/2014/main" xmlns="" id="{7558658D-C15C-4CCE-AFAD-4D98CB3675E5}"/>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0" name="Line 8">
              <a:extLst>
                <a:ext uri="{FF2B5EF4-FFF2-40B4-BE49-F238E27FC236}">
                  <a16:creationId xmlns:a16="http://schemas.microsoft.com/office/drawing/2014/main" xmlns="" id="{08504023-CE20-4635-B12E-23447F2E3E7D}"/>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1" name="Line 9">
              <a:extLst>
                <a:ext uri="{FF2B5EF4-FFF2-40B4-BE49-F238E27FC236}">
                  <a16:creationId xmlns:a16="http://schemas.microsoft.com/office/drawing/2014/main" xmlns="" id="{B5D39937-B837-4370-96F4-558D485092E2}"/>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2" name="Line 10">
              <a:extLst>
                <a:ext uri="{FF2B5EF4-FFF2-40B4-BE49-F238E27FC236}">
                  <a16:creationId xmlns:a16="http://schemas.microsoft.com/office/drawing/2014/main" xmlns="" id="{94627224-BAB3-44A3-B8EE-73A0A4D96907}"/>
                </a:ext>
              </a:extLst>
            </p:cNvPr>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3" name="Line 11">
              <a:extLst>
                <a:ext uri="{FF2B5EF4-FFF2-40B4-BE49-F238E27FC236}">
                  <a16:creationId xmlns:a16="http://schemas.microsoft.com/office/drawing/2014/main" xmlns="" id="{901A2CE7-9B7B-4389-8896-BF738DAED3F4}"/>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4" name="Line 12">
              <a:extLst>
                <a:ext uri="{FF2B5EF4-FFF2-40B4-BE49-F238E27FC236}">
                  <a16:creationId xmlns:a16="http://schemas.microsoft.com/office/drawing/2014/main" xmlns="" id="{2EB95F90-5471-4D57-BE9F-84AD49AB4F63}"/>
                </a:ext>
              </a:extLst>
            </p:cNvPr>
            <p:cNvSpPr>
              <a:spLocks noChangeShapeType="1"/>
            </p:cNvSpPr>
            <p:nvPr/>
          </p:nvSpPr>
          <p:spPr bwMode="auto">
            <a:xfrm flipV="1">
              <a:off x="2496" y="1968"/>
              <a:ext cx="1536"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5" name="Text Box 13">
              <a:extLst>
                <a:ext uri="{FF2B5EF4-FFF2-40B4-BE49-F238E27FC236}">
                  <a16:creationId xmlns:a16="http://schemas.microsoft.com/office/drawing/2014/main" xmlns="" id="{F82C8C75-BE2F-4785-8423-41B4C62E2180}"/>
                </a:ext>
              </a:extLst>
            </p:cNvPr>
            <p:cNvSpPr txBox="1">
              <a:spLocks noChangeArrowheads="1"/>
            </p:cNvSpPr>
            <p:nvPr/>
          </p:nvSpPr>
          <p:spPr bwMode="auto">
            <a:xfrm>
              <a:off x="864" y="18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31766" name="Text Box 14">
              <a:extLst>
                <a:ext uri="{FF2B5EF4-FFF2-40B4-BE49-F238E27FC236}">
                  <a16:creationId xmlns:a16="http://schemas.microsoft.com/office/drawing/2014/main" xmlns="" id="{AEF1E3EA-591A-4FA5-B369-2124CFEC5495}"/>
                </a:ext>
              </a:extLst>
            </p:cNvPr>
            <p:cNvSpPr txBox="1">
              <a:spLocks noChangeArrowheads="1"/>
            </p:cNvSpPr>
            <p:nvPr/>
          </p:nvSpPr>
          <p:spPr bwMode="auto">
            <a:xfrm>
              <a:off x="2688" y="1968"/>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31767" name="Text Box 15">
              <a:extLst>
                <a:ext uri="{FF2B5EF4-FFF2-40B4-BE49-F238E27FC236}">
                  <a16:creationId xmlns:a16="http://schemas.microsoft.com/office/drawing/2014/main" xmlns="" id="{1BF7F6AC-B35A-408E-A46C-E159D98F9909}"/>
                </a:ext>
              </a:extLst>
            </p:cNvPr>
            <p:cNvSpPr txBox="1">
              <a:spLocks noChangeArrowheads="1"/>
            </p:cNvSpPr>
            <p:nvPr/>
          </p:nvSpPr>
          <p:spPr bwMode="auto">
            <a:xfrm>
              <a:off x="1728"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31768" name="Text Box 16">
              <a:extLst>
                <a:ext uri="{FF2B5EF4-FFF2-40B4-BE49-F238E27FC236}">
                  <a16:creationId xmlns:a16="http://schemas.microsoft.com/office/drawing/2014/main" xmlns="" id="{95800CB7-E6EC-4B86-A84A-7753E0DD81EC}"/>
                </a:ext>
              </a:extLst>
            </p:cNvPr>
            <p:cNvSpPr txBox="1">
              <a:spLocks noChangeArrowheads="1"/>
            </p:cNvSpPr>
            <p:nvPr/>
          </p:nvSpPr>
          <p:spPr bwMode="auto">
            <a:xfrm>
              <a:off x="3312" y="6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31769" name="Text Box 17">
              <a:extLst>
                <a:ext uri="{FF2B5EF4-FFF2-40B4-BE49-F238E27FC236}">
                  <a16:creationId xmlns:a16="http://schemas.microsoft.com/office/drawing/2014/main" xmlns="" id="{BDB267F3-7B34-4DC4-A3D5-734DBA4D0463}"/>
                </a:ext>
              </a:extLst>
            </p:cNvPr>
            <p:cNvSpPr txBox="1">
              <a:spLocks noChangeArrowheads="1"/>
            </p:cNvSpPr>
            <p:nvPr/>
          </p:nvSpPr>
          <p:spPr bwMode="auto">
            <a:xfrm>
              <a:off x="4032" y="192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31770" name="Text Box 18">
              <a:extLst>
                <a:ext uri="{FF2B5EF4-FFF2-40B4-BE49-F238E27FC236}">
                  <a16:creationId xmlns:a16="http://schemas.microsoft.com/office/drawing/2014/main" xmlns="" id="{1300A456-C2FB-4F45-AE05-6786B9C31B64}"/>
                </a:ext>
              </a:extLst>
            </p:cNvPr>
            <p:cNvSpPr txBox="1">
              <a:spLocks noChangeArrowheads="1"/>
            </p:cNvSpPr>
            <p:nvPr/>
          </p:nvSpPr>
          <p:spPr bwMode="auto">
            <a:xfrm>
              <a:off x="2352" y="32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31771" name="Text Box 19">
              <a:extLst>
                <a:ext uri="{FF2B5EF4-FFF2-40B4-BE49-F238E27FC236}">
                  <a16:creationId xmlns:a16="http://schemas.microsoft.com/office/drawing/2014/main" xmlns="" id="{C6FD7F41-A8BF-493F-BEB0-C08FDB423513}"/>
                </a:ext>
              </a:extLst>
            </p:cNvPr>
            <p:cNvSpPr txBox="1">
              <a:spLocks noChangeArrowheads="1"/>
            </p:cNvSpPr>
            <p:nvPr/>
          </p:nvSpPr>
          <p:spPr bwMode="auto">
            <a:xfrm>
              <a:off x="3168" y="264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31772" name="Text Box 20">
              <a:extLst>
                <a:ext uri="{FF2B5EF4-FFF2-40B4-BE49-F238E27FC236}">
                  <a16:creationId xmlns:a16="http://schemas.microsoft.com/office/drawing/2014/main" xmlns="" id="{F0A03079-6497-4C7A-9505-BBB57A589E11}"/>
                </a:ext>
              </a:extLst>
            </p:cNvPr>
            <p:cNvSpPr txBox="1">
              <a:spLocks noChangeArrowheads="1"/>
            </p:cNvSpPr>
            <p:nvPr/>
          </p:nvSpPr>
          <p:spPr bwMode="auto">
            <a:xfrm>
              <a:off x="1776" y="20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31773" name="Text Box 21">
              <a:extLst>
                <a:ext uri="{FF2B5EF4-FFF2-40B4-BE49-F238E27FC236}">
                  <a16:creationId xmlns:a16="http://schemas.microsoft.com/office/drawing/2014/main" xmlns="" id="{58D907D1-D585-44E4-A327-96861F3187A5}"/>
                </a:ext>
              </a:extLst>
            </p:cNvPr>
            <p:cNvSpPr txBox="1">
              <a:spLocks noChangeArrowheads="1"/>
            </p:cNvSpPr>
            <p:nvPr/>
          </p:nvSpPr>
          <p:spPr bwMode="auto">
            <a:xfrm>
              <a:off x="1536" y="25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1774" name="Text Box 22">
              <a:extLst>
                <a:ext uri="{FF2B5EF4-FFF2-40B4-BE49-F238E27FC236}">
                  <a16:creationId xmlns:a16="http://schemas.microsoft.com/office/drawing/2014/main" xmlns="" id="{6D7931F4-954E-49E9-84F1-9AA76D94CDFD}"/>
                </a:ext>
              </a:extLst>
            </p:cNvPr>
            <p:cNvSpPr txBox="1">
              <a:spLocks noChangeArrowheads="1"/>
            </p:cNvSpPr>
            <p:nvPr/>
          </p:nvSpPr>
          <p:spPr bwMode="auto">
            <a:xfrm>
              <a:off x="2592" y="235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1775" name="Text Box 23">
              <a:extLst>
                <a:ext uri="{FF2B5EF4-FFF2-40B4-BE49-F238E27FC236}">
                  <a16:creationId xmlns:a16="http://schemas.microsoft.com/office/drawing/2014/main" xmlns="" id="{4830C300-8AC5-4A41-A010-A25F73E04005}"/>
                </a:ext>
              </a:extLst>
            </p:cNvPr>
            <p:cNvSpPr txBox="1">
              <a:spLocks noChangeArrowheads="1"/>
            </p:cNvSpPr>
            <p:nvPr/>
          </p:nvSpPr>
          <p:spPr bwMode="auto">
            <a:xfrm>
              <a:off x="2064" y="13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31776" name="Text Box 24">
              <a:extLst>
                <a:ext uri="{FF2B5EF4-FFF2-40B4-BE49-F238E27FC236}">
                  <a16:creationId xmlns:a16="http://schemas.microsoft.com/office/drawing/2014/main" xmlns="" id="{D84F9363-5971-417C-82AE-4E0FC23B2A5C}"/>
                </a:ext>
              </a:extLst>
            </p:cNvPr>
            <p:cNvSpPr txBox="1">
              <a:spLocks noChangeArrowheads="1"/>
            </p:cNvSpPr>
            <p:nvPr/>
          </p:nvSpPr>
          <p:spPr bwMode="auto">
            <a:xfrm>
              <a:off x="3024" y="129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31777" name="Text Box 25">
              <a:extLst>
                <a:ext uri="{FF2B5EF4-FFF2-40B4-BE49-F238E27FC236}">
                  <a16:creationId xmlns:a16="http://schemas.microsoft.com/office/drawing/2014/main" xmlns="" id="{045E00E2-C653-4951-9119-BB1C63F12325}"/>
                </a:ext>
              </a:extLst>
            </p:cNvPr>
            <p:cNvSpPr txBox="1">
              <a:spLocks noChangeArrowheads="1"/>
            </p:cNvSpPr>
            <p:nvPr/>
          </p:nvSpPr>
          <p:spPr bwMode="auto">
            <a:xfrm>
              <a:off x="3648" y="120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1778" name="Text Box 26">
              <a:extLst>
                <a:ext uri="{FF2B5EF4-FFF2-40B4-BE49-F238E27FC236}">
                  <a16:creationId xmlns:a16="http://schemas.microsoft.com/office/drawing/2014/main" xmlns="" id="{B01464F7-1F71-4C6D-83EA-BBAB538FFEF9}"/>
                </a:ext>
              </a:extLst>
            </p:cNvPr>
            <p:cNvSpPr txBox="1">
              <a:spLocks noChangeArrowheads="1"/>
            </p:cNvSpPr>
            <p:nvPr/>
          </p:nvSpPr>
          <p:spPr bwMode="auto">
            <a:xfrm>
              <a:off x="2496"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1779" name="Text Box 27">
              <a:extLst>
                <a:ext uri="{FF2B5EF4-FFF2-40B4-BE49-F238E27FC236}">
                  <a16:creationId xmlns:a16="http://schemas.microsoft.com/office/drawing/2014/main" xmlns="" id="{5B48AA7A-1436-45DA-ACD2-36A87F0B60AC}"/>
                </a:ext>
              </a:extLst>
            </p:cNvPr>
            <p:cNvSpPr txBox="1">
              <a:spLocks noChangeArrowheads="1"/>
            </p:cNvSpPr>
            <p:nvPr/>
          </p:nvSpPr>
          <p:spPr bwMode="auto">
            <a:xfrm>
              <a:off x="1392" y="105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31780" name="Text Box 28">
              <a:extLst>
                <a:ext uri="{FF2B5EF4-FFF2-40B4-BE49-F238E27FC236}">
                  <a16:creationId xmlns:a16="http://schemas.microsoft.com/office/drawing/2014/main" xmlns="" id="{7624D263-1D33-4214-A902-6D38C329ABB9}"/>
                </a:ext>
              </a:extLst>
            </p:cNvPr>
            <p:cNvSpPr txBox="1">
              <a:spLocks noChangeArrowheads="1"/>
            </p:cNvSpPr>
            <p:nvPr/>
          </p:nvSpPr>
          <p:spPr bwMode="auto">
            <a:xfrm>
              <a:off x="3120" y="168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
            <a:extLst>
              <a:ext uri="{FF2B5EF4-FFF2-40B4-BE49-F238E27FC236}">
                <a16:creationId xmlns:a16="http://schemas.microsoft.com/office/drawing/2014/main" xmlns="" id="{2EE0FCC4-2D7F-485A-9005-402641D556AE}"/>
              </a:ext>
            </a:extLst>
          </p:cNvPr>
          <p:cNvSpPr txBox="1">
            <a:spLocks noChangeArrowheads="1"/>
          </p:cNvSpPr>
          <p:nvPr/>
        </p:nvSpPr>
        <p:spPr bwMode="auto">
          <a:xfrm>
            <a:off x="5943600" y="1905000"/>
            <a:ext cx="2971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000" dirty="0"/>
              <a:t>Select the shortest</a:t>
            </a:r>
          </a:p>
          <a:p>
            <a:pPr>
              <a:buFont typeface="Verdana" panose="020B0604030504040204" pitchFamily="34" charset="0"/>
              <a:buNone/>
            </a:pPr>
            <a:r>
              <a:rPr lang="en-US" altLang="en-US" sz="2000" dirty="0"/>
              <a:t>edge connected to </a:t>
            </a:r>
          </a:p>
          <a:p>
            <a:pPr>
              <a:buFont typeface="Verdana" panose="020B0604030504040204" pitchFamily="34" charset="0"/>
              <a:buNone/>
            </a:pPr>
            <a:r>
              <a:rPr lang="en-US" altLang="en-US" sz="2000" dirty="0"/>
              <a:t>any vertex already </a:t>
            </a:r>
          </a:p>
          <a:p>
            <a:pPr>
              <a:buFont typeface="Verdana" panose="020B0604030504040204" pitchFamily="34" charset="0"/>
              <a:buNone/>
            </a:pPr>
            <a:r>
              <a:rPr lang="en-US" altLang="en-US" sz="2000" dirty="0"/>
              <a:t>connected.</a:t>
            </a:r>
          </a:p>
          <a:p>
            <a:pPr>
              <a:buFont typeface="Verdana" panose="020B0604030504040204" pitchFamily="34" charset="0"/>
              <a:buNone/>
            </a:pPr>
            <a:endParaRPr lang="en-GB" altLang="en-US" sz="2000" dirty="0"/>
          </a:p>
          <a:p>
            <a:pPr>
              <a:buFont typeface="Verdana" panose="020B0604030504040204" pitchFamily="34" charset="0"/>
              <a:buNone/>
            </a:pPr>
            <a:r>
              <a:rPr lang="en-GB" altLang="en-US" sz="2000" dirty="0">
                <a:solidFill>
                  <a:srgbClr val="FF0000"/>
                </a:solidFill>
              </a:rPr>
              <a:t>DC  4</a:t>
            </a:r>
            <a:endParaRPr lang="en-US" altLang="en-US" sz="2000" dirty="0">
              <a:solidFill>
                <a:srgbClr val="FF0000"/>
              </a:solidFill>
            </a:endParaRPr>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1753"/>
                                        </p:tgtEl>
                                        <p:attrNameLst>
                                          <p:attrName>style.visibility</p:attrName>
                                        </p:attrNameLst>
                                      </p:cBhvr>
                                      <p:to>
                                        <p:strVal val="visible"/>
                                      </p:to>
                                    </p:set>
                                    <p:anim calcmode="lin" valueType="num">
                                      <p:cBhvr additive="base">
                                        <p:cTn id="11" dur="500" fill="hold"/>
                                        <p:tgtEl>
                                          <p:spTgt spid="31753"/>
                                        </p:tgtEl>
                                        <p:attrNameLst>
                                          <p:attrName>ppt_x</p:attrName>
                                        </p:attrNameLst>
                                      </p:cBhvr>
                                      <p:tavLst>
                                        <p:tav tm="0">
                                          <p:val>
                                            <p:strVal val="#ppt_x"/>
                                          </p:val>
                                        </p:tav>
                                        <p:tav tm="100000">
                                          <p:val>
                                            <p:strVal val="#ppt_x"/>
                                          </p:val>
                                        </p:tav>
                                      </p:tavLst>
                                    </p:anim>
                                    <p:anim calcmode="lin" valueType="num">
                                      <p:cBhvr additive="base">
                                        <p:cTn id="12" dur="500" fill="hold"/>
                                        <p:tgtEl>
                                          <p:spTgt spid="317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xmlns="" id="{D39CBA18-8F2F-401B-85DF-65EE4D588F02}"/>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CC6D9137-C2B2-4265-9F1C-F45B9EC3454A}"/>
              </a:ext>
            </a:extLst>
          </p:cNvPr>
          <p:cNvSpPr>
            <a:spLocks noGrp="1"/>
          </p:cNvSpPr>
          <p:nvPr>
            <p:ph type="dt" sz="quarter" idx="10"/>
          </p:nvPr>
        </p:nvSpPr>
        <p:spPr/>
        <p:txBody>
          <a:bodyPr/>
          <a:lstStyle/>
          <a:p>
            <a:pPr>
              <a:defRPr/>
            </a:pPr>
            <a:fld id="{427D30D5-2FB8-4359-A967-156122FBA80E}" type="datetime1">
              <a:rPr lang="en-US" smtClean="0"/>
              <a:t>6/20/2022</a:t>
            </a:fld>
            <a:endParaRPr lang="en-US"/>
          </a:p>
        </p:txBody>
      </p:sp>
      <p:sp>
        <p:nvSpPr>
          <p:cNvPr id="5" name="Footer Placeholder 4">
            <a:extLst>
              <a:ext uri="{FF2B5EF4-FFF2-40B4-BE49-F238E27FC236}">
                <a16:creationId xmlns:a16="http://schemas.microsoft.com/office/drawing/2014/main" xmlns="" id="{DAEA2BC7-FE76-41D8-8240-A67F1A076E95}"/>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16A119A1-90E8-4950-AE36-4FA8905D3C0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BFAE14-4B38-44A1-9371-4BAA295C7623}" type="slidenum">
              <a:rPr lang="en-US" altLang="en-US">
                <a:solidFill>
                  <a:srgbClr val="898989"/>
                </a:solidFill>
                <a:latin typeface="Calibri" panose="020F0502020204030204" pitchFamily="34" charset="0"/>
              </a:rPr>
              <a:pPr eaLnBrk="1" hangingPunct="1"/>
              <a:t>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2C6AFC25-C023-4DFA-B190-A3A36E6F66D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dirty="0"/>
          </a:p>
          <a:p>
            <a:pPr algn="ctr">
              <a:defRPr/>
            </a:pPr>
            <a:r>
              <a:rPr lang="en-US" sz="3200" dirty="0"/>
              <a:t>Greedy Algorithm (CO3)</a:t>
            </a:r>
          </a:p>
          <a:p>
            <a:pPr algn="ctr" fontAlgn="auto">
              <a:spcAft>
                <a:spcPts val="0"/>
              </a:spcAft>
              <a:defRPr/>
            </a:pPr>
            <a:endParaRPr lang="en-US" sz="3200" dirty="0"/>
          </a:p>
        </p:txBody>
      </p:sp>
      <p:pic>
        <p:nvPicPr>
          <p:cNvPr id="32775" name="Picture 2" descr="E:\NIET\Project\xLogo11.png.pagespeed.ic.pydHLuCQEZ.png">
            <a:extLst>
              <a:ext uri="{FF2B5EF4-FFF2-40B4-BE49-F238E27FC236}">
                <a16:creationId xmlns:a16="http://schemas.microsoft.com/office/drawing/2014/main" xmlns="" id="{A1CD267C-BF57-41B1-BE56-BBCB9D1E4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9">
            <a:extLst>
              <a:ext uri="{FF2B5EF4-FFF2-40B4-BE49-F238E27FC236}">
                <a16:creationId xmlns:a16="http://schemas.microsoft.com/office/drawing/2014/main" xmlns="" id="{4AA12585-D9FD-466A-B13F-11DA2551B7D9}"/>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32777" name="Group 2">
            <a:extLst>
              <a:ext uri="{FF2B5EF4-FFF2-40B4-BE49-F238E27FC236}">
                <a16:creationId xmlns:a16="http://schemas.microsoft.com/office/drawing/2014/main" xmlns="" id="{AEAC0B07-E87F-4CA2-89D6-7F089B354D46}"/>
              </a:ext>
            </a:extLst>
          </p:cNvPr>
          <p:cNvGrpSpPr>
            <a:grpSpLocks/>
          </p:cNvGrpSpPr>
          <p:nvPr/>
        </p:nvGrpSpPr>
        <p:grpSpPr bwMode="auto">
          <a:xfrm>
            <a:off x="468313" y="1905000"/>
            <a:ext cx="5486400" cy="4071938"/>
            <a:chOff x="864" y="576"/>
            <a:chExt cx="3456" cy="2952"/>
          </a:xfrm>
        </p:grpSpPr>
        <p:sp>
          <p:nvSpPr>
            <p:cNvPr id="32779" name="Line 3">
              <a:extLst>
                <a:ext uri="{FF2B5EF4-FFF2-40B4-BE49-F238E27FC236}">
                  <a16:creationId xmlns:a16="http://schemas.microsoft.com/office/drawing/2014/main" xmlns="" id="{2E486D48-6B77-4D40-A1D2-134CF3D26A69}"/>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0" name="Line 4">
              <a:extLst>
                <a:ext uri="{FF2B5EF4-FFF2-40B4-BE49-F238E27FC236}">
                  <a16:creationId xmlns:a16="http://schemas.microsoft.com/office/drawing/2014/main" xmlns="" id="{B989DD7E-2EAE-451A-94A4-377B35A21F30}"/>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1" name="Line 5">
              <a:extLst>
                <a:ext uri="{FF2B5EF4-FFF2-40B4-BE49-F238E27FC236}">
                  <a16:creationId xmlns:a16="http://schemas.microsoft.com/office/drawing/2014/main" xmlns="" id="{14025C5A-976A-4DB6-88CC-9725B1112363}"/>
                </a:ext>
              </a:extLst>
            </p:cNvPr>
            <p:cNvSpPr>
              <a:spLocks noChangeShapeType="1"/>
            </p:cNvSpPr>
            <p:nvPr/>
          </p:nvSpPr>
          <p:spPr bwMode="auto">
            <a:xfrm>
              <a:off x="3312" y="864"/>
              <a:ext cx="720" cy="1104"/>
            </a:xfrm>
            <a:prstGeom prst="line">
              <a:avLst/>
            </a:prstGeom>
            <a:noFill/>
            <a:ln w="4127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2" name="Line 6">
              <a:extLst>
                <a:ext uri="{FF2B5EF4-FFF2-40B4-BE49-F238E27FC236}">
                  <a16:creationId xmlns:a16="http://schemas.microsoft.com/office/drawing/2014/main" xmlns="" id="{E2BC8F08-C58F-4F01-B817-E09F5639A777}"/>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3" name="Line 7">
              <a:extLst>
                <a:ext uri="{FF2B5EF4-FFF2-40B4-BE49-F238E27FC236}">
                  <a16:creationId xmlns:a16="http://schemas.microsoft.com/office/drawing/2014/main" xmlns="" id="{DA7B573C-C1A2-4918-B6E8-A6CF9A7B87F7}"/>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4" name="Line 8">
              <a:extLst>
                <a:ext uri="{FF2B5EF4-FFF2-40B4-BE49-F238E27FC236}">
                  <a16:creationId xmlns:a16="http://schemas.microsoft.com/office/drawing/2014/main" xmlns="" id="{CD963329-9A3B-48FF-9D61-8FF8E197FDB2}"/>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5" name="Line 9">
              <a:extLst>
                <a:ext uri="{FF2B5EF4-FFF2-40B4-BE49-F238E27FC236}">
                  <a16:creationId xmlns:a16="http://schemas.microsoft.com/office/drawing/2014/main" xmlns="" id="{1798B4CF-112B-4E4B-8695-EB8ED75E4E8D}"/>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6" name="Line 10">
              <a:extLst>
                <a:ext uri="{FF2B5EF4-FFF2-40B4-BE49-F238E27FC236}">
                  <a16:creationId xmlns:a16="http://schemas.microsoft.com/office/drawing/2014/main" xmlns="" id="{40A7B21A-0405-4B24-A003-1F8636E26DF1}"/>
                </a:ext>
              </a:extLst>
            </p:cNvPr>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7" name="Line 11">
              <a:extLst>
                <a:ext uri="{FF2B5EF4-FFF2-40B4-BE49-F238E27FC236}">
                  <a16:creationId xmlns:a16="http://schemas.microsoft.com/office/drawing/2014/main" xmlns="" id="{9CFE7773-CD2C-4279-8705-0EBDE2F5B5B7}"/>
                </a:ext>
              </a:extLst>
            </p:cNvPr>
            <p:cNvSpPr>
              <a:spLocks noChangeShapeType="1"/>
            </p:cNvSpPr>
            <p:nvPr/>
          </p:nvSpPr>
          <p:spPr bwMode="auto">
            <a:xfrm flipV="1">
              <a:off x="2496" y="1968"/>
              <a:ext cx="192" cy="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8" name="Line 12">
              <a:extLst>
                <a:ext uri="{FF2B5EF4-FFF2-40B4-BE49-F238E27FC236}">
                  <a16:creationId xmlns:a16="http://schemas.microsoft.com/office/drawing/2014/main" xmlns="" id="{A7DBEBFC-651A-4D03-88DF-E264E7F52677}"/>
                </a:ext>
              </a:extLst>
            </p:cNvPr>
            <p:cNvSpPr>
              <a:spLocks noChangeShapeType="1"/>
            </p:cNvSpPr>
            <p:nvPr/>
          </p:nvSpPr>
          <p:spPr bwMode="auto">
            <a:xfrm flipV="1">
              <a:off x="2496" y="1968"/>
              <a:ext cx="1536"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9" name="Text Box 13">
              <a:extLst>
                <a:ext uri="{FF2B5EF4-FFF2-40B4-BE49-F238E27FC236}">
                  <a16:creationId xmlns:a16="http://schemas.microsoft.com/office/drawing/2014/main" xmlns="" id="{E401155D-9B76-42A9-AEF0-E69D4F3BAF8B}"/>
                </a:ext>
              </a:extLst>
            </p:cNvPr>
            <p:cNvSpPr txBox="1">
              <a:spLocks noChangeArrowheads="1"/>
            </p:cNvSpPr>
            <p:nvPr/>
          </p:nvSpPr>
          <p:spPr bwMode="auto">
            <a:xfrm>
              <a:off x="864" y="18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32790" name="Text Box 14">
              <a:extLst>
                <a:ext uri="{FF2B5EF4-FFF2-40B4-BE49-F238E27FC236}">
                  <a16:creationId xmlns:a16="http://schemas.microsoft.com/office/drawing/2014/main" xmlns="" id="{4849C88C-3072-429C-B0D8-6E6F8B6FA053}"/>
                </a:ext>
              </a:extLst>
            </p:cNvPr>
            <p:cNvSpPr txBox="1">
              <a:spLocks noChangeArrowheads="1"/>
            </p:cNvSpPr>
            <p:nvPr/>
          </p:nvSpPr>
          <p:spPr bwMode="auto">
            <a:xfrm>
              <a:off x="2688" y="1968"/>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32791" name="Text Box 15">
              <a:extLst>
                <a:ext uri="{FF2B5EF4-FFF2-40B4-BE49-F238E27FC236}">
                  <a16:creationId xmlns:a16="http://schemas.microsoft.com/office/drawing/2014/main" xmlns="" id="{E4F4CEA0-88DA-4543-BBC8-C36EA791C768}"/>
                </a:ext>
              </a:extLst>
            </p:cNvPr>
            <p:cNvSpPr txBox="1">
              <a:spLocks noChangeArrowheads="1"/>
            </p:cNvSpPr>
            <p:nvPr/>
          </p:nvSpPr>
          <p:spPr bwMode="auto">
            <a:xfrm>
              <a:off x="1728"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32792" name="Text Box 16">
              <a:extLst>
                <a:ext uri="{FF2B5EF4-FFF2-40B4-BE49-F238E27FC236}">
                  <a16:creationId xmlns:a16="http://schemas.microsoft.com/office/drawing/2014/main" xmlns="" id="{81E0A8A1-67EF-4294-9F90-07C5AB2C6C3E}"/>
                </a:ext>
              </a:extLst>
            </p:cNvPr>
            <p:cNvSpPr txBox="1">
              <a:spLocks noChangeArrowheads="1"/>
            </p:cNvSpPr>
            <p:nvPr/>
          </p:nvSpPr>
          <p:spPr bwMode="auto">
            <a:xfrm>
              <a:off x="3312" y="6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32793" name="Text Box 17">
              <a:extLst>
                <a:ext uri="{FF2B5EF4-FFF2-40B4-BE49-F238E27FC236}">
                  <a16:creationId xmlns:a16="http://schemas.microsoft.com/office/drawing/2014/main" xmlns="" id="{74C02C43-FBCB-4FDB-8C80-55B62C87F15E}"/>
                </a:ext>
              </a:extLst>
            </p:cNvPr>
            <p:cNvSpPr txBox="1">
              <a:spLocks noChangeArrowheads="1"/>
            </p:cNvSpPr>
            <p:nvPr/>
          </p:nvSpPr>
          <p:spPr bwMode="auto">
            <a:xfrm>
              <a:off x="4032" y="192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32794" name="Text Box 18">
              <a:extLst>
                <a:ext uri="{FF2B5EF4-FFF2-40B4-BE49-F238E27FC236}">
                  <a16:creationId xmlns:a16="http://schemas.microsoft.com/office/drawing/2014/main" xmlns="" id="{624F6872-9CFA-46CF-B27C-64CA0EC67D95}"/>
                </a:ext>
              </a:extLst>
            </p:cNvPr>
            <p:cNvSpPr txBox="1">
              <a:spLocks noChangeArrowheads="1"/>
            </p:cNvSpPr>
            <p:nvPr/>
          </p:nvSpPr>
          <p:spPr bwMode="auto">
            <a:xfrm>
              <a:off x="2352" y="32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32795" name="Text Box 19">
              <a:extLst>
                <a:ext uri="{FF2B5EF4-FFF2-40B4-BE49-F238E27FC236}">
                  <a16:creationId xmlns:a16="http://schemas.microsoft.com/office/drawing/2014/main" xmlns="" id="{30AE03EC-E6D4-485A-82B8-2034F0CC4EE8}"/>
                </a:ext>
              </a:extLst>
            </p:cNvPr>
            <p:cNvSpPr txBox="1">
              <a:spLocks noChangeArrowheads="1"/>
            </p:cNvSpPr>
            <p:nvPr/>
          </p:nvSpPr>
          <p:spPr bwMode="auto">
            <a:xfrm>
              <a:off x="3168" y="264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32796" name="Text Box 20">
              <a:extLst>
                <a:ext uri="{FF2B5EF4-FFF2-40B4-BE49-F238E27FC236}">
                  <a16:creationId xmlns:a16="http://schemas.microsoft.com/office/drawing/2014/main" xmlns="" id="{2E80C673-7E77-484C-ADB1-304C9C057084}"/>
                </a:ext>
              </a:extLst>
            </p:cNvPr>
            <p:cNvSpPr txBox="1">
              <a:spLocks noChangeArrowheads="1"/>
            </p:cNvSpPr>
            <p:nvPr/>
          </p:nvSpPr>
          <p:spPr bwMode="auto">
            <a:xfrm>
              <a:off x="1776" y="20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32797" name="Text Box 21">
              <a:extLst>
                <a:ext uri="{FF2B5EF4-FFF2-40B4-BE49-F238E27FC236}">
                  <a16:creationId xmlns:a16="http://schemas.microsoft.com/office/drawing/2014/main" xmlns="" id="{88C594B6-5417-4226-A2E0-1566791B7CEF}"/>
                </a:ext>
              </a:extLst>
            </p:cNvPr>
            <p:cNvSpPr txBox="1">
              <a:spLocks noChangeArrowheads="1"/>
            </p:cNvSpPr>
            <p:nvPr/>
          </p:nvSpPr>
          <p:spPr bwMode="auto">
            <a:xfrm>
              <a:off x="1536" y="25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2798" name="Text Box 22">
              <a:extLst>
                <a:ext uri="{FF2B5EF4-FFF2-40B4-BE49-F238E27FC236}">
                  <a16:creationId xmlns:a16="http://schemas.microsoft.com/office/drawing/2014/main" xmlns="" id="{8153F059-1CFB-4F8D-A4B3-D5161E502EC9}"/>
                </a:ext>
              </a:extLst>
            </p:cNvPr>
            <p:cNvSpPr txBox="1">
              <a:spLocks noChangeArrowheads="1"/>
            </p:cNvSpPr>
            <p:nvPr/>
          </p:nvSpPr>
          <p:spPr bwMode="auto">
            <a:xfrm>
              <a:off x="2592" y="235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2799" name="Text Box 23">
              <a:extLst>
                <a:ext uri="{FF2B5EF4-FFF2-40B4-BE49-F238E27FC236}">
                  <a16:creationId xmlns:a16="http://schemas.microsoft.com/office/drawing/2014/main" xmlns="" id="{4CD78286-7476-46A6-AEF6-4BF837D7ED6D}"/>
                </a:ext>
              </a:extLst>
            </p:cNvPr>
            <p:cNvSpPr txBox="1">
              <a:spLocks noChangeArrowheads="1"/>
            </p:cNvSpPr>
            <p:nvPr/>
          </p:nvSpPr>
          <p:spPr bwMode="auto">
            <a:xfrm>
              <a:off x="2064" y="13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32800" name="Text Box 24">
              <a:extLst>
                <a:ext uri="{FF2B5EF4-FFF2-40B4-BE49-F238E27FC236}">
                  <a16:creationId xmlns:a16="http://schemas.microsoft.com/office/drawing/2014/main" xmlns="" id="{E4656CB5-0A35-4E3C-864F-8FC6861963FA}"/>
                </a:ext>
              </a:extLst>
            </p:cNvPr>
            <p:cNvSpPr txBox="1">
              <a:spLocks noChangeArrowheads="1"/>
            </p:cNvSpPr>
            <p:nvPr/>
          </p:nvSpPr>
          <p:spPr bwMode="auto">
            <a:xfrm>
              <a:off x="3024" y="129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32801" name="Text Box 25">
              <a:extLst>
                <a:ext uri="{FF2B5EF4-FFF2-40B4-BE49-F238E27FC236}">
                  <a16:creationId xmlns:a16="http://schemas.microsoft.com/office/drawing/2014/main" xmlns="" id="{42C875D4-D5F8-4BAE-AECA-B4EFC2CBB944}"/>
                </a:ext>
              </a:extLst>
            </p:cNvPr>
            <p:cNvSpPr txBox="1">
              <a:spLocks noChangeArrowheads="1"/>
            </p:cNvSpPr>
            <p:nvPr/>
          </p:nvSpPr>
          <p:spPr bwMode="auto">
            <a:xfrm>
              <a:off x="3648" y="120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2802" name="Text Box 26">
              <a:extLst>
                <a:ext uri="{FF2B5EF4-FFF2-40B4-BE49-F238E27FC236}">
                  <a16:creationId xmlns:a16="http://schemas.microsoft.com/office/drawing/2014/main" xmlns="" id="{16E27686-F277-4858-A0ED-951B9FA81054}"/>
                </a:ext>
              </a:extLst>
            </p:cNvPr>
            <p:cNvSpPr txBox="1">
              <a:spLocks noChangeArrowheads="1"/>
            </p:cNvSpPr>
            <p:nvPr/>
          </p:nvSpPr>
          <p:spPr bwMode="auto">
            <a:xfrm>
              <a:off x="2496"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2803" name="Text Box 27">
              <a:extLst>
                <a:ext uri="{FF2B5EF4-FFF2-40B4-BE49-F238E27FC236}">
                  <a16:creationId xmlns:a16="http://schemas.microsoft.com/office/drawing/2014/main" xmlns="" id="{F045279B-BE9D-49FE-BCBE-E6D3B4099B57}"/>
                </a:ext>
              </a:extLst>
            </p:cNvPr>
            <p:cNvSpPr txBox="1">
              <a:spLocks noChangeArrowheads="1"/>
            </p:cNvSpPr>
            <p:nvPr/>
          </p:nvSpPr>
          <p:spPr bwMode="auto">
            <a:xfrm>
              <a:off x="1392" y="105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32804" name="Text Box 28">
              <a:extLst>
                <a:ext uri="{FF2B5EF4-FFF2-40B4-BE49-F238E27FC236}">
                  <a16:creationId xmlns:a16="http://schemas.microsoft.com/office/drawing/2014/main" xmlns="" id="{77577618-6B9E-4C8A-82BB-1C38A7E54B37}"/>
                </a:ext>
              </a:extLst>
            </p:cNvPr>
            <p:cNvSpPr txBox="1">
              <a:spLocks noChangeArrowheads="1"/>
            </p:cNvSpPr>
            <p:nvPr/>
          </p:nvSpPr>
          <p:spPr bwMode="auto">
            <a:xfrm>
              <a:off x="3120" y="168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91" name="Text Box 2">
            <a:extLst>
              <a:ext uri="{FF2B5EF4-FFF2-40B4-BE49-F238E27FC236}">
                <a16:creationId xmlns:a16="http://schemas.microsoft.com/office/drawing/2014/main" xmlns="" id="{C747322B-9C88-43A6-870E-FB10FCF286BE}"/>
              </a:ext>
            </a:extLst>
          </p:cNvPr>
          <p:cNvSpPr txBox="1">
            <a:spLocks noChangeArrowheads="1"/>
          </p:cNvSpPr>
          <p:nvPr/>
        </p:nvSpPr>
        <p:spPr bwMode="auto">
          <a:xfrm>
            <a:off x="6172200" y="2514600"/>
            <a:ext cx="2743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000" dirty="0"/>
              <a:t>Select the shortest</a:t>
            </a:r>
          </a:p>
          <a:p>
            <a:pPr>
              <a:buFont typeface="Verdana" panose="020B0604030504040204" pitchFamily="34" charset="0"/>
              <a:buNone/>
            </a:pPr>
            <a:r>
              <a:rPr lang="en-US" altLang="en-US" sz="2000" dirty="0"/>
              <a:t>edge connected to </a:t>
            </a:r>
          </a:p>
          <a:p>
            <a:pPr>
              <a:buFont typeface="Verdana" panose="020B0604030504040204" pitchFamily="34" charset="0"/>
              <a:buNone/>
            </a:pPr>
            <a:r>
              <a:rPr lang="en-US" altLang="en-US" sz="2000" dirty="0"/>
              <a:t>any vertex already </a:t>
            </a:r>
          </a:p>
          <a:p>
            <a:pPr>
              <a:buFont typeface="Verdana" panose="020B0604030504040204" pitchFamily="34" charset="0"/>
              <a:buNone/>
            </a:pPr>
            <a:r>
              <a:rPr lang="en-US" altLang="en-US" sz="2000" dirty="0"/>
              <a:t>connected.</a:t>
            </a:r>
            <a:endParaRPr lang="en-GB" altLang="en-US" sz="2000" dirty="0"/>
          </a:p>
          <a:p>
            <a:pPr>
              <a:buFont typeface="Verdana" panose="020B0604030504040204" pitchFamily="34" charset="0"/>
              <a:buNone/>
            </a:pPr>
            <a:endParaRPr lang="en-GB" altLang="en-US" sz="2000" dirty="0"/>
          </a:p>
          <a:p>
            <a:pPr>
              <a:buFont typeface="Verdana" panose="020B0604030504040204" pitchFamily="34" charset="0"/>
              <a:buNone/>
            </a:pPr>
            <a:r>
              <a:rPr lang="en-GB" altLang="en-US" sz="2000" dirty="0">
                <a:solidFill>
                  <a:srgbClr val="FF0000"/>
                </a:solidFill>
              </a:rPr>
              <a:t>EF  5</a:t>
            </a:r>
            <a:r>
              <a:rPr lang="en-GB" altLang="en-US" sz="2000" dirty="0"/>
              <a:t>  </a:t>
            </a:r>
            <a:endParaRPr lang="en-US" altLang="en-US" sz="2000" dirty="0"/>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anim calcmode="lin" valueType="num">
                                      <p:cBhvr additive="base">
                                        <p:cTn id="11" dur="500" fill="hold"/>
                                        <p:tgtEl>
                                          <p:spTgt spid="32777"/>
                                        </p:tgtEl>
                                        <p:attrNameLst>
                                          <p:attrName>ppt_x</p:attrName>
                                        </p:attrNameLst>
                                      </p:cBhvr>
                                      <p:tavLst>
                                        <p:tav tm="0">
                                          <p:val>
                                            <p:strVal val="#ppt_x"/>
                                          </p:val>
                                        </p:tav>
                                        <p:tav tm="100000">
                                          <p:val>
                                            <p:strVal val="#ppt_x"/>
                                          </p:val>
                                        </p:tav>
                                      </p:tavLst>
                                    </p:anim>
                                    <p:anim calcmode="lin" valueType="num">
                                      <p:cBhvr additive="base">
                                        <p:cTn id="12" dur="500" fill="hold"/>
                                        <p:tgtEl>
                                          <p:spTgt spid="32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xmlns="" id="{C4A6C660-B351-4683-9F5E-91C9F1439CBF}"/>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C7B2C03B-5BAB-43B6-B7A9-4F5DC219EBF7}"/>
              </a:ext>
            </a:extLst>
          </p:cNvPr>
          <p:cNvSpPr>
            <a:spLocks noGrp="1"/>
          </p:cNvSpPr>
          <p:nvPr>
            <p:ph type="dt" sz="quarter" idx="10"/>
          </p:nvPr>
        </p:nvSpPr>
        <p:spPr/>
        <p:txBody>
          <a:bodyPr/>
          <a:lstStyle/>
          <a:p>
            <a:pPr>
              <a:defRPr/>
            </a:pPr>
            <a:fld id="{496CDB1E-17B1-483A-8C0F-31BF53E51CB2}" type="datetime1">
              <a:rPr lang="en-US" smtClean="0"/>
              <a:t>6/20/2022</a:t>
            </a:fld>
            <a:endParaRPr lang="en-US"/>
          </a:p>
        </p:txBody>
      </p:sp>
      <p:sp>
        <p:nvSpPr>
          <p:cNvPr id="5" name="Footer Placeholder 4">
            <a:extLst>
              <a:ext uri="{FF2B5EF4-FFF2-40B4-BE49-F238E27FC236}">
                <a16:creationId xmlns:a16="http://schemas.microsoft.com/office/drawing/2014/main" xmlns="" id="{29BB32A5-55C4-4C19-85CA-E9CA0B1C4310}"/>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DB21D7AB-73E6-452A-B6F9-D5D9CAC9A9E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48AF05-D115-494A-AB77-716E1CA054FF}" type="slidenum">
              <a:rPr lang="en-US" altLang="en-US">
                <a:solidFill>
                  <a:srgbClr val="898989"/>
                </a:solidFill>
                <a:latin typeface="Calibri" panose="020F0502020204030204" pitchFamily="34" charset="0"/>
              </a:rPr>
              <a:pPr eaLnBrk="1" hangingPunct="1"/>
              <a:t>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F1525D1-BBD6-487B-A1AE-8592DEFC9EF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3799" name="Picture 2" descr="E:\NIET\Project\xLogo11.png.pagespeed.ic.pydHLuCQEZ.png">
            <a:extLst>
              <a:ext uri="{FF2B5EF4-FFF2-40B4-BE49-F238E27FC236}">
                <a16:creationId xmlns:a16="http://schemas.microsoft.com/office/drawing/2014/main" xmlns="" id="{2BB3C76C-61E2-4A5C-AD03-9F212B21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Rectangle 9">
            <a:extLst>
              <a:ext uri="{FF2B5EF4-FFF2-40B4-BE49-F238E27FC236}">
                <a16:creationId xmlns:a16="http://schemas.microsoft.com/office/drawing/2014/main" xmlns="" id="{2B5A4EA8-32DF-4A84-BFBE-847D96216997}"/>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33801" name="Group 2">
            <a:extLst>
              <a:ext uri="{FF2B5EF4-FFF2-40B4-BE49-F238E27FC236}">
                <a16:creationId xmlns:a16="http://schemas.microsoft.com/office/drawing/2014/main" xmlns="" id="{32A47B18-3F1E-4A36-B44C-AF9DCEBB0E24}"/>
              </a:ext>
            </a:extLst>
          </p:cNvPr>
          <p:cNvGrpSpPr>
            <a:grpSpLocks/>
          </p:cNvGrpSpPr>
          <p:nvPr/>
        </p:nvGrpSpPr>
        <p:grpSpPr bwMode="auto">
          <a:xfrm>
            <a:off x="468313" y="1752600"/>
            <a:ext cx="5475287" cy="4210050"/>
            <a:chOff x="864" y="576"/>
            <a:chExt cx="3456" cy="2941"/>
          </a:xfrm>
        </p:grpSpPr>
        <p:sp>
          <p:nvSpPr>
            <p:cNvPr id="33803" name="Line 3">
              <a:extLst>
                <a:ext uri="{FF2B5EF4-FFF2-40B4-BE49-F238E27FC236}">
                  <a16:creationId xmlns:a16="http://schemas.microsoft.com/office/drawing/2014/main" xmlns="" id="{4F2EBFCB-17EF-4A76-9552-78CF7DA05186}"/>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4" name="Line 4">
              <a:extLst>
                <a:ext uri="{FF2B5EF4-FFF2-40B4-BE49-F238E27FC236}">
                  <a16:creationId xmlns:a16="http://schemas.microsoft.com/office/drawing/2014/main" xmlns="" id="{C43DE95D-B088-47F6-990A-9394FA65CD8F}"/>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5" name="Line 5">
              <a:extLst>
                <a:ext uri="{FF2B5EF4-FFF2-40B4-BE49-F238E27FC236}">
                  <a16:creationId xmlns:a16="http://schemas.microsoft.com/office/drawing/2014/main" xmlns="" id="{46A19D7C-C053-4FB6-B848-55711B4CE47B}"/>
                </a:ext>
              </a:extLst>
            </p:cNvPr>
            <p:cNvSpPr>
              <a:spLocks noChangeShapeType="1"/>
            </p:cNvSpPr>
            <p:nvPr/>
          </p:nvSpPr>
          <p:spPr bwMode="auto">
            <a:xfrm>
              <a:off x="3312" y="864"/>
              <a:ext cx="720" cy="1104"/>
            </a:xfrm>
            <a:prstGeom prst="line">
              <a:avLst/>
            </a:prstGeom>
            <a:noFill/>
            <a:ln w="4127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6" name="Line 6">
              <a:extLst>
                <a:ext uri="{FF2B5EF4-FFF2-40B4-BE49-F238E27FC236}">
                  <a16:creationId xmlns:a16="http://schemas.microsoft.com/office/drawing/2014/main" xmlns="" id="{42D938CC-129F-4489-B087-A8EECFA3BD03}"/>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7" name="Line 7">
              <a:extLst>
                <a:ext uri="{FF2B5EF4-FFF2-40B4-BE49-F238E27FC236}">
                  <a16:creationId xmlns:a16="http://schemas.microsoft.com/office/drawing/2014/main" xmlns="" id="{6A601A48-432C-4074-A63E-A2B23C4ECFBF}"/>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8" name="Line 8">
              <a:extLst>
                <a:ext uri="{FF2B5EF4-FFF2-40B4-BE49-F238E27FC236}">
                  <a16:creationId xmlns:a16="http://schemas.microsoft.com/office/drawing/2014/main" xmlns="" id="{484CEA40-EFFF-46EA-8BFE-8294D4C69B72}"/>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9" name="Line 9">
              <a:extLst>
                <a:ext uri="{FF2B5EF4-FFF2-40B4-BE49-F238E27FC236}">
                  <a16:creationId xmlns:a16="http://schemas.microsoft.com/office/drawing/2014/main" xmlns="" id="{86123E7E-E70D-437A-8158-C665B76E6C1B}"/>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0" name="Line 10">
              <a:extLst>
                <a:ext uri="{FF2B5EF4-FFF2-40B4-BE49-F238E27FC236}">
                  <a16:creationId xmlns:a16="http://schemas.microsoft.com/office/drawing/2014/main" xmlns="" id="{B3A5B38B-12F0-49FA-8A80-02EA520CB1C3}"/>
                </a:ext>
              </a:extLst>
            </p:cNvPr>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1" name="Line 11">
              <a:extLst>
                <a:ext uri="{FF2B5EF4-FFF2-40B4-BE49-F238E27FC236}">
                  <a16:creationId xmlns:a16="http://schemas.microsoft.com/office/drawing/2014/main" xmlns="" id="{1533CC3C-9CE3-4393-90A4-1BA081670899}"/>
                </a:ext>
              </a:extLst>
            </p:cNvPr>
            <p:cNvSpPr>
              <a:spLocks noChangeShapeType="1"/>
            </p:cNvSpPr>
            <p:nvPr/>
          </p:nvSpPr>
          <p:spPr bwMode="auto">
            <a:xfrm flipV="1">
              <a:off x="2496" y="1968"/>
              <a:ext cx="192"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2" name="Line 12">
              <a:extLst>
                <a:ext uri="{FF2B5EF4-FFF2-40B4-BE49-F238E27FC236}">
                  <a16:creationId xmlns:a16="http://schemas.microsoft.com/office/drawing/2014/main" xmlns="" id="{95FC8F7D-E457-44DB-AB27-566D63E27B86}"/>
                </a:ext>
              </a:extLst>
            </p:cNvPr>
            <p:cNvSpPr>
              <a:spLocks noChangeShapeType="1"/>
            </p:cNvSpPr>
            <p:nvPr/>
          </p:nvSpPr>
          <p:spPr bwMode="auto">
            <a:xfrm flipV="1">
              <a:off x="2496" y="1968"/>
              <a:ext cx="1536"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3" name="Text Box 13">
              <a:extLst>
                <a:ext uri="{FF2B5EF4-FFF2-40B4-BE49-F238E27FC236}">
                  <a16:creationId xmlns:a16="http://schemas.microsoft.com/office/drawing/2014/main" xmlns="" id="{9D9F61D5-8C28-4BA4-84A2-E1773E893EAC}"/>
                </a:ext>
              </a:extLst>
            </p:cNvPr>
            <p:cNvSpPr txBox="1">
              <a:spLocks noChangeArrowheads="1"/>
            </p:cNvSpPr>
            <p:nvPr/>
          </p:nvSpPr>
          <p:spPr bwMode="auto">
            <a:xfrm>
              <a:off x="864" y="1872"/>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33814" name="Text Box 14">
              <a:extLst>
                <a:ext uri="{FF2B5EF4-FFF2-40B4-BE49-F238E27FC236}">
                  <a16:creationId xmlns:a16="http://schemas.microsoft.com/office/drawing/2014/main" xmlns="" id="{B9EE6FBD-1EBC-4652-B7EB-C5B5076D8D1D}"/>
                </a:ext>
              </a:extLst>
            </p:cNvPr>
            <p:cNvSpPr txBox="1">
              <a:spLocks noChangeArrowheads="1"/>
            </p:cNvSpPr>
            <p:nvPr/>
          </p:nvSpPr>
          <p:spPr bwMode="auto">
            <a:xfrm>
              <a:off x="2688" y="1968"/>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33815" name="Text Box 15">
              <a:extLst>
                <a:ext uri="{FF2B5EF4-FFF2-40B4-BE49-F238E27FC236}">
                  <a16:creationId xmlns:a16="http://schemas.microsoft.com/office/drawing/2014/main" xmlns="" id="{69F8C4A1-FE6A-4309-BD33-01CBD52D7CCF}"/>
                </a:ext>
              </a:extLst>
            </p:cNvPr>
            <p:cNvSpPr txBox="1">
              <a:spLocks noChangeArrowheads="1"/>
            </p:cNvSpPr>
            <p:nvPr/>
          </p:nvSpPr>
          <p:spPr bwMode="auto">
            <a:xfrm>
              <a:off x="1728" y="57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33816" name="Text Box 16">
              <a:extLst>
                <a:ext uri="{FF2B5EF4-FFF2-40B4-BE49-F238E27FC236}">
                  <a16:creationId xmlns:a16="http://schemas.microsoft.com/office/drawing/2014/main" xmlns="" id="{54658B77-1865-483E-A81A-CB9CC362EB33}"/>
                </a:ext>
              </a:extLst>
            </p:cNvPr>
            <p:cNvSpPr txBox="1">
              <a:spLocks noChangeArrowheads="1"/>
            </p:cNvSpPr>
            <p:nvPr/>
          </p:nvSpPr>
          <p:spPr bwMode="auto">
            <a:xfrm>
              <a:off x="3312" y="672"/>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33817" name="Text Box 17">
              <a:extLst>
                <a:ext uri="{FF2B5EF4-FFF2-40B4-BE49-F238E27FC236}">
                  <a16:creationId xmlns:a16="http://schemas.microsoft.com/office/drawing/2014/main" xmlns="" id="{DAA44FF0-53DD-48AB-B152-92F64B60B720}"/>
                </a:ext>
              </a:extLst>
            </p:cNvPr>
            <p:cNvSpPr txBox="1">
              <a:spLocks noChangeArrowheads="1"/>
            </p:cNvSpPr>
            <p:nvPr/>
          </p:nvSpPr>
          <p:spPr bwMode="auto">
            <a:xfrm>
              <a:off x="4032" y="192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33818" name="Text Box 18">
              <a:extLst>
                <a:ext uri="{FF2B5EF4-FFF2-40B4-BE49-F238E27FC236}">
                  <a16:creationId xmlns:a16="http://schemas.microsoft.com/office/drawing/2014/main" xmlns="" id="{BEB0C9E4-87F6-40DE-A00D-2EEE47EA003E}"/>
                </a:ext>
              </a:extLst>
            </p:cNvPr>
            <p:cNvSpPr txBox="1">
              <a:spLocks noChangeArrowheads="1"/>
            </p:cNvSpPr>
            <p:nvPr/>
          </p:nvSpPr>
          <p:spPr bwMode="auto">
            <a:xfrm>
              <a:off x="2352" y="321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33819" name="Text Box 19">
              <a:extLst>
                <a:ext uri="{FF2B5EF4-FFF2-40B4-BE49-F238E27FC236}">
                  <a16:creationId xmlns:a16="http://schemas.microsoft.com/office/drawing/2014/main" xmlns="" id="{9EBEB643-2C88-4891-88D7-83BD7EE00830}"/>
                </a:ext>
              </a:extLst>
            </p:cNvPr>
            <p:cNvSpPr txBox="1">
              <a:spLocks noChangeArrowheads="1"/>
            </p:cNvSpPr>
            <p:nvPr/>
          </p:nvSpPr>
          <p:spPr bwMode="auto">
            <a:xfrm>
              <a:off x="3168" y="264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33820" name="Text Box 20">
              <a:extLst>
                <a:ext uri="{FF2B5EF4-FFF2-40B4-BE49-F238E27FC236}">
                  <a16:creationId xmlns:a16="http://schemas.microsoft.com/office/drawing/2014/main" xmlns="" id="{C405836E-28D4-4D7D-9A54-55B5A788A89A}"/>
                </a:ext>
              </a:extLst>
            </p:cNvPr>
            <p:cNvSpPr txBox="1">
              <a:spLocks noChangeArrowheads="1"/>
            </p:cNvSpPr>
            <p:nvPr/>
          </p:nvSpPr>
          <p:spPr bwMode="auto">
            <a:xfrm>
              <a:off x="1776" y="201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33821" name="Text Box 21">
              <a:extLst>
                <a:ext uri="{FF2B5EF4-FFF2-40B4-BE49-F238E27FC236}">
                  <a16:creationId xmlns:a16="http://schemas.microsoft.com/office/drawing/2014/main" xmlns="" id="{657C0090-8FBC-49B9-80B0-850DA3AD0BFD}"/>
                </a:ext>
              </a:extLst>
            </p:cNvPr>
            <p:cNvSpPr txBox="1">
              <a:spLocks noChangeArrowheads="1"/>
            </p:cNvSpPr>
            <p:nvPr/>
          </p:nvSpPr>
          <p:spPr bwMode="auto">
            <a:xfrm>
              <a:off x="1536" y="2544"/>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3822" name="Text Box 22">
              <a:extLst>
                <a:ext uri="{FF2B5EF4-FFF2-40B4-BE49-F238E27FC236}">
                  <a16:creationId xmlns:a16="http://schemas.microsoft.com/office/drawing/2014/main" xmlns="" id="{27E9D0E9-38F5-4A06-B653-6896D8464A8E}"/>
                </a:ext>
              </a:extLst>
            </p:cNvPr>
            <p:cNvSpPr txBox="1">
              <a:spLocks noChangeArrowheads="1"/>
            </p:cNvSpPr>
            <p:nvPr/>
          </p:nvSpPr>
          <p:spPr bwMode="auto">
            <a:xfrm>
              <a:off x="2592" y="2352"/>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3823" name="Text Box 23">
              <a:extLst>
                <a:ext uri="{FF2B5EF4-FFF2-40B4-BE49-F238E27FC236}">
                  <a16:creationId xmlns:a16="http://schemas.microsoft.com/office/drawing/2014/main" xmlns="" id="{0C28D48B-A044-4DE2-8679-A201D3044C2B}"/>
                </a:ext>
              </a:extLst>
            </p:cNvPr>
            <p:cNvSpPr txBox="1">
              <a:spLocks noChangeArrowheads="1"/>
            </p:cNvSpPr>
            <p:nvPr/>
          </p:nvSpPr>
          <p:spPr bwMode="auto">
            <a:xfrm>
              <a:off x="2064" y="1344"/>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33824" name="Text Box 24">
              <a:extLst>
                <a:ext uri="{FF2B5EF4-FFF2-40B4-BE49-F238E27FC236}">
                  <a16:creationId xmlns:a16="http://schemas.microsoft.com/office/drawing/2014/main" xmlns="" id="{BF4EFFD9-20DB-40FF-AFCD-CAF4FB84B779}"/>
                </a:ext>
              </a:extLst>
            </p:cNvPr>
            <p:cNvSpPr txBox="1">
              <a:spLocks noChangeArrowheads="1"/>
            </p:cNvSpPr>
            <p:nvPr/>
          </p:nvSpPr>
          <p:spPr bwMode="auto">
            <a:xfrm>
              <a:off x="3024" y="129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33825" name="Text Box 25">
              <a:extLst>
                <a:ext uri="{FF2B5EF4-FFF2-40B4-BE49-F238E27FC236}">
                  <a16:creationId xmlns:a16="http://schemas.microsoft.com/office/drawing/2014/main" xmlns="" id="{A6EE2049-EBC1-42E1-AE25-A225F00AB73B}"/>
                </a:ext>
              </a:extLst>
            </p:cNvPr>
            <p:cNvSpPr txBox="1">
              <a:spLocks noChangeArrowheads="1"/>
            </p:cNvSpPr>
            <p:nvPr/>
          </p:nvSpPr>
          <p:spPr bwMode="auto">
            <a:xfrm>
              <a:off x="3648" y="120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3826" name="Text Box 26">
              <a:extLst>
                <a:ext uri="{FF2B5EF4-FFF2-40B4-BE49-F238E27FC236}">
                  <a16:creationId xmlns:a16="http://schemas.microsoft.com/office/drawing/2014/main" xmlns="" id="{9E124E3F-59E3-4B55-8D53-900F4009DB86}"/>
                </a:ext>
              </a:extLst>
            </p:cNvPr>
            <p:cNvSpPr txBox="1">
              <a:spLocks noChangeArrowheads="1"/>
            </p:cNvSpPr>
            <p:nvPr/>
          </p:nvSpPr>
          <p:spPr bwMode="auto">
            <a:xfrm>
              <a:off x="2496" y="57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3827" name="Text Box 27">
              <a:extLst>
                <a:ext uri="{FF2B5EF4-FFF2-40B4-BE49-F238E27FC236}">
                  <a16:creationId xmlns:a16="http://schemas.microsoft.com/office/drawing/2014/main" xmlns="" id="{5F8975EA-4AFC-4DE5-BA50-FDAA30917261}"/>
                </a:ext>
              </a:extLst>
            </p:cNvPr>
            <p:cNvSpPr txBox="1">
              <a:spLocks noChangeArrowheads="1"/>
            </p:cNvSpPr>
            <p:nvPr/>
          </p:nvSpPr>
          <p:spPr bwMode="auto">
            <a:xfrm>
              <a:off x="1392" y="105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33828" name="Text Box 28">
              <a:extLst>
                <a:ext uri="{FF2B5EF4-FFF2-40B4-BE49-F238E27FC236}">
                  <a16:creationId xmlns:a16="http://schemas.microsoft.com/office/drawing/2014/main" xmlns="" id="{A8FCE300-CA6C-437A-9D6D-7024F5B63184}"/>
                </a:ext>
              </a:extLst>
            </p:cNvPr>
            <p:cNvSpPr txBox="1">
              <a:spLocks noChangeArrowheads="1"/>
            </p:cNvSpPr>
            <p:nvPr/>
          </p:nvSpPr>
          <p:spPr bwMode="auto">
            <a:xfrm>
              <a:off x="3120" y="168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41">
            <a:extLst>
              <a:ext uri="{FF2B5EF4-FFF2-40B4-BE49-F238E27FC236}">
                <a16:creationId xmlns:a16="http://schemas.microsoft.com/office/drawing/2014/main" xmlns="" id="{D247FBDA-0DAB-40D2-86F5-7B2D205A0696}"/>
              </a:ext>
            </a:extLst>
          </p:cNvPr>
          <p:cNvSpPr txBox="1">
            <a:spLocks noChangeArrowheads="1"/>
          </p:cNvSpPr>
          <p:nvPr/>
        </p:nvSpPr>
        <p:spPr bwMode="auto">
          <a:xfrm>
            <a:off x="6248400" y="1143000"/>
            <a:ext cx="27432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Times New Roman" panose="02020603050405020304" pitchFamily="18" charset="0"/>
              <a:buNone/>
            </a:pPr>
            <a:r>
              <a:rPr lang="en-US" altLang="en-US" sz="2000" dirty="0"/>
              <a:t>All vertices have been</a:t>
            </a:r>
          </a:p>
          <a:p>
            <a:pPr>
              <a:buFont typeface="Times New Roman" panose="02020603050405020304" pitchFamily="18" charset="0"/>
              <a:buNone/>
            </a:pPr>
            <a:r>
              <a:rPr lang="en-US" altLang="en-US" sz="2000" dirty="0"/>
              <a:t>connected.</a:t>
            </a:r>
          </a:p>
          <a:p>
            <a:pPr>
              <a:buFont typeface="Times New Roman" panose="02020603050405020304" pitchFamily="18" charset="0"/>
              <a:buNone/>
            </a:pPr>
            <a:endParaRPr lang="en-GB" altLang="en-US" sz="2000" dirty="0"/>
          </a:p>
          <a:p>
            <a:pPr>
              <a:buFont typeface="Times New Roman" panose="02020603050405020304" pitchFamily="18" charset="0"/>
              <a:buNone/>
            </a:pPr>
            <a:r>
              <a:rPr lang="en-GB" altLang="en-US" sz="2000" dirty="0"/>
              <a:t>The solution is</a:t>
            </a:r>
            <a:endParaRPr lang="en-US" altLang="en-US" sz="2000" dirty="0"/>
          </a:p>
          <a:p>
            <a:pPr>
              <a:buFont typeface="Verdana" panose="020B0604030504040204" pitchFamily="34" charset="0"/>
              <a:buNone/>
            </a:pPr>
            <a:endParaRPr lang="en-GB" altLang="en-US" sz="2000" dirty="0"/>
          </a:p>
          <a:p>
            <a:pPr eaLnBrk="1" hangingPunct="1"/>
            <a:r>
              <a:rPr lang="en-GB" altLang="en-US" sz="2000" b="1" dirty="0"/>
              <a:t>AB 3</a:t>
            </a:r>
          </a:p>
          <a:p>
            <a:pPr eaLnBrk="1" hangingPunct="1"/>
            <a:r>
              <a:rPr lang="en-GB" altLang="en-US" sz="2000" b="1" dirty="0"/>
              <a:t>AE 4</a:t>
            </a:r>
          </a:p>
          <a:p>
            <a:pPr eaLnBrk="1" hangingPunct="1"/>
            <a:r>
              <a:rPr lang="en-GB" altLang="en-US" sz="2000" b="1" dirty="0"/>
              <a:t>ED 2</a:t>
            </a:r>
          </a:p>
          <a:p>
            <a:pPr eaLnBrk="1" hangingPunct="1"/>
            <a:r>
              <a:rPr lang="en-GB" altLang="en-US" sz="2000" b="1" dirty="0"/>
              <a:t>DC 4</a:t>
            </a:r>
          </a:p>
          <a:p>
            <a:pPr eaLnBrk="1" hangingPunct="1"/>
            <a:r>
              <a:rPr lang="en-GB" altLang="en-US" sz="2000" b="1" dirty="0"/>
              <a:t>EF 5</a:t>
            </a:r>
          </a:p>
          <a:p>
            <a:pPr eaLnBrk="1" hangingPunct="1"/>
            <a:endParaRPr lang="en-GB" altLang="en-US" sz="2000" b="1" dirty="0"/>
          </a:p>
          <a:p>
            <a:pPr eaLnBrk="1" hangingPunct="1"/>
            <a:endParaRPr lang="en-GB" altLang="en-US" sz="2000" dirty="0"/>
          </a:p>
          <a:p>
            <a:pPr eaLnBrk="1" hangingPunct="1"/>
            <a:r>
              <a:rPr lang="en-GB" altLang="en-US" sz="2000" dirty="0"/>
              <a:t>Total weight of tree: 18</a:t>
            </a:r>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3801"/>
                                        </p:tgtEl>
                                        <p:attrNameLst>
                                          <p:attrName>style.visibility</p:attrName>
                                        </p:attrNameLst>
                                      </p:cBhvr>
                                      <p:to>
                                        <p:strVal val="visible"/>
                                      </p:to>
                                    </p:set>
                                    <p:anim calcmode="lin" valueType="num">
                                      <p:cBhvr additive="base">
                                        <p:cTn id="11" dur="500" fill="hold"/>
                                        <p:tgtEl>
                                          <p:spTgt spid="33801"/>
                                        </p:tgtEl>
                                        <p:attrNameLst>
                                          <p:attrName>ppt_x</p:attrName>
                                        </p:attrNameLst>
                                      </p:cBhvr>
                                      <p:tavLst>
                                        <p:tav tm="0">
                                          <p:val>
                                            <p:strVal val="#ppt_x"/>
                                          </p:val>
                                        </p:tav>
                                        <p:tav tm="100000">
                                          <p:val>
                                            <p:strVal val="#ppt_x"/>
                                          </p:val>
                                        </p:tav>
                                      </p:tavLst>
                                    </p:anim>
                                    <p:anim calcmode="lin" valueType="num">
                                      <p:cBhvr additive="base">
                                        <p:cTn id="12" dur="500" fill="hold"/>
                                        <p:tgtEl>
                                          <p:spTgt spid="33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a:extLst>
              <a:ext uri="{FF2B5EF4-FFF2-40B4-BE49-F238E27FC236}">
                <a16:creationId xmlns:a16="http://schemas.microsoft.com/office/drawing/2014/main" xmlns="" id="{EEB15D6C-AD95-48F7-932C-AA58159B08E5}"/>
              </a:ext>
            </a:extLst>
          </p:cNvPr>
          <p:cNvSpPr>
            <a:spLocks noGrp="1"/>
          </p:cNvSpPr>
          <p:nvPr>
            <p:ph idx="1"/>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C991EDCC-2179-44E7-9ECA-E23746D22A33}"/>
              </a:ext>
            </a:extLst>
          </p:cNvPr>
          <p:cNvSpPr>
            <a:spLocks noGrp="1"/>
          </p:cNvSpPr>
          <p:nvPr>
            <p:ph type="dt" sz="quarter" idx="10"/>
          </p:nvPr>
        </p:nvSpPr>
        <p:spPr/>
        <p:txBody>
          <a:bodyPr/>
          <a:lstStyle/>
          <a:p>
            <a:pPr>
              <a:defRPr/>
            </a:pPr>
            <a:fld id="{9DB6081A-24CE-4834-8AC2-274ED9C2E12D}" type="datetime1">
              <a:rPr lang="en-US" smtClean="0"/>
              <a:t>6/20/2022</a:t>
            </a:fld>
            <a:endParaRPr lang="en-US"/>
          </a:p>
        </p:txBody>
      </p:sp>
      <p:sp>
        <p:nvSpPr>
          <p:cNvPr id="5" name="Footer Placeholder 4">
            <a:extLst>
              <a:ext uri="{FF2B5EF4-FFF2-40B4-BE49-F238E27FC236}">
                <a16:creationId xmlns:a16="http://schemas.microsoft.com/office/drawing/2014/main" xmlns="" id="{21CD092A-F101-405E-972D-CF513620BA35}"/>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5FF635F-B6B5-48E2-92BC-FFAB8618C95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878411-CC0B-4CA5-AA4E-EA287341638F}" type="slidenum">
              <a:rPr lang="en-US" altLang="en-US">
                <a:solidFill>
                  <a:srgbClr val="898989"/>
                </a:solidFill>
                <a:latin typeface="Calibri" panose="020F0502020204030204" pitchFamily="34" charset="0"/>
              </a:rPr>
              <a:pPr eaLnBrk="1" hangingPunct="1"/>
              <a:t>74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94F22BA-79C8-40FA-B6C9-60B0BE949FA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4823" name="Picture 2" descr="E:\NIET\Project\xLogo11.png.pagespeed.ic.pydHLuCQEZ.png">
            <a:extLst>
              <a:ext uri="{FF2B5EF4-FFF2-40B4-BE49-F238E27FC236}">
                <a16:creationId xmlns:a16="http://schemas.microsoft.com/office/drawing/2014/main" xmlns="" id="{CD6CCC7A-4383-4E39-AD76-42D31F30E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Rectangle 36">
            <a:extLst>
              <a:ext uri="{FF2B5EF4-FFF2-40B4-BE49-F238E27FC236}">
                <a16:creationId xmlns:a16="http://schemas.microsoft.com/office/drawing/2014/main" xmlns="" id="{24D7A2F4-6120-4655-9E30-A30972DF561D}"/>
              </a:ext>
            </a:extLst>
          </p:cNvPr>
          <p:cNvSpPr>
            <a:spLocks noChangeArrowheads="1"/>
          </p:cNvSpPr>
          <p:nvPr/>
        </p:nvSpPr>
        <p:spPr bwMode="auto">
          <a:xfrm>
            <a:off x="152400" y="838200"/>
            <a:ext cx="8686800"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latin typeface="Calibri" panose="020F0502020204030204" pitchFamily="34" charset="0"/>
              </a:rPr>
              <a:t>Difference Between Kruskal’s and Prim’s Algorithm.</a:t>
            </a:r>
          </a:p>
          <a:p>
            <a:pPr eaLnBrk="1" hangingPunct="1"/>
            <a:endParaRPr lang="en-US" altLang="en-US" sz="3200" b="1" dirty="0">
              <a:latin typeface="Calibri" panose="020F0502020204030204" pitchFamily="34" charset="0"/>
            </a:endParaRPr>
          </a:p>
          <a:p>
            <a:pPr eaLnBrk="1" hangingPunct="1"/>
            <a:r>
              <a:rPr lang="en-US" altLang="en-US" sz="3200" b="1" dirty="0">
                <a:latin typeface="Calibri" panose="020F0502020204030204" pitchFamily="34" charset="0"/>
              </a:rPr>
              <a:t>								</a:t>
            </a:r>
          </a:p>
          <a:p>
            <a:pPr eaLnBrk="1" hangingPunct="1"/>
            <a:r>
              <a:rPr lang="en-US" altLang="en-US" sz="3200" b="1" dirty="0">
                <a:latin typeface="Calibri" panose="020F0502020204030204" pitchFamily="34" charset="0"/>
              </a:rPr>
              <a:t>									</a:t>
            </a:r>
          </a:p>
          <a:p>
            <a:pPr eaLnBrk="1" hangingPunct="1"/>
            <a:r>
              <a:rPr lang="en-US" altLang="en-US" sz="3200" b="1" dirty="0">
                <a:latin typeface="Calibri" panose="020F0502020204030204" pitchFamily="34" charset="0"/>
              </a:rPr>
              <a:t>																									</a:t>
            </a:r>
          </a:p>
          <a:p>
            <a:pPr eaLnBrk="1" hangingPunct="1"/>
            <a:r>
              <a:rPr lang="en-US" altLang="en-US" sz="3200" b="1" dirty="0">
                <a:latin typeface="Calibri" panose="020F0502020204030204" pitchFamily="34" charset="0"/>
              </a:rPr>
              <a:t>										</a:t>
            </a:r>
          </a:p>
          <a:p>
            <a:pPr eaLnBrk="1" hangingPunct="1"/>
            <a:endParaRPr lang="en-US" altLang="en-US" sz="3200" b="1" dirty="0">
              <a:latin typeface="Calibri" panose="020F0502020204030204" pitchFamily="34" charset="0"/>
            </a:endParaRPr>
          </a:p>
        </p:txBody>
      </p:sp>
      <p:sp>
        <p:nvSpPr>
          <p:cNvPr id="38" name="Text Box 3">
            <a:extLst>
              <a:ext uri="{FF2B5EF4-FFF2-40B4-BE49-F238E27FC236}">
                <a16:creationId xmlns:a16="http://schemas.microsoft.com/office/drawing/2014/main" xmlns="" id="{778DFC2A-E97E-4210-8DE1-C6EF51FA9BA7}"/>
              </a:ext>
            </a:extLst>
          </p:cNvPr>
          <p:cNvSpPr txBox="1">
            <a:spLocks noChangeArrowheads="1"/>
          </p:cNvSpPr>
          <p:nvPr/>
        </p:nvSpPr>
        <p:spPr bwMode="auto">
          <a:xfrm>
            <a:off x="304800" y="1447800"/>
            <a:ext cx="3962400" cy="4343400"/>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lIns="94284" tIns="37714" rIns="94284" bIns="37714"/>
          <a:lstStyle>
            <a:lvl1pPr marL="479425" indent="-479425" defTabSz="957263" eaLnBrk="0" hangingPunct="0">
              <a:defRPr>
                <a:solidFill>
                  <a:schemeClr val="tx1"/>
                </a:solidFill>
                <a:latin typeface="Arial" panose="020B0604020202020204" pitchFamily="34" charset="0"/>
                <a:cs typeface="Arial" panose="020B0604020202020204" pitchFamily="34" charset="0"/>
              </a:defRPr>
            </a:lvl1pPr>
            <a:lvl2pPr marL="742950" indent="-285750" defTabSz="957263" eaLnBrk="0" hangingPunct="0">
              <a:defRPr>
                <a:solidFill>
                  <a:schemeClr val="tx1"/>
                </a:solidFill>
                <a:latin typeface="Arial" panose="020B0604020202020204" pitchFamily="34" charset="0"/>
                <a:cs typeface="Arial" panose="020B0604020202020204" pitchFamily="34" charset="0"/>
              </a:defRPr>
            </a:lvl2pPr>
            <a:lvl3pPr marL="1143000" indent="-228600" defTabSz="957263" eaLnBrk="0" hangingPunct="0">
              <a:defRPr>
                <a:solidFill>
                  <a:schemeClr val="tx1"/>
                </a:solidFill>
                <a:latin typeface="Arial" panose="020B0604020202020204" pitchFamily="34" charset="0"/>
                <a:cs typeface="Arial" panose="020B0604020202020204" pitchFamily="34" charset="0"/>
              </a:defRPr>
            </a:lvl3pPr>
            <a:lvl4pPr marL="1600200" indent="-228600" defTabSz="957263" eaLnBrk="0" hangingPunct="0">
              <a:defRPr>
                <a:solidFill>
                  <a:schemeClr val="tx1"/>
                </a:solidFill>
                <a:latin typeface="Arial" panose="020B0604020202020204" pitchFamily="34" charset="0"/>
                <a:cs typeface="Arial" panose="020B0604020202020204" pitchFamily="34" charset="0"/>
              </a:defRPr>
            </a:lvl4pPr>
            <a:lvl5pPr marL="2057400" indent="-228600" defTabSz="957263" eaLnBrk="0" hangingPunct="0">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Kruskal’s algorithm</a:t>
            </a:r>
          </a:p>
          <a:p>
            <a:endParaRPr lang="en-US" altLang="en-US" b="1"/>
          </a:p>
          <a:p>
            <a:pPr>
              <a:buFont typeface="Verdana" panose="020B0604030504040204" pitchFamily="34" charset="0"/>
              <a:buAutoNum type="arabicPeriod"/>
            </a:pPr>
            <a:r>
              <a:rPr lang="en-US" altLang="en-US" sz="2000"/>
              <a:t>Select the shortest edge in a network</a:t>
            </a:r>
          </a:p>
          <a:p>
            <a:pPr>
              <a:buFont typeface="Verdana" panose="020B0604030504040204" pitchFamily="34" charset="0"/>
              <a:buAutoNum type="arabicPeriod"/>
            </a:pPr>
            <a:endParaRPr lang="en-US" altLang="en-US" sz="2000"/>
          </a:p>
          <a:p>
            <a:pPr>
              <a:buFont typeface="Verdana" panose="020B0604030504040204" pitchFamily="34" charset="0"/>
              <a:buAutoNum type="arabicPeriod"/>
            </a:pPr>
            <a:r>
              <a:rPr lang="en-US" altLang="en-US" sz="2000"/>
              <a:t>Select the next shortest edge which does not create a cycle</a:t>
            </a:r>
          </a:p>
          <a:p>
            <a:pPr>
              <a:buFont typeface="Verdana" panose="020B0604030504040204" pitchFamily="34" charset="0"/>
              <a:buAutoNum type="arabicPeriod"/>
            </a:pPr>
            <a:endParaRPr lang="en-US" altLang="en-US" sz="2000"/>
          </a:p>
          <a:p>
            <a:pPr>
              <a:buFont typeface="Times New Roman" panose="02020603050405020304" pitchFamily="18" charset="0"/>
              <a:buAutoNum type="arabicPeriod"/>
            </a:pPr>
            <a:r>
              <a:rPr lang="en-US" altLang="en-US" sz="2000"/>
              <a:t>Repeat step 2 until all vertices have been connected</a:t>
            </a:r>
          </a:p>
        </p:txBody>
      </p:sp>
      <p:sp>
        <p:nvSpPr>
          <p:cNvPr id="39" name="Text Box 4">
            <a:extLst>
              <a:ext uri="{FF2B5EF4-FFF2-40B4-BE49-F238E27FC236}">
                <a16:creationId xmlns:a16="http://schemas.microsoft.com/office/drawing/2014/main" xmlns="" id="{41FD6C93-35E3-4D0C-96E3-E99C3B0D6BFA}"/>
              </a:ext>
            </a:extLst>
          </p:cNvPr>
          <p:cNvSpPr txBox="1">
            <a:spLocks noChangeArrowheads="1"/>
          </p:cNvSpPr>
          <p:nvPr/>
        </p:nvSpPr>
        <p:spPr bwMode="auto">
          <a:xfrm>
            <a:off x="4572000" y="1447800"/>
            <a:ext cx="4419600" cy="4267200"/>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lIns="94284" tIns="37714" rIns="94284" bIns="37714"/>
          <a:lstStyle>
            <a:lvl1pPr marL="479425" indent="-479425" defTabSz="957263" eaLnBrk="0" hangingPunct="0">
              <a:defRPr>
                <a:solidFill>
                  <a:schemeClr val="tx1"/>
                </a:solidFill>
                <a:latin typeface="Arial" panose="020B0604020202020204" pitchFamily="34" charset="0"/>
                <a:cs typeface="Arial" panose="020B0604020202020204" pitchFamily="34" charset="0"/>
              </a:defRPr>
            </a:lvl1pPr>
            <a:lvl2pPr marL="742950" indent="-285750" defTabSz="957263" eaLnBrk="0" hangingPunct="0">
              <a:defRPr>
                <a:solidFill>
                  <a:schemeClr val="tx1"/>
                </a:solidFill>
                <a:latin typeface="Arial" panose="020B0604020202020204" pitchFamily="34" charset="0"/>
                <a:cs typeface="Arial" panose="020B0604020202020204" pitchFamily="34" charset="0"/>
              </a:defRPr>
            </a:lvl2pPr>
            <a:lvl3pPr marL="1143000" indent="-228600" defTabSz="957263" eaLnBrk="0" hangingPunct="0">
              <a:defRPr>
                <a:solidFill>
                  <a:schemeClr val="tx1"/>
                </a:solidFill>
                <a:latin typeface="Arial" panose="020B0604020202020204" pitchFamily="34" charset="0"/>
                <a:cs typeface="Arial" panose="020B0604020202020204" pitchFamily="34" charset="0"/>
              </a:defRPr>
            </a:lvl3pPr>
            <a:lvl4pPr marL="1600200" indent="-228600" defTabSz="957263" eaLnBrk="0" hangingPunct="0">
              <a:defRPr>
                <a:solidFill>
                  <a:schemeClr val="tx1"/>
                </a:solidFill>
                <a:latin typeface="Arial" panose="020B0604020202020204" pitchFamily="34" charset="0"/>
                <a:cs typeface="Arial" panose="020B0604020202020204" pitchFamily="34" charset="0"/>
              </a:defRPr>
            </a:lvl4pPr>
            <a:lvl5pPr marL="2057400" indent="-228600" defTabSz="957263" eaLnBrk="0" hangingPunct="0">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Prims algorithm</a:t>
            </a:r>
          </a:p>
          <a:p>
            <a:endParaRPr lang="en-US" altLang="en-US" b="1" dirty="0"/>
          </a:p>
          <a:p>
            <a:pPr>
              <a:buFont typeface="Verdana" panose="020B0604030504040204" pitchFamily="34" charset="0"/>
              <a:buAutoNum type="arabicPeriod"/>
            </a:pPr>
            <a:r>
              <a:rPr lang="en-US" altLang="en-US" sz="2000" dirty="0"/>
              <a:t>Select any vertex</a:t>
            </a:r>
          </a:p>
          <a:p>
            <a:pPr>
              <a:buFont typeface="Verdana" panose="020B0604030504040204" pitchFamily="34" charset="0"/>
              <a:buAutoNum type="arabicPeriod"/>
            </a:pPr>
            <a:endParaRPr lang="en-US" altLang="en-US" sz="2000" dirty="0"/>
          </a:p>
          <a:p>
            <a:pPr>
              <a:buFont typeface="Verdana" panose="020B0604030504040204" pitchFamily="34" charset="0"/>
              <a:buAutoNum type="arabicPeriod"/>
            </a:pPr>
            <a:r>
              <a:rPr lang="en-US" altLang="en-US" sz="2000" dirty="0"/>
              <a:t>Select the shortest edge connected to that vertex</a:t>
            </a:r>
          </a:p>
          <a:p>
            <a:pPr>
              <a:buFont typeface="Verdana" panose="020B0604030504040204" pitchFamily="34" charset="0"/>
              <a:buAutoNum type="arabicPeriod"/>
            </a:pPr>
            <a:endParaRPr lang="en-US" altLang="en-US" sz="2000" dirty="0"/>
          </a:p>
          <a:p>
            <a:pPr>
              <a:buFont typeface="Verdana" panose="020B0604030504040204" pitchFamily="34" charset="0"/>
              <a:buAutoNum type="arabicPeriod"/>
            </a:pPr>
            <a:r>
              <a:rPr lang="en-US" altLang="en-US" sz="2000" dirty="0"/>
              <a:t>Select the shortest edge connected to any vertex already connected</a:t>
            </a:r>
          </a:p>
          <a:p>
            <a:pPr>
              <a:buFont typeface="Verdana" panose="020B0604030504040204" pitchFamily="34" charset="0"/>
              <a:buAutoNum type="arabicPeriod"/>
            </a:pPr>
            <a:endParaRPr lang="en-US" altLang="en-US" sz="2000" dirty="0"/>
          </a:p>
          <a:p>
            <a:pPr>
              <a:buFont typeface="Verdana" panose="020B0604030504040204" pitchFamily="34" charset="0"/>
              <a:buAutoNum type="arabicPeriod"/>
            </a:pPr>
            <a:r>
              <a:rPr lang="en-US" altLang="en-US" sz="2000" dirty="0"/>
              <a:t>Repeat step 3 until all vertices have been connected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000" fill="hold"/>
                                        <p:tgtEl>
                                          <p:spTgt spid="38"/>
                                        </p:tgtEl>
                                        <p:attrNameLst>
                                          <p:attrName>ppt_x</p:attrName>
                                        </p:attrNameLst>
                                      </p:cBhvr>
                                      <p:tavLst>
                                        <p:tav tm="0">
                                          <p:val>
                                            <p:strVal val="0-#ppt_w/2"/>
                                          </p:val>
                                        </p:tav>
                                        <p:tav tm="100000">
                                          <p:val>
                                            <p:strVal val="#ppt_x"/>
                                          </p:val>
                                        </p:tav>
                                      </p:tavLst>
                                    </p:anim>
                                    <p:anim calcmode="lin" valueType="num">
                                      <p:cBhvr additive="base">
                                        <p:cTn id="8" dur="20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2000" fill="hold"/>
                                        <p:tgtEl>
                                          <p:spTgt spid="39"/>
                                        </p:tgtEl>
                                        <p:attrNameLst>
                                          <p:attrName>ppt_x</p:attrName>
                                        </p:attrNameLst>
                                      </p:cBhvr>
                                      <p:tavLst>
                                        <p:tav tm="0">
                                          <p:val>
                                            <p:strVal val="1+#ppt_w/2"/>
                                          </p:val>
                                        </p:tav>
                                        <p:tav tm="100000">
                                          <p:val>
                                            <p:strVal val="#ppt_x"/>
                                          </p:val>
                                        </p:tav>
                                      </p:tavLst>
                                    </p:anim>
                                    <p:anim calcmode="lin" valueType="num">
                                      <p:cBhvr additive="base">
                                        <p:cTn id="14" dur="2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utoUpdateAnimBg="0"/>
      <p:bldP spid="39"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xmlns="" id="{3101EDC0-AE5B-47D1-8684-0C1D6FBB2FE6}"/>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F5492A38-0CE0-4757-B9B0-E1B247410A02}"/>
              </a:ext>
            </a:extLst>
          </p:cNvPr>
          <p:cNvSpPr>
            <a:spLocks noGrp="1"/>
          </p:cNvSpPr>
          <p:nvPr>
            <p:ph type="dt" sz="quarter" idx="10"/>
          </p:nvPr>
        </p:nvSpPr>
        <p:spPr/>
        <p:txBody>
          <a:bodyPr/>
          <a:lstStyle/>
          <a:p>
            <a:pPr>
              <a:defRPr/>
            </a:pPr>
            <a:fld id="{647DCCDC-FB14-4F70-9770-717DF9115F71}" type="datetime1">
              <a:rPr lang="en-US" smtClean="0"/>
              <a:t>6/20/2022</a:t>
            </a:fld>
            <a:endParaRPr lang="en-US"/>
          </a:p>
        </p:txBody>
      </p:sp>
      <p:sp>
        <p:nvSpPr>
          <p:cNvPr id="5" name="Footer Placeholder 4">
            <a:extLst>
              <a:ext uri="{FF2B5EF4-FFF2-40B4-BE49-F238E27FC236}">
                <a16:creationId xmlns:a16="http://schemas.microsoft.com/office/drawing/2014/main" xmlns="" id="{666D8DBA-0C42-4F1F-8E9A-F8BE34299633}"/>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1F01C2E8-F679-413E-B572-70660AFD27E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3551218-6BCB-421D-8D23-4B29BBB28864}" type="slidenum">
              <a:rPr lang="en-US" altLang="en-US">
                <a:solidFill>
                  <a:srgbClr val="898989"/>
                </a:solidFill>
                <a:latin typeface="Calibri" panose="020F0502020204030204" pitchFamily="34" charset="0"/>
              </a:rPr>
              <a:pPr eaLnBrk="1" hangingPunct="1"/>
              <a:t>75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4C092ECB-EF5A-4F62-9512-EEE2B6BD851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5847" name="Picture 2" descr="E:\NIET\Project\xLogo11.png.pagespeed.ic.pydHLuCQEZ.png">
            <a:extLst>
              <a:ext uri="{FF2B5EF4-FFF2-40B4-BE49-F238E27FC236}">
                <a16:creationId xmlns:a16="http://schemas.microsoft.com/office/drawing/2014/main" xmlns="" id="{3F7ED1B1-302C-44F8-8C21-45CF988E9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Rectangle 10">
            <a:extLst>
              <a:ext uri="{FF2B5EF4-FFF2-40B4-BE49-F238E27FC236}">
                <a16:creationId xmlns:a16="http://schemas.microsoft.com/office/drawing/2014/main" xmlns="" id="{AB3C15F3-BBD5-40D0-A149-30BDB0C1DF39}"/>
              </a:ext>
            </a:extLst>
          </p:cNvPr>
          <p:cNvSpPr>
            <a:spLocks noChangeArrowheads="1"/>
          </p:cNvSpPr>
          <p:nvPr/>
        </p:nvSpPr>
        <p:spPr bwMode="auto">
          <a:xfrm>
            <a:off x="609600" y="990600"/>
            <a:ext cx="8229600" cy="357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Single-Source Shortest Paths</a:t>
            </a:r>
          </a:p>
          <a:p>
            <a:pPr eaLnBrk="1" hangingPunct="1"/>
            <a:r>
              <a:rPr lang="en-US" altLang="en-US" sz="2200" dirty="0">
                <a:latin typeface="Calibri" panose="020F0502020204030204" pitchFamily="34" charset="0"/>
              </a:rPr>
              <a:t>Problem: given a weighted directed graph G, find the minimum weight path from a given source vertex s to another vertex v</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“Shortest-path” = minimum weight</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Weight of path is sum of edges</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E.g., a road map: what is the shortest path from Chapel Hill to Charlottesville?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xmlns="" id="{181D24A9-C0BE-437E-9743-2FB726319A63}"/>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3B12795A-1379-47C5-B863-FCDEF595BB86}"/>
              </a:ext>
            </a:extLst>
          </p:cNvPr>
          <p:cNvSpPr>
            <a:spLocks noGrp="1"/>
          </p:cNvSpPr>
          <p:nvPr>
            <p:ph type="dt" sz="quarter" idx="10"/>
          </p:nvPr>
        </p:nvSpPr>
        <p:spPr/>
        <p:txBody>
          <a:bodyPr/>
          <a:lstStyle/>
          <a:p>
            <a:pPr>
              <a:defRPr/>
            </a:pPr>
            <a:fld id="{50259EF6-8822-403E-BA77-810349448B98}" type="datetime1">
              <a:rPr lang="en-US" smtClean="0"/>
              <a:t>6/20/2022</a:t>
            </a:fld>
            <a:endParaRPr lang="en-US"/>
          </a:p>
        </p:txBody>
      </p:sp>
      <p:sp>
        <p:nvSpPr>
          <p:cNvPr id="5" name="Footer Placeholder 4">
            <a:extLst>
              <a:ext uri="{FF2B5EF4-FFF2-40B4-BE49-F238E27FC236}">
                <a16:creationId xmlns:a16="http://schemas.microsoft.com/office/drawing/2014/main" xmlns="" id="{EC393C47-F8FF-49E9-A9D6-DC9095C169DA}"/>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327DAF3-3A9A-484D-B456-F76DB774537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9EB928-4CFC-473B-896F-ACE206FCAB2A}" type="slidenum">
              <a:rPr lang="en-US" altLang="en-US">
                <a:solidFill>
                  <a:srgbClr val="898989"/>
                </a:solidFill>
                <a:latin typeface="Calibri" panose="020F0502020204030204" pitchFamily="34" charset="0"/>
              </a:rPr>
              <a:pPr eaLnBrk="1" hangingPunct="1"/>
              <a:t>76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4105693-3F1C-4ADD-9215-22445079E0F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6871" name="Picture 2" descr="E:\NIET\Project\xLogo11.png.pagespeed.ic.pydHLuCQEZ.png">
            <a:extLst>
              <a:ext uri="{FF2B5EF4-FFF2-40B4-BE49-F238E27FC236}">
                <a16:creationId xmlns:a16="http://schemas.microsoft.com/office/drawing/2014/main" xmlns="" id="{F9146C22-7D13-43EE-B74D-C92BD82B9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8">
            <a:extLst>
              <a:ext uri="{FF2B5EF4-FFF2-40B4-BE49-F238E27FC236}">
                <a16:creationId xmlns:a16="http://schemas.microsoft.com/office/drawing/2014/main" xmlns="" id="{2422292C-74C0-4046-BC39-F768FA6EF0D7}"/>
              </a:ext>
            </a:extLst>
          </p:cNvPr>
          <p:cNvSpPr>
            <a:spLocks noChangeArrowheads="1"/>
          </p:cNvSpPr>
          <p:nvPr/>
        </p:nvSpPr>
        <p:spPr bwMode="auto">
          <a:xfrm>
            <a:off x="533400" y="990600"/>
            <a:ext cx="8001000" cy="1758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2400" b="1" dirty="0">
                <a:latin typeface="Calibri" panose="020F0502020204030204" pitchFamily="34" charset="0"/>
              </a:rPr>
              <a:t>RELAX(u, v, w)</a:t>
            </a:r>
          </a:p>
          <a:p>
            <a:pPr eaLnBrk="1" hangingPunct="1">
              <a:lnSpc>
                <a:spcPct val="95000"/>
              </a:lnSpc>
            </a:pPr>
            <a:endParaRPr lang="en-US" altLang="en-US" sz="2400" b="1" dirty="0">
              <a:latin typeface="Calibri" panose="020F0502020204030204" pitchFamily="34" charset="0"/>
            </a:endParaRPr>
          </a:p>
          <a:p>
            <a:pPr eaLnBrk="1" hangingPunct="1">
              <a:lnSpc>
                <a:spcPct val="95000"/>
              </a:lnSpc>
              <a:buFont typeface="Calibri" panose="020F0502020204030204" pitchFamily="34" charset="0"/>
              <a:buAutoNum type="arabicPeriod"/>
            </a:pPr>
            <a:r>
              <a:rPr lang="en-US" altLang="en-US" sz="2200" dirty="0">
                <a:latin typeface="Calibri" panose="020F0502020204030204" pitchFamily="34" charset="0"/>
              </a:rPr>
              <a:t>If d[v] &gt; d[u] +w(u, v)</a:t>
            </a:r>
          </a:p>
          <a:p>
            <a:pPr eaLnBrk="1" hangingPunct="1">
              <a:lnSpc>
                <a:spcPct val="95000"/>
              </a:lnSpc>
              <a:buFont typeface="Calibri" panose="020F0502020204030204" pitchFamily="34" charset="0"/>
              <a:buAutoNum type="arabicPeriod"/>
            </a:pPr>
            <a:r>
              <a:rPr lang="en-US" altLang="en-US" sz="2200" dirty="0">
                <a:latin typeface="Calibri" panose="020F0502020204030204" pitchFamily="34" charset="0"/>
              </a:rPr>
              <a:t>   then d[v] </a:t>
            </a:r>
            <a:r>
              <a:rPr lang="en-US" altLang="en-US" sz="2200" dirty="0">
                <a:solidFill>
                  <a:srgbClr val="674EA7"/>
                </a:solidFill>
                <a:latin typeface="Constantia" panose="02030602050306030303" pitchFamily="18" charset="0"/>
              </a:rPr>
              <a:t>←</a:t>
            </a:r>
            <a:r>
              <a:rPr lang="en-US" altLang="en-US" sz="2200" dirty="0">
                <a:latin typeface="Calibri" panose="020F0502020204030204" pitchFamily="34" charset="0"/>
              </a:rPr>
              <a:t> d[u] +w(u, v)</a:t>
            </a:r>
          </a:p>
          <a:p>
            <a:pPr eaLnBrk="1" hangingPunct="1">
              <a:lnSpc>
                <a:spcPct val="95000"/>
              </a:lnSpc>
              <a:buFont typeface="Calibri" panose="020F0502020204030204" pitchFamily="34" charset="0"/>
              <a:buAutoNum type="arabicPeriod"/>
            </a:pPr>
            <a:r>
              <a:rPr lang="en-US" altLang="en-US" sz="2200" dirty="0">
                <a:latin typeface="Calibri" panose="020F0502020204030204" pitchFamily="34" charset="0"/>
              </a:rPr>
              <a:t>    π[v] </a:t>
            </a:r>
            <a:r>
              <a:rPr lang="en-US" altLang="en-US" sz="2200" dirty="0">
                <a:solidFill>
                  <a:srgbClr val="674EA7"/>
                </a:solidFill>
                <a:latin typeface="Constantia" panose="02030602050306030303" pitchFamily="18" charset="0"/>
              </a:rPr>
              <a:t>←</a:t>
            </a:r>
            <a:r>
              <a:rPr lang="en-US" altLang="en-US" sz="2200" dirty="0">
                <a:latin typeface="Calibri" panose="020F0502020204030204" pitchFamily="34" charset="0"/>
              </a:rPr>
              <a:t> u</a:t>
            </a:r>
          </a:p>
        </p:txBody>
      </p:sp>
      <p:sp>
        <p:nvSpPr>
          <p:cNvPr id="2" name="Rectangle 1">
            <a:extLst>
              <a:ext uri="{FF2B5EF4-FFF2-40B4-BE49-F238E27FC236}">
                <a16:creationId xmlns:a16="http://schemas.microsoft.com/office/drawing/2014/main" xmlns="" id="{3E667FBE-680B-476C-BF8F-D615128044CF}"/>
              </a:ext>
            </a:extLst>
          </p:cNvPr>
          <p:cNvSpPr/>
          <p:nvPr/>
        </p:nvSpPr>
        <p:spPr>
          <a:xfrm>
            <a:off x="683454" y="3200400"/>
            <a:ext cx="5260145" cy="2022092"/>
          </a:xfrm>
          <a:prstGeom prst="rect">
            <a:avLst/>
          </a:prstGeom>
        </p:spPr>
        <p:txBody>
          <a:bodyPr wrap="square">
            <a:spAutoFit/>
          </a:bodyPr>
          <a:lstStyle/>
          <a:p>
            <a:pPr>
              <a:lnSpc>
                <a:spcPct val="95000"/>
              </a:lnSpc>
            </a:pPr>
            <a:r>
              <a:rPr lang="en-US" altLang="en-US" sz="2200" b="1" dirty="0">
                <a:latin typeface="Calibri" panose="020F0502020204030204" pitchFamily="34" charset="0"/>
              </a:rPr>
              <a:t>Initialize Single Source(G, S)</a:t>
            </a:r>
          </a:p>
          <a:p>
            <a:pPr>
              <a:lnSpc>
                <a:spcPct val="95000"/>
              </a:lnSpc>
            </a:pPr>
            <a:endParaRPr lang="en-US" altLang="en-US" sz="2200" b="1" dirty="0">
              <a:latin typeface="Calibri" panose="020F0502020204030204" pitchFamily="34" charset="0"/>
            </a:endParaRPr>
          </a:p>
          <a:p>
            <a:pPr>
              <a:lnSpc>
                <a:spcPct val="95000"/>
              </a:lnSpc>
              <a:buFont typeface="Calibri" panose="020F0502020204030204" pitchFamily="34" charset="0"/>
              <a:buAutoNum type="arabicPeriod"/>
            </a:pPr>
            <a:r>
              <a:rPr lang="en-US" altLang="en-US" sz="2200" dirty="0">
                <a:latin typeface="Calibri" panose="020F0502020204030204" pitchFamily="34" charset="0"/>
              </a:rPr>
              <a:t>For each vertex v </a:t>
            </a:r>
            <a:r>
              <a:rPr lang="en-US" altLang="en-US" sz="2200" dirty="0">
                <a:solidFill>
                  <a:srgbClr val="674EA7"/>
                </a:solidFill>
                <a:latin typeface="Constantia" panose="02030602050306030303" pitchFamily="18" charset="0"/>
              </a:rPr>
              <a:t>∈ V[G]</a:t>
            </a:r>
            <a:endParaRPr lang="en-US" altLang="en-US" sz="2200" dirty="0">
              <a:latin typeface="Calibri" panose="020F0502020204030204" pitchFamily="34" charset="0"/>
            </a:endParaRPr>
          </a:p>
          <a:p>
            <a:pPr>
              <a:lnSpc>
                <a:spcPct val="95000"/>
              </a:lnSpc>
              <a:buFont typeface="Calibri" panose="020F0502020204030204" pitchFamily="34" charset="0"/>
              <a:buAutoNum type="arabicPeriod"/>
            </a:pPr>
            <a:r>
              <a:rPr lang="en-US" altLang="en-US" sz="2200" dirty="0">
                <a:latin typeface="Calibri" panose="020F0502020204030204" pitchFamily="34" charset="0"/>
              </a:rPr>
              <a:t> </a:t>
            </a:r>
            <a:r>
              <a:rPr lang="en-US" altLang="en-US" sz="2200" dirty="0">
                <a:solidFill>
                  <a:srgbClr val="674EA7"/>
                </a:solidFill>
                <a:latin typeface="Constantia" panose="02030602050306030303" pitchFamily="18" charset="0"/>
              </a:rPr>
              <a:t>do d[v] ←∞</a:t>
            </a:r>
            <a:endParaRPr lang="en-US" altLang="en-US" sz="2200" dirty="0">
              <a:latin typeface="Calibri" panose="020F0502020204030204" pitchFamily="34" charset="0"/>
            </a:endParaRPr>
          </a:p>
          <a:p>
            <a:pPr>
              <a:lnSpc>
                <a:spcPct val="95000"/>
              </a:lnSpc>
              <a:buFont typeface="Calibri" panose="020F0502020204030204" pitchFamily="34" charset="0"/>
              <a:buAutoNum type="arabicPeriod"/>
            </a:pPr>
            <a:r>
              <a:rPr lang="en-US" altLang="en-US" sz="2200" dirty="0">
                <a:latin typeface="Calibri" panose="020F0502020204030204" pitchFamily="34" charset="0"/>
              </a:rPr>
              <a:t>    π[v] </a:t>
            </a:r>
            <a:r>
              <a:rPr lang="en-US" altLang="en-US" sz="2200" dirty="0">
                <a:solidFill>
                  <a:srgbClr val="674EA7"/>
                </a:solidFill>
                <a:latin typeface="Constantia" panose="02030602050306030303" pitchFamily="18" charset="0"/>
              </a:rPr>
              <a:t>←</a:t>
            </a:r>
            <a:r>
              <a:rPr lang="en-US" altLang="en-US" sz="2200" dirty="0">
                <a:latin typeface="Calibri" panose="020F0502020204030204" pitchFamily="34" charset="0"/>
              </a:rPr>
              <a:t> NIL</a:t>
            </a:r>
          </a:p>
          <a:p>
            <a:pPr>
              <a:lnSpc>
                <a:spcPct val="95000"/>
              </a:lnSpc>
              <a:buFont typeface="Calibri" panose="020F0502020204030204" pitchFamily="34" charset="0"/>
              <a:buAutoNum type="arabicPeriod"/>
            </a:pPr>
            <a:r>
              <a:rPr lang="en-US" altLang="en-US" sz="2200" dirty="0">
                <a:solidFill>
                  <a:srgbClr val="674EA7"/>
                </a:solidFill>
                <a:latin typeface="Constantia" panose="02030602050306030303" pitchFamily="18" charset="0"/>
              </a:rPr>
              <a:t>d[s] ←0</a:t>
            </a:r>
            <a:endParaRPr lang="en-US" altLang="en-US" sz="2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7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xmlns="" id="{1EF12256-645E-484D-B45E-BA4E3464157D}"/>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08A3201D-2282-4100-82A4-70AB7EAA848F}"/>
              </a:ext>
            </a:extLst>
          </p:cNvPr>
          <p:cNvSpPr>
            <a:spLocks noGrp="1"/>
          </p:cNvSpPr>
          <p:nvPr>
            <p:ph type="dt" sz="quarter" idx="10"/>
          </p:nvPr>
        </p:nvSpPr>
        <p:spPr/>
        <p:txBody>
          <a:bodyPr/>
          <a:lstStyle/>
          <a:p>
            <a:pPr>
              <a:defRPr/>
            </a:pPr>
            <a:fld id="{CCFEE4DA-7645-49A1-923A-C0B4432A74C4}" type="datetime1">
              <a:rPr lang="en-US" smtClean="0"/>
              <a:t>6/20/2022</a:t>
            </a:fld>
            <a:endParaRPr lang="en-US"/>
          </a:p>
        </p:txBody>
      </p:sp>
      <p:sp>
        <p:nvSpPr>
          <p:cNvPr id="5" name="Footer Placeholder 4">
            <a:extLst>
              <a:ext uri="{FF2B5EF4-FFF2-40B4-BE49-F238E27FC236}">
                <a16:creationId xmlns:a16="http://schemas.microsoft.com/office/drawing/2014/main" xmlns="" id="{075CD02B-D69B-46F4-A1B9-A61F830EE25C}"/>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1FC8BC93-4D8D-4743-B8DF-6A7250B7D34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ACB548-1275-47EA-AA4F-5874D876BFB1}" type="slidenum">
              <a:rPr lang="en-US" altLang="en-US">
                <a:solidFill>
                  <a:srgbClr val="898989"/>
                </a:solidFill>
                <a:latin typeface="Calibri" panose="020F0502020204030204" pitchFamily="34" charset="0"/>
              </a:rPr>
              <a:pPr eaLnBrk="1" hangingPunct="1"/>
              <a:t>77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BEE629E7-8586-445A-8A52-FF984699157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8919" name="Picture 2" descr="E:\NIET\Project\xLogo11.png.pagespeed.ic.pydHLuCQEZ.png">
            <a:extLst>
              <a:ext uri="{FF2B5EF4-FFF2-40B4-BE49-F238E27FC236}">
                <a16:creationId xmlns:a16="http://schemas.microsoft.com/office/drawing/2014/main" xmlns="" id="{93EA5F19-CE31-4146-B407-D17DCF77A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6477597B-5DF7-4586-AF61-46F103E9F9D7}"/>
              </a:ext>
            </a:extLst>
          </p:cNvPr>
          <p:cNvSpPr/>
          <p:nvPr/>
        </p:nvSpPr>
        <p:spPr>
          <a:xfrm>
            <a:off x="457200" y="990600"/>
            <a:ext cx="8077200" cy="3367076"/>
          </a:xfrm>
          <a:prstGeom prst="rect">
            <a:avLst/>
          </a:prstGeom>
        </p:spPr>
        <p:txBody>
          <a:bodyPr>
            <a:spAutoFit/>
          </a:bodyPr>
          <a:lstStyle/>
          <a:p>
            <a:pPr fontAlgn="auto">
              <a:lnSpc>
                <a:spcPct val="95000"/>
              </a:lnSpc>
              <a:spcAft>
                <a:spcPts val="0"/>
              </a:spcAft>
              <a:defRPr/>
            </a:pPr>
            <a:r>
              <a:rPr lang="en-US" sz="2400" b="1" dirty="0">
                <a:solidFill>
                  <a:srgbClr val="3B62AF"/>
                </a:solidFill>
                <a:latin typeface="+mj-lt"/>
                <a:cs typeface="+mn-cs"/>
              </a:rPr>
              <a:t>Dijkstra's (G, W, S)</a:t>
            </a:r>
          </a:p>
          <a:p>
            <a:pPr fontAlgn="auto">
              <a:lnSpc>
                <a:spcPct val="95000"/>
              </a:lnSpc>
              <a:spcAft>
                <a:spcPts val="0"/>
              </a:spcAft>
              <a:defRPr/>
            </a:pPr>
            <a:endParaRPr lang="en-US" sz="2400" b="1" dirty="0">
              <a:solidFill>
                <a:srgbClr val="3B62AF"/>
              </a:solidFill>
              <a:latin typeface="+mj-lt"/>
              <a:cs typeface="+mn-cs"/>
            </a:endParaRPr>
          </a:p>
          <a:p>
            <a:pPr marL="514350" indent="-514350" fontAlgn="auto">
              <a:lnSpc>
                <a:spcPct val="95000"/>
              </a:lnSpc>
              <a:spcAft>
                <a:spcPts val="0"/>
              </a:spcAft>
              <a:buFont typeface="+mj-lt"/>
              <a:buAutoNum type="arabicPeriod"/>
              <a:defRPr/>
            </a:pPr>
            <a:r>
              <a:rPr lang="en-US" sz="2200" b="1" dirty="0">
                <a:solidFill>
                  <a:srgbClr val="3B62AF"/>
                </a:solidFill>
                <a:latin typeface="Arial" charset="0"/>
                <a:cs typeface="+mn-cs"/>
              </a:rPr>
              <a:t> </a:t>
            </a:r>
            <a:r>
              <a:rPr lang="en-US" sz="2200" b="1" dirty="0">
                <a:latin typeface="+mn-lt"/>
                <a:cs typeface="+mn-cs"/>
              </a:rPr>
              <a:t>Initialize Single Source(G, S)</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S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Q ←V[G]</a:t>
            </a:r>
          </a:p>
          <a:p>
            <a:pPr marL="514350" indent="-514350" fontAlgn="auto">
              <a:lnSpc>
                <a:spcPct val="95000"/>
              </a:lnSpc>
              <a:spcAft>
                <a:spcPts val="0"/>
              </a:spcAft>
              <a:buFont typeface="+mj-lt"/>
              <a:buAutoNum type="arabicPeriod"/>
              <a:defRPr/>
            </a:pPr>
            <a:r>
              <a:rPr lang="en-US" sz="2200" dirty="0">
                <a:solidFill>
                  <a:srgbClr val="444444"/>
                </a:solidFill>
                <a:latin typeface="Constantia" pitchFamily="18" charset="0"/>
                <a:cs typeface="+mn-cs"/>
              </a:rPr>
              <a:t>while </a:t>
            </a:r>
            <a:r>
              <a:rPr lang="en-US" sz="2200" dirty="0">
                <a:solidFill>
                  <a:srgbClr val="674EA7"/>
                </a:solidFill>
                <a:latin typeface="Constantia" pitchFamily="18" charset="0"/>
                <a:cs typeface="+mn-cs"/>
              </a:rPr>
              <a:t>Q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do  </a:t>
            </a:r>
            <a:r>
              <a:rPr lang="en-US" sz="2200" dirty="0">
                <a:solidFill>
                  <a:srgbClr val="674EA7"/>
                </a:solidFill>
                <a:latin typeface="Constantia" pitchFamily="18" charset="0"/>
                <a:cs typeface="+mn-cs"/>
              </a:rPr>
              <a:t> u ← </a:t>
            </a:r>
            <a:r>
              <a:rPr lang="en-US" sz="2200" dirty="0">
                <a:solidFill>
                  <a:srgbClr val="444444"/>
                </a:solidFill>
                <a:latin typeface="Constantia" pitchFamily="18" charset="0"/>
                <a:cs typeface="+mn-cs"/>
              </a:rPr>
              <a:t>EXTRACT-MIN</a:t>
            </a:r>
            <a:r>
              <a:rPr lang="en-US" sz="2200" dirty="0">
                <a:solidFill>
                  <a:srgbClr val="674EA7"/>
                </a:solidFill>
                <a:latin typeface="Constantia" pitchFamily="18" charset="0"/>
                <a:cs typeface="+mn-cs"/>
              </a:rPr>
              <a:t>(Q)</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S←S∪{u}</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for each vertex all </a:t>
            </a:r>
            <a:r>
              <a:rPr lang="en-US" sz="2200" dirty="0">
                <a:solidFill>
                  <a:srgbClr val="674EA7"/>
                </a:solidFill>
                <a:latin typeface="Constantia" pitchFamily="18" charset="0"/>
                <a:cs typeface="+mn-cs"/>
              </a:rPr>
              <a:t>v ∈ adjacent[u]</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relax(u, v, w)	</a:t>
            </a:r>
            <a:endParaRPr lang="en-US" sz="3200" b="1" dirty="0">
              <a:solidFill>
                <a:srgbClr val="3B62AF"/>
              </a:solidFill>
              <a:latin typeface="Arial" charset="0"/>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xmlns="" id="{09CC56FC-DED9-479E-B346-6423C24739E8}"/>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026C707C-A5F6-47DA-8AD6-AEF618AC48C2}"/>
              </a:ext>
            </a:extLst>
          </p:cNvPr>
          <p:cNvSpPr>
            <a:spLocks noGrp="1"/>
          </p:cNvSpPr>
          <p:nvPr>
            <p:ph type="dt" sz="quarter" idx="10"/>
          </p:nvPr>
        </p:nvSpPr>
        <p:spPr/>
        <p:txBody>
          <a:bodyPr/>
          <a:lstStyle/>
          <a:p>
            <a:pPr>
              <a:defRPr/>
            </a:pPr>
            <a:fld id="{F588009E-0843-423D-8CAE-3EAB792474BF}" type="datetime1">
              <a:rPr lang="en-US" smtClean="0"/>
              <a:t>6/20/2022</a:t>
            </a:fld>
            <a:endParaRPr lang="en-US"/>
          </a:p>
        </p:txBody>
      </p:sp>
      <p:sp>
        <p:nvSpPr>
          <p:cNvPr id="5" name="Footer Placeholder 4">
            <a:extLst>
              <a:ext uri="{FF2B5EF4-FFF2-40B4-BE49-F238E27FC236}">
                <a16:creationId xmlns:a16="http://schemas.microsoft.com/office/drawing/2014/main" xmlns="" id="{2B568043-35AE-4F48-957E-A3CC6D23C25E}"/>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C0F4E1F9-105F-4DD1-9C3E-520ECE06D07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2BC15CE-4535-4F7D-9E41-F17FDBEB95DA}" type="slidenum">
              <a:rPr lang="en-US" altLang="en-US">
                <a:solidFill>
                  <a:srgbClr val="898989"/>
                </a:solidFill>
                <a:latin typeface="Calibri" panose="020F0502020204030204" pitchFamily="34" charset="0"/>
              </a:rPr>
              <a:pPr eaLnBrk="1" hangingPunct="1"/>
              <a:t>78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06DFA41D-28A1-4479-9C82-3D78FA7E809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9943" name="Picture 2" descr="E:\NIET\Project\xLogo11.png.pagespeed.ic.pydHLuCQEZ.png">
            <a:extLst>
              <a:ext uri="{FF2B5EF4-FFF2-40B4-BE49-F238E27FC236}">
                <a16:creationId xmlns:a16="http://schemas.microsoft.com/office/drawing/2014/main" xmlns="" id="{2F39BC78-A7FC-4D91-BA1E-C2D8C73E4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DE269CCA-286D-45B6-9246-C6306106D991}"/>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39945" name="Picture 4">
            <a:extLst>
              <a:ext uri="{FF2B5EF4-FFF2-40B4-BE49-F238E27FC236}">
                <a16:creationId xmlns:a16="http://schemas.microsoft.com/office/drawing/2014/main" xmlns="" id="{20BB6D82-7A13-4842-8CF9-54B9B2D3B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1905000"/>
            <a:ext cx="80089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9945"/>
                                        </p:tgtEl>
                                        <p:attrNameLst>
                                          <p:attrName>style.visibility</p:attrName>
                                        </p:attrNameLst>
                                      </p:cBhvr>
                                      <p:to>
                                        <p:strVal val="visible"/>
                                      </p:to>
                                    </p:set>
                                    <p:animEffect transition="in" filter="barn(inVertical)">
                                      <p:cBhvr>
                                        <p:cTn id="7" dur="500"/>
                                        <p:tgtEl>
                                          <p:spTgt spid="39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xmlns="" id="{3DFAD9AE-C4E2-4948-9A4B-436B6234386C}"/>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0E8B1891-CBD9-4C8E-B1D8-43D5C65F6637}"/>
              </a:ext>
            </a:extLst>
          </p:cNvPr>
          <p:cNvSpPr>
            <a:spLocks noGrp="1"/>
          </p:cNvSpPr>
          <p:nvPr>
            <p:ph type="dt" sz="quarter" idx="10"/>
          </p:nvPr>
        </p:nvSpPr>
        <p:spPr/>
        <p:txBody>
          <a:bodyPr/>
          <a:lstStyle/>
          <a:p>
            <a:pPr>
              <a:defRPr/>
            </a:pPr>
            <a:fld id="{8185E9D3-29FC-4048-8925-03FE2EA815A6}" type="datetime1">
              <a:rPr lang="en-US" smtClean="0"/>
              <a:t>6/20/2022</a:t>
            </a:fld>
            <a:endParaRPr lang="en-US"/>
          </a:p>
        </p:txBody>
      </p:sp>
      <p:sp>
        <p:nvSpPr>
          <p:cNvPr id="5" name="Footer Placeholder 4">
            <a:extLst>
              <a:ext uri="{FF2B5EF4-FFF2-40B4-BE49-F238E27FC236}">
                <a16:creationId xmlns:a16="http://schemas.microsoft.com/office/drawing/2014/main" xmlns="" id="{1D45AAC7-DDEC-4204-99D2-18DA96868404}"/>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67C2C1A-7C56-4269-AA60-2AA2E700990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CC2C8D2-F466-459B-9C1B-1E4C76B9A306}" type="slidenum">
              <a:rPr lang="en-US" altLang="en-US">
                <a:solidFill>
                  <a:srgbClr val="898989"/>
                </a:solidFill>
                <a:latin typeface="Calibri" panose="020F0502020204030204" pitchFamily="34" charset="0"/>
              </a:rPr>
              <a:pPr eaLnBrk="1" hangingPunct="1"/>
              <a:t>79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E569304F-0223-4314-8F84-0B169607673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0967" name="Picture 2" descr="E:\NIET\Project\xLogo11.png.pagespeed.ic.pydHLuCQEZ.png">
            <a:extLst>
              <a:ext uri="{FF2B5EF4-FFF2-40B4-BE49-F238E27FC236}">
                <a16:creationId xmlns:a16="http://schemas.microsoft.com/office/drawing/2014/main" xmlns="" id="{55667F0A-BD60-4C61-98D9-2A93FAB73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AC8C8187-EE98-47EA-A796-609F61E932BA}"/>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0969" name="Picture 5">
            <a:extLst>
              <a:ext uri="{FF2B5EF4-FFF2-40B4-BE49-F238E27FC236}">
                <a16:creationId xmlns:a16="http://schemas.microsoft.com/office/drawing/2014/main" xmlns="" id="{CEC96984-0983-4DF2-945E-1C89A83CE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1752600"/>
            <a:ext cx="8102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69"/>
                                        </p:tgtEl>
                                        <p:attrNameLst>
                                          <p:attrName>style.visibility</p:attrName>
                                        </p:attrNameLst>
                                      </p:cBhvr>
                                      <p:to>
                                        <p:strVal val="visible"/>
                                      </p:to>
                                    </p:set>
                                    <p:animEffect transition="in" filter="barn(inVertical)">
                                      <p:cBhvr>
                                        <p:cTn id="7" dur="500"/>
                                        <p:tgtEl>
                                          <p:spTgt spid="40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xmlns="" id="{C52CD1B4-CBE6-4C86-91E5-F19A2479A621}"/>
              </a:ext>
            </a:extLst>
          </p:cNvPr>
          <p:cNvGraphicFramePr>
            <a:graphicFrameLocks noGrp="1"/>
          </p:cNvGraphicFramePr>
          <p:nvPr>
            <p:ph idx="1"/>
            <p:extLst>
              <p:ext uri="{D42A27DB-BD31-4B8C-83A1-F6EECF244321}">
                <p14:modId xmlns:p14="http://schemas.microsoft.com/office/powerpoint/2010/main" val="3008834937"/>
              </p:ext>
            </p:extLst>
          </p:nvPr>
        </p:nvGraphicFramePr>
        <p:xfrm>
          <a:off x="685800" y="1366800"/>
          <a:ext cx="7772400" cy="4994910"/>
        </p:xfrm>
        <a:graphic>
          <a:graphicData uri="http://schemas.openxmlformats.org/drawingml/2006/table">
            <a:tbl>
              <a:tblPr firstRow="1" firstCol="1" bandRow="1">
                <a:tableStyleId>{5C22544A-7EE6-4342-B048-85BDC9FD1C3A}</a:tableStyleId>
              </a:tblPr>
              <a:tblGrid>
                <a:gridCol w="489075">
                  <a:extLst>
                    <a:ext uri="{9D8B030D-6E8A-4147-A177-3AD203B41FA5}">
                      <a16:colId xmlns:a16="http://schemas.microsoft.com/office/drawing/2014/main" xmlns="" val="1779417915"/>
                    </a:ext>
                  </a:extLst>
                </a:gridCol>
                <a:gridCol w="5116529">
                  <a:extLst>
                    <a:ext uri="{9D8B030D-6E8A-4147-A177-3AD203B41FA5}">
                      <a16:colId xmlns:a16="http://schemas.microsoft.com/office/drawing/2014/main" xmlns="" val="4036850883"/>
                    </a:ext>
                  </a:extLst>
                </a:gridCol>
                <a:gridCol w="2166796">
                  <a:extLst>
                    <a:ext uri="{9D8B030D-6E8A-4147-A177-3AD203B41FA5}">
                      <a16:colId xmlns:a16="http://schemas.microsoft.com/office/drawing/2014/main" xmlns="" val="3465314929"/>
                    </a:ext>
                  </a:extLst>
                </a:gridCol>
              </a:tblGrid>
              <a:tr h="254428">
                <a:tc>
                  <a:txBody>
                    <a:bodyPr/>
                    <a:lstStyle/>
                    <a:p>
                      <a:pPr>
                        <a:lnSpc>
                          <a:spcPct val="115000"/>
                        </a:lnSpc>
                        <a:spcAft>
                          <a:spcPts val="0"/>
                        </a:spcAft>
                      </a:pPr>
                      <a:r>
                        <a:rPr lang="en-US" sz="1500">
                          <a:effectLst/>
                        </a:rPr>
                        <a:t> </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Description</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Bloom’s Taxonomy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44629727"/>
                  </a:ext>
                </a:extLst>
              </a:tr>
              <a:tr h="1012787">
                <a:tc>
                  <a:txBody>
                    <a:bodyPr/>
                    <a:lstStyle/>
                    <a:p>
                      <a:pPr>
                        <a:lnSpc>
                          <a:spcPct val="115000"/>
                        </a:lnSpc>
                        <a:spcAft>
                          <a:spcPts val="0"/>
                        </a:spcAft>
                      </a:pPr>
                      <a:r>
                        <a:rPr lang="en-US" sz="1500">
                          <a:effectLst/>
                        </a:rPr>
                        <a:t>CO1</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solidFill>
                            <a:srgbClr val="FF0000"/>
                          </a:solidFill>
                          <a:effectLst/>
                        </a:rPr>
                        <a:t>To have knowledge of basic principles of algorithm design and Analysis, asymptotic notations and growth of functions for time and space complexity analysis and applying the same in different sorting algorithms</a:t>
                      </a:r>
                      <a:endParaRPr lang="en-IN"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solidFill>
                            <a:srgbClr val="FF0000"/>
                          </a:solidFill>
                          <a:effectLst/>
                        </a:rPr>
                        <a:t>Knowledge, analysis</a:t>
                      </a:r>
                      <a:endParaRPr lang="en-IN" sz="1500" dirty="0">
                        <a:solidFill>
                          <a:srgbClr val="FF0000"/>
                        </a:solidFill>
                        <a:effectLst/>
                      </a:endParaRPr>
                    </a:p>
                    <a:p>
                      <a:pPr>
                        <a:lnSpc>
                          <a:spcPct val="115000"/>
                        </a:lnSpc>
                        <a:spcAft>
                          <a:spcPts val="0"/>
                        </a:spcAft>
                      </a:pPr>
                      <a:r>
                        <a:rPr lang="en-US" sz="1500" dirty="0">
                          <a:solidFill>
                            <a:srgbClr val="FF0000"/>
                          </a:solidFill>
                          <a:effectLst/>
                        </a:rPr>
                        <a:t>And design</a:t>
                      </a:r>
                      <a:endParaRPr lang="en-IN"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52112578"/>
                  </a:ext>
                </a:extLst>
              </a:tr>
              <a:tr h="498852">
                <a:tc>
                  <a:txBody>
                    <a:bodyPr/>
                    <a:lstStyle/>
                    <a:p>
                      <a:pPr>
                        <a:lnSpc>
                          <a:spcPct val="115000"/>
                        </a:lnSpc>
                        <a:spcAft>
                          <a:spcPts val="0"/>
                        </a:spcAft>
                      </a:pPr>
                      <a:r>
                        <a:rPr lang="en-US" sz="1500">
                          <a:effectLst/>
                        </a:rPr>
                        <a:t>CO2</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apply different problem-solving approaches for advanced data structures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Knowledge, analysis</a:t>
                      </a:r>
                      <a:endParaRPr lang="en-IN" sz="1500">
                        <a:effectLst/>
                      </a:endParaRPr>
                    </a:p>
                    <a:p>
                      <a:pPr>
                        <a:lnSpc>
                          <a:spcPct val="115000"/>
                        </a:lnSpc>
                        <a:spcAft>
                          <a:spcPts val="0"/>
                        </a:spcAft>
                      </a:pPr>
                      <a:r>
                        <a:rPr lang="en-US" sz="1500">
                          <a:effectLst/>
                        </a:rPr>
                        <a:t>And apply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93814104"/>
                  </a:ext>
                </a:extLst>
              </a:tr>
              <a:tr h="1012787">
                <a:tc>
                  <a:txBody>
                    <a:bodyPr/>
                    <a:lstStyle/>
                    <a:p>
                      <a:pPr>
                        <a:lnSpc>
                          <a:spcPct val="115000"/>
                        </a:lnSpc>
                        <a:spcAft>
                          <a:spcPts val="0"/>
                        </a:spcAft>
                      </a:pPr>
                      <a:r>
                        <a:rPr lang="en-US" sz="1500">
                          <a:effectLst/>
                        </a:rPr>
                        <a:t>CO3</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apply divide and conquer method for solving merge sort, quick sort, matrix multiplication and  Greedy Algorithm for solving different Graph  Problem.</a:t>
                      </a:r>
                      <a:endParaRPr lang="en-IN" sz="1500" dirty="0">
                        <a:effectLst/>
                      </a:endParaRPr>
                    </a:p>
                    <a:p>
                      <a:pPr>
                        <a:lnSpc>
                          <a:spcPct val="115000"/>
                        </a:lnSpc>
                        <a:spcAft>
                          <a:spcPts val="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Knowledge, analysis and Apply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779095310"/>
                  </a:ext>
                </a:extLst>
              </a:tr>
              <a:tr h="755819">
                <a:tc>
                  <a:txBody>
                    <a:bodyPr/>
                    <a:lstStyle/>
                    <a:p>
                      <a:pPr>
                        <a:lnSpc>
                          <a:spcPct val="115000"/>
                        </a:lnSpc>
                        <a:spcAft>
                          <a:spcPts val="0"/>
                        </a:spcAft>
                      </a:pPr>
                      <a:r>
                        <a:rPr lang="en-US" sz="1500">
                          <a:effectLst/>
                        </a:rPr>
                        <a:t>CO4</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analyze and apply different optimization techniques like dynamic programming, backtracking and Branch &amp; Bound to solve the complex problems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Knowledge, Analysis And Apply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741387003"/>
                  </a:ext>
                </a:extLst>
              </a:tr>
              <a:tr h="1269754">
                <a:tc>
                  <a:txBody>
                    <a:bodyPr/>
                    <a:lstStyle/>
                    <a:p>
                      <a:pPr>
                        <a:lnSpc>
                          <a:spcPct val="115000"/>
                        </a:lnSpc>
                        <a:spcAft>
                          <a:spcPts val="0"/>
                        </a:spcAft>
                      </a:pPr>
                      <a:r>
                        <a:rPr lang="en-US" sz="1500">
                          <a:effectLst/>
                        </a:rPr>
                        <a:t>CO5</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understand the advanced concepts like NP Completeness and Fast Fourier Transform, to analyze and apply String Matching, Approximation and Randomized Algorithms to solve the complex problems</a:t>
                      </a:r>
                      <a:endParaRPr lang="en-IN" sz="1500" dirty="0">
                        <a:effectLst/>
                      </a:endParaRPr>
                    </a:p>
                    <a:p>
                      <a:pPr>
                        <a:lnSpc>
                          <a:spcPct val="115000"/>
                        </a:lnSpc>
                        <a:spcAft>
                          <a:spcPts val="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Knowledge,  Analysis and Apply</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89547450"/>
                  </a:ext>
                </a:extLst>
              </a:tr>
            </a:tbl>
          </a:graphicData>
        </a:graphic>
      </p:graphicFrame>
      <p:sp>
        <p:nvSpPr>
          <p:cNvPr id="4" name="Date Placeholder 3"/>
          <p:cNvSpPr>
            <a:spLocks noGrp="1"/>
          </p:cNvSpPr>
          <p:nvPr>
            <p:ph type="dt" sz="half" idx="10"/>
          </p:nvPr>
        </p:nvSpPr>
        <p:spPr/>
        <p:txBody>
          <a:bodyPr/>
          <a:lstStyle/>
          <a:p>
            <a:fld id="{1E2AD66F-8F6C-4D8C-85D3-C35004C4293A}" type="datetime1">
              <a:rPr lang="en-US" smtClean="0"/>
              <a:t>6/20/2022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4815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xmlns="" id="{541E00FF-D043-46A6-B039-CD5B92081618}"/>
              </a:ext>
            </a:extLst>
          </p:cNvPr>
          <p:cNvSpPr/>
          <p:nvPr/>
        </p:nvSpPr>
        <p:spPr>
          <a:xfrm>
            <a:off x="784860" y="928405"/>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13755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xmlns="" id="{F9223C02-ECA7-4058-A7E9-82AA31FEF058}"/>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F963AE48-61F1-4E49-A092-6156E1FFAB4B}"/>
              </a:ext>
            </a:extLst>
          </p:cNvPr>
          <p:cNvSpPr>
            <a:spLocks noGrp="1"/>
          </p:cNvSpPr>
          <p:nvPr>
            <p:ph type="dt" sz="quarter" idx="10"/>
          </p:nvPr>
        </p:nvSpPr>
        <p:spPr/>
        <p:txBody>
          <a:bodyPr/>
          <a:lstStyle/>
          <a:p>
            <a:pPr>
              <a:defRPr/>
            </a:pPr>
            <a:fld id="{AE3586D6-742F-45F7-BFB9-0B79F0560238}" type="datetime1">
              <a:rPr lang="en-US" smtClean="0"/>
              <a:t>6/20/2022</a:t>
            </a:fld>
            <a:endParaRPr lang="en-US"/>
          </a:p>
        </p:txBody>
      </p:sp>
      <p:sp>
        <p:nvSpPr>
          <p:cNvPr id="5" name="Footer Placeholder 4">
            <a:extLst>
              <a:ext uri="{FF2B5EF4-FFF2-40B4-BE49-F238E27FC236}">
                <a16:creationId xmlns:a16="http://schemas.microsoft.com/office/drawing/2014/main" xmlns="" id="{82226937-367A-42D3-BA81-573CE0AF1A2B}"/>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A4E21080-CBED-4D57-A3ED-31BF272389C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066112-0C1C-4F1B-B9B5-5D5EE1D09E91}" type="slidenum">
              <a:rPr lang="en-US" altLang="en-US">
                <a:solidFill>
                  <a:srgbClr val="898989"/>
                </a:solidFill>
                <a:latin typeface="Calibri" panose="020F0502020204030204" pitchFamily="34" charset="0"/>
              </a:rPr>
              <a:pPr eaLnBrk="1" hangingPunct="1"/>
              <a:t>80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8E4F6C6-B25B-4856-AEF1-79A5F3BC0CA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1991" name="Picture 2" descr="E:\NIET\Project\xLogo11.png.pagespeed.ic.pydHLuCQEZ.png">
            <a:extLst>
              <a:ext uri="{FF2B5EF4-FFF2-40B4-BE49-F238E27FC236}">
                <a16:creationId xmlns:a16="http://schemas.microsoft.com/office/drawing/2014/main" xmlns="" id="{49E2D8EF-843F-42F1-BC77-4228A058F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B939359D-EE55-44AE-AD75-3BB4E6FD91A2}"/>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1993" name="Picture 5">
            <a:extLst>
              <a:ext uri="{FF2B5EF4-FFF2-40B4-BE49-F238E27FC236}">
                <a16:creationId xmlns:a16="http://schemas.microsoft.com/office/drawing/2014/main" xmlns="" id="{19CF9E42-37CE-478A-B688-BB1192036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1905000"/>
            <a:ext cx="82629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993"/>
                                        </p:tgtEl>
                                        <p:attrNameLst>
                                          <p:attrName>style.visibility</p:attrName>
                                        </p:attrNameLst>
                                      </p:cBhvr>
                                      <p:to>
                                        <p:strVal val="visible"/>
                                      </p:to>
                                    </p:set>
                                    <p:animEffect transition="in" filter="barn(inVertical)">
                                      <p:cBhvr>
                                        <p:cTn id="7" dur="500"/>
                                        <p:tgtEl>
                                          <p:spTgt spid="4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a:extLst>
              <a:ext uri="{FF2B5EF4-FFF2-40B4-BE49-F238E27FC236}">
                <a16:creationId xmlns:a16="http://schemas.microsoft.com/office/drawing/2014/main" xmlns="" id="{D08C5FFE-3DEE-47DA-ABEF-D4598A0D0B2A}"/>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sz="2400"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D4ACEBC3-7128-48E3-B47A-3CC6CBFCBA90}"/>
              </a:ext>
            </a:extLst>
          </p:cNvPr>
          <p:cNvSpPr>
            <a:spLocks noGrp="1"/>
          </p:cNvSpPr>
          <p:nvPr>
            <p:ph type="dt" sz="quarter" idx="10"/>
          </p:nvPr>
        </p:nvSpPr>
        <p:spPr/>
        <p:txBody>
          <a:bodyPr/>
          <a:lstStyle/>
          <a:p>
            <a:pPr>
              <a:defRPr/>
            </a:pPr>
            <a:fld id="{23359A4A-948B-4E56-9C58-AF77D6E44C8E}" type="datetime1">
              <a:rPr lang="en-US" smtClean="0"/>
              <a:t>6/20/2022</a:t>
            </a:fld>
            <a:endParaRPr lang="en-US"/>
          </a:p>
        </p:txBody>
      </p:sp>
      <p:sp>
        <p:nvSpPr>
          <p:cNvPr id="5" name="Footer Placeholder 4">
            <a:extLst>
              <a:ext uri="{FF2B5EF4-FFF2-40B4-BE49-F238E27FC236}">
                <a16:creationId xmlns:a16="http://schemas.microsoft.com/office/drawing/2014/main" xmlns="" id="{58548C7B-A7E8-44CB-AA58-D0EA937CCF56}"/>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D86FA25-ED23-4F72-B7A6-6D7514C0E40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56C82D-E00F-4485-BCF5-CAB63357DCFA}" type="slidenum">
              <a:rPr lang="en-US" altLang="en-US">
                <a:solidFill>
                  <a:srgbClr val="898989"/>
                </a:solidFill>
                <a:latin typeface="Calibri" panose="020F0502020204030204" pitchFamily="34" charset="0"/>
              </a:rPr>
              <a:pPr eaLnBrk="1" hangingPunct="1"/>
              <a:t>81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BA1F28B3-9DDF-453B-8003-8F0B8F10A02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3015" name="Picture 2" descr="E:\NIET\Project\xLogo11.png.pagespeed.ic.pydHLuCQEZ.png">
            <a:extLst>
              <a:ext uri="{FF2B5EF4-FFF2-40B4-BE49-F238E27FC236}">
                <a16:creationId xmlns:a16="http://schemas.microsoft.com/office/drawing/2014/main" xmlns="" id="{B47A2FE3-E6F0-4877-982C-597A56084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87211DEB-A1C9-48DF-8122-E8331F7AE61B}"/>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3017" name="Picture 5">
            <a:extLst>
              <a:ext uri="{FF2B5EF4-FFF2-40B4-BE49-F238E27FC236}">
                <a16:creationId xmlns:a16="http://schemas.microsoft.com/office/drawing/2014/main" xmlns="" id="{F85B3746-92BA-45AF-BD90-6C3556C9E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1676400"/>
            <a:ext cx="833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3017"/>
                                        </p:tgtEl>
                                        <p:attrNameLst>
                                          <p:attrName>style.visibility</p:attrName>
                                        </p:attrNameLst>
                                      </p:cBhvr>
                                      <p:to>
                                        <p:strVal val="visible"/>
                                      </p:to>
                                    </p:set>
                                    <p:animEffect transition="in" filter="barn(inVertical)">
                                      <p:cBhvr>
                                        <p:cTn id="7"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a:extLst>
              <a:ext uri="{FF2B5EF4-FFF2-40B4-BE49-F238E27FC236}">
                <a16:creationId xmlns:a16="http://schemas.microsoft.com/office/drawing/2014/main" xmlns="" id="{41150219-7811-42C4-812A-00E7B027A7CD}"/>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835832C3-2847-4269-BA9B-4DA76727877A}"/>
              </a:ext>
            </a:extLst>
          </p:cNvPr>
          <p:cNvSpPr>
            <a:spLocks noGrp="1"/>
          </p:cNvSpPr>
          <p:nvPr>
            <p:ph type="dt" sz="quarter" idx="10"/>
          </p:nvPr>
        </p:nvSpPr>
        <p:spPr/>
        <p:txBody>
          <a:bodyPr/>
          <a:lstStyle/>
          <a:p>
            <a:pPr>
              <a:defRPr/>
            </a:pPr>
            <a:fld id="{F6729EF5-3537-4D4D-B138-A98942B499AF}" type="datetime1">
              <a:rPr lang="en-US" smtClean="0"/>
              <a:t>6/20/2022</a:t>
            </a:fld>
            <a:endParaRPr lang="en-US"/>
          </a:p>
        </p:txBody>
      </p:sp>
      <p:sp>
        <p:nvSpPr>
          <p:cNvPr id="5" name="Footer Placeholder 4">
            <a:extLst>
              <a:ext uri="{FF2B5EF4-FFF2-40B4-BE49-F238E27FC236}">
                <a16:creationId xmlns:a16="http://schemas.microsoft.com/office/drawing/2014/main" xmlns="" id="{5608C03D-DC27-4DAA-B9E0-E1130551DC9A}"/>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5608C994-33A1-4C39-8F92-3C3955DA7DA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358454D-328B-4631-99C9-80581C6173B0}" type="slidenum">
              <a:rPr lang="en-US" altLang="en-US">
                <a:solidFill>
                  <a:srgbClr val="898989"/>
                </a:solidFill>
                <a:latin typeface="Calibri" panose="020F0502020204030204" pitchFamily="34" charset="0"/>
              </a:rPr>
              <a:pPr eaLnBrk="1" hangingPunct="1"/>
              <a:t>82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45B5103C-6FC5-43B1-BB4A-CE0D34C6D0E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4039" name="Picture 2" descr="E:\NIET\Project\xLogo11.png.pagespeed.ic.pydHLuCQEZ.png">
            <a:extLst>
              <a:ext uri="{FF2B5EF4-FFF2-40B4-BE49-F238E27FC236}">
                <a16:creationId xmlns:a16="http://schemas.microsoft.com/office/drawing/2014/main" xmlns="" id="{60680ECF-6583-4BD7-8BC5-902605F99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716BF184-831E-4747-8699-EEDB2803375C}"/>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4041" name="Picture 5">
            <a:extLst>
              <a:ext uri="{FF2B5EF4-FFF2-40B4-BE49-F238E27FC236}">
                <a16:creationId xmlns:a16="http://schemas.microsoft.com/office/drawing/2014/main" xmlns="" id="{AAB04DD9-75BF-4B43-83C2-38BBF7522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676400"/>
            <a:ext cx="79962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4041"/>
                                        </p:tgtEl>
                                        <p:attrNameLst>
                                          <p:attrName>style.visibility</p:attrName>
                                        </p:attrNameLst>
                                      </p:cBhvr>
                                      <p:to>
                                        <p:strVal val="visible"/>
                                      </p:to>
                                    </p:set>
                                    <p:animEffect transition="in" filter="barn(inVertical)">
                                      <p:cBhvr>
                                        <p:cTn id="7" dur="500"/>
                                        <p:tgtEl>
                                          <p:spTgt spid="44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xmlns="" id="{04E91234-5B58-447B-82DB-DE18AD8D79C2}"/>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D664A3A9-0F23-425F-A6D8-9960E2C382AF}"/>
              </a:ext>
            </a:extLst>
          </p:cNvPr>
          <p:cNvSpPr>
            <a:spLocks noGrp="1"/>
          </p:cNvSpPr>
          <p:nvPr>
            <p:ph type="dt" sz="quarter" idx="10"/>
          </p:nvPr>
        </p:nvSpPr>
        <p:spPr/>
        <p:txBody>
          <a:bodyPr/>
          <a:lstStyle/>
          <a:p>
            <a:pPr>
              <a:defRPr/>
            </a:pPr>
            <a:fld id="{587D747B-8995-4E11-98EE-447EB944387F}" type="datetime1">
              <a:rPr lang="en-US" smtClean="0"/>
              <a:t>6/20/2022</a:t>
            </a:fld>
            <a:endParaRPr lang="en-US"/>
          </a:p>
        </p:txBody>
      </p:sp>
      <p:sp>
        <p:nvSpPr>
          <p:cNvPr id="5" name="Footer Placeholder 4">
            <a:extLst>
              <a:ext uri="{FF2B5EF4-FFF2-40B4-BE49-F238E27FC236}">
                <a16:creationId xmlns:a16="http://schemas.microsoft.com/office/drawing/2014/main" xmlns="" id="{313579FA-006A-448D-9EFB-C58406338055}"/>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113F3E90-9830-46D3-8CB3-BB0C7A34ACB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905AF1F-2967-40B1-824E-BE54B69669DA}" type="slidenum">
              <a:rPr lang="en-US" altLang="en-US">
                <a:solidFill>
                  <a:srgbClr val="898989"/>
                </a:solidFill>
                <a:latin typeface="Calibri" panose="020F0502020204030204" pitchFamily="34" charset="0"/>
              </a:rPr>
              <a:pPr eaLnBrk="1" hangingPunct="1"/>
              <a:t>83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6153D25B-706B-4E34-A573-24AD2FB009C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5063" name="Picture 2" descr="E:\NIET\Project\xLogo11.png.pagespeed.ic.pydHLuCQEZ.png">
            <a:extLst>
              <a:ext uri="{FF2B5EF4-FFF2-40B4-BE49-F238E27FC236}">
                <a16:creationId xmlns:a16="http://schemas.microsoft.com/office/drawing/2014/main" xmlns="" id="{A6BA7058-CEFA-4DF7-A45D-6818CC19A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B630B9B3-93DD-4CF1-A0B7-8C2A566EA0E3}"/>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5065" name="Picture 5">
            <a:extLst>
              <a:ext uri="{FF2B5EF4-FFF2-40B4-BE49-F238E27FC236}">
                <a16:creationId xmlns:a16="http://schemas.microsoft.com/office/drawing/2014/main" xmlns="" id="{693112AD-41D1-44A6-9EC7-32BA8391E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752600"/>
            <a:ext cx="82740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5065"/>
                                        </p:tgtEl>
                                        <p:attrNameLst>
                                          <p:attrName>style.visibility</p:attrName>
                                        </p:attrNameLst>
                                      </p:cBhvr>
                                      <p:to>
                                        <p:strVal val="visible"/>
                                      </p:to>
                                    </p:set>
                                    <p:animEffect transition="in" filter="barn(inVertical)">
                                      <p:cBhvr>
                                        <p:cTn id="7"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xmlns="" id="{F1ACE980-DA8C-47F6-8F16-2DFC8E6C8E88}"/>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49E36AEC-DC46-4FF2-96E4-C7D8139DCCDE}"/>
              </a:ext>
            </a:extLst>
          </p:cNvPr>
          <p:cNvSpPr>
            <a:spLocks noGrp="1"/>
          </p:cNvSpPr>
          <p:nvPr>
            <p:ph type="dt" sz="quarter" idx="10"/>
          </p:nvPr>
        </p:nvSpPr>
        <p:spPr/>
        <p:txBody>
          <a:bodyPr/>
          <a:lstStyle/>
          <a:p>
            <a:pPr>
              <a:defRPr/>
            </a:pPr>
            <a:fld id="{F42FA11B-028B-4471-AE9E-F8BB38475552}" type="datetime1">
              <a:rPr lang="en-US" smtClean="0"/>
              <a:t>6/20/2022</a:t>
            </a:fld>
            <a:endParaRPr lang="en-US"/>
          </a:p>
        </p:txBody>
      </p:sp>
      <p:sp>
        <p:nvSpPr>
          <p:cNvPr id="5" name="Footer Placeholder 4">
            <a:extLst>
              <a:ext uri="{FF2B5EF4-FFF2-40B4-BE49-F238E27FC236}">
                <a16:creationId xmlns:a16="http://schemas.microsoft.com/office/drawing/2014/main" xmlns="" id="{1852FBF4-7D53-48A4-9E12-69123914BBE6}"/>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E68CE4F0-BFD9-4655-8D9F-43212BEAF62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F846AC-49C1-4C2F-B094-C83FC2F48F1A}" type="slidenum">
              <a:rPr lang="en-US" altLang="en-US">
                <a:solidFill>
                  <a:srgbClr val="898989"/>
                </a:solidFill>
                <a:latin typeface="Calibri" panose="020F0502020204030204" pitchFamily="34" charset="0"/>
              </a:rPr>
              <a:pPr eaLnBrk="1" hangingPunct="1"/>
              <a:t>84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13571277-3BBF-4F03-B5EF-0E9DF40EE9C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6087" name="Picture 2" descr="E:\NIET\Project\xLogo11.png.pagespeed.ic.pydHLuCQEZ.png">
            <a:extLst>
              <a:ext uri="{FF2B5EF4-FFF2-40B4-BE49-F238E27FC236}">
                <a16:creationId xmlns:a16="http://schemas.microsoft.com/office/drawing/2014/main" xmlns="" id="{E53518C8-BF01-4DED-A13F-C4091F474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FBB2D8CB-CD6E-41E8-9C8D-2A92472DD337}"/>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6089" name="Picture 5">
            <a:extLst>
              <a:ext uri="{FF2B5EF4-FFF2-40B4-BE49-F238E27FC236}">
                <a16:creationId xmlns:a16="http://schemas.microsoft.com/office/drawing/2014/main" xmlns="" id="{E1CB0446-45D8-4A95-A897-DC7E9C1DF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1905000"/>
            <a:ext cx="791368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6089"/>
                                        </p:tgtEl>
                                        <p:attrNameLst>
                                          <p:attrName>style.visibility</p:attrName>
                                        </p:attrNameLst>
                                      </p:cBhvr>
                                      <p:to>
                                        <p:strVal val="visible"/>
                                      </p:to>
                                    </p:set>
                                    <p:animEffect transition="in" filter="barn(inVertical)">
                                      <p:cBhvr>
                                        <p:cTn id="7" dur="500"/>
                                        <p:tgtEl>
                                          <p:spTgt spid="46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a:extLst>
              <a:ext uri="{FF2B5EF4-FFF2-40B4-BE49-F238E27FC236}">
                <a16:creationId xmlns:a16="http://schemas.microsoft.com/office/drawing/2014/main" xmlns="" id="{D6F70FFE-07FA-4E47-8293-487D58749F8E}"/>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90C3DB0B-4B37-4428-87A2-D7F0FC6C38C9}"/>
              </a:ext>
            </a:extLst>
          </p:cNvPr>
          <p:cNvSpPr>
            <a:spLocks noGrp="1"/>
          </p:cNvSpPr>
          <p:nvPr>
            <p:ph type="dt" sz="quarter" idx="10"/>
          </p:nvPr>
        </p:nvSpPr>
        <p:spPr/>
        <p:txBody>
          <a:bodyPr/>
          <a:lstStyle/>
          <a:p>
            <a:pPr>
              <a:defRPr/>
            </a:pPr>
            <a:fld id="{8080FF0A-9C86-4DA1-8617-AD106310C8EC}" type="datetime1">
              <a:rPr lang="en-US" smtClean="0"/>
              <a:t>6/20/2022</a:t>
            </a:fld>
            <a:endParaRPr lang="en-US"/>
          </a:p>
        </p:txBody>
      </p:sp>
      <p:sp>
        <p:nvSpPr>
          <p:cNvPr id="5" name="Footer Placeholder 4">
            <a:extLst>
              <a:ext uri="{FF2B5EF4-FFF2-40B4-BE49-F238E27FC236}">
                <a16:creationId xmlns:a16="http://schemas.microsoft.com/office/drawing/2014/main" xmlns="" id="{A928970B-FDF5-40DD-8423-C9D19BDA316A}"/>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D956B762-472B-4066-8919-0AF44241881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B274F4D-CE52-4603-B989-4B321D201D88}" type="slidenum">
              <a:rPr lang="en-US" altLang="en-US">
                <a:solidFill>
                  <a:srgbClr val="898989"/>
                </a:solidFill>
                <a:latin typeface="Calibri" panose="020F0502020204030204" pitchFamily="34" charset="0"/>
              </a:rPr>
              <a:pPr eaLnBrk="1" hangingPunct="1"/>
              <a:t>85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D1398896-623D-441A-A0E9-DB49B11FF0B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7111" name="Picture 2" descr="E:\NIET\Project\xLogo11.png.pagespeed.ic.pydHLuCQEZ.png">
            <a:extLst>
              <a:ext uri="{FF2B5EF4-FFF2-40B4-BE49-F238E27FC236}">
                <a16:creationId xmlns:a16="http://schemas.microsoft.com/office/drawing/2014/main" xmlns="" id="{EBB0FEC6-F2AB-4D13-8CD5-639124700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958EDC8D-63CA-43A3-AD0B-3E884B5AC2BC}"/>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7113" name="Picture 5">
            <a:extLst>
              <a:ext uri="{FF2B5EF4-FFF2-40B4-BE49-F238E27FC236}">
                <a16:creationId xmlns:a16="http://schemas.microsoft.com/office/drawing/2014/main" xmlns="" id="{B66A54DF-407B-4E11-9B77-F8D948F6E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1752600"/>
            <a:ext cx="81803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7113"/>
                                        </p:tgtEl>
                                        <p:attrNameLst>
                                          <p:attrName>style.visibility</p:attrName>
                                        </p:attrNameLst>
                                      </p:cBhvr>
                                      <p:to>
                                        <p:strVal val="visible"/>
                                      </p:to>
                                    </p:set>
                                    <p:animEffect transition="in" filter="barn(inVertical)">
                                      <p:cBhvr>
                                        <p:cTn id="7" dur="5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xmlns="" id="{FC56AA64-C60B-4B70-B85E-B50882AD81D2}"/>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BB07BA00-8B8A-4DCA-98C4-7A979462CB82}"/>
              </a:ext>
            </a:extLst>
          </p:cNvPr>
          <p:cNvSpPr>
            <a:spLocks noGrp="1"/>
          </p:cNvSpPr>
          <p:nvPr>
            <p:ph type="dt" sz="quarter" idx="10"/>
          </p:nvPr>
        </p:nvSpPr>
        <p:spPr/>
        <p:txBody>
          <a:bodyPr/>
          <a:lstStyle/>
          <a:p>
            <a:pPr>
              <a:defRPr/>
            </a:pPr>
            <a:fld id="{BB8096DE-FFDD-494F-8FB4-1CAC470D346B}" type="datetime1">
              <a:rPr lang="en-US" smtClean="0"/>
              <a:t>6/20/2022</a:t>
            </a:fld>
            <a:endParaRPr lang="en-US"/>
          </a:p>
        </p:txBody>
      </p:sp>
      <p:sp>
        <p:nvSpPr>
          <p:cNvPr id="5" name="Footer Placeholder 4">
            <a:extLst>
              <a:ext uri="{FF2B5EF4-FFF2-40B4-BE49-F238E27FC236}">
                <a16:creationId xmlns:a16="http://schemas.microsoft.com/office/drawing/2014/main" xmlns="" id="{E8E24DB0-D6AE-4462-80EA-6C1DE4A3F368}"/>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F516C83D-EDDB-45DA-94BC-88D9D8EE2EA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0ABAB1-45C0-4546-812F-EE6C45D2E7E6}" type="slidenum">
              <a:rPr lang="en-US" altLang="en-US">
                <a:solidFill>
                  <a:srgbClr val="898989"/>
                </a:solidFill>
                <a:latin typeface="Calibri" panose="020F0502020204030204" pitchFamily="34" charset="0"/>
              </a:rPr>
              <a:pPr eaLnBrk="1" hangingPunct="1"/>
              <a:t>86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84AEF83C-D701-45B0-ACF3-5CFCEE53F04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8135" name="Picture 2" descr="E:\NIET\Project\xLogo11.png.pagespeed.ic.pydHLuCQEZ.png">
            <a:extLst>
              <a:ext uri="{FF2B5EF4-FFF2-40B4-BE49-F238E27FC236}">
                <a16:creationId xmlns:a16="http://schemas.microsoft.com/office/drawing/2014/main" xmlns="" id="{1048989F-254D-4486-810E-8137771B6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833917AE-6F2E-4FF8-8471-59F76D731AC1}"/>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8137" name="Picture 5">
            <a:extLst>
              <a:ext uri="{FF2B5EF4-FFF2-40B4-BE49-F238E27FC236}">
                <a16:creationId xmlns:a16="http://schemas.microsoft.com/office/drawing/2014/main" xmlns="" id="{AF7B6DF1-C212-48AA-8C89-965961151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1524000"/>
            <a:ext cx="76549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8137"/>
                                        </p:tgtEl>
                                        <p:attrNameLst>
                                          <p:attrName>style.visibility</p:attrName>
                                        </p:attrNameLst>
                                      </p:cBhvr>
                                      <p:to>
                                        <p:strVal val="visible"/>
                                      </p:to>
                                    </p:set>
                                    <p:animEffect transition="in" filter="barn(inVertical)">
                                      <p:cBhvr>
                                        <p:cTn id="7" dur="5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a:extLst>
              <a:ext uri="{FF2B5EF4-FFF2-40B4-BE49-F238E27FC236}">
                <a16:creationId xmlns:a16="http://schemas.microsoft.com/office/drawing/2014/main" xmlns="" id="{D5DD912B-B1DD-46D6-BC1A-A86ACCD5DA7B}"/>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B7F1E4BC-F779-4DC7-B2EB-DC0B9D03D041}"/>
              </a:ext>
            </a:extLst>
          </p:cNvPr>
          <p:cNvSpPr>
            <a:spLocks noGrp="1"/>
          </p:cNvSpPr>
          <p:nvPr>
            <p:ph type="dt" sz="quarter" idx="10"/>
          </p:nvPr>
        </p:nvSpPr>
        <p:spPr/>
        <p:txBody>
          <a:bodyPr/>
          <a:lstStyle/>
          <a:p>
            <a:pPr>
              <a:defRPr/>
            </a:pPr>
            <a:fld id="{24625B99-1E67-4578-8D44-E4AF42D755F9}" type="datetime1">
              <a:rPr lang="en-US" smtClean="0"/>
              <a:t>6/20/2022</a:t>
            </a:fld>
            <a:endParaRPr lang="en-US"/>
          </a:p>
        </p:txBody>
      </p:sp>
      <p:sp>
        <p:nvSpPr>
          <p:cNvPr id="5" name="Footer Placeholder 4">
            <a:extLst>
              <a:ext uri="{FF2B5EF4-FFF2-40B4-BE49-F238E27FC236}">
                <a16:creationId xmlns:a16="http://schemas.microsoft.com/office/drawing/2014/main" xmlns="" id="{7FC5AC00-5CE4-419C-AB71-F5125A620206}"/>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D9D75429-21AC-455C-8266-45C03CCB0E8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0960644-A28B-4BD3-BC75-8BC9CD3B597D}" type="slidenum">
              <a:rPr lang="en-US" altLang="en-US">
                <a:solidFill>
                  <a:srgbClr val="898989"/>
                </a:solidFill>
                <a:latin typeface="Calibri" panose="020F0502020204030204" pitchFamily="34" charset="0"/>
              </a:rPr>
              <a:pPr eaLnBrk="1" hangingPunct="1"/>
              <a:t>87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58DB767-0474-4BF2-990B-C9B6C52F689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9159" name="Picture 2" descr="E:\NIET\Project\xLogo11.png.pagespeed.ic.pydHLuCQEZ.png">
            <a:extLst>
              <a:ext uri="{FF2B5EF4-FFF2-40B4-BE49-F238E27FC236}">
                <a16:creationId xmlns:a16="http://schemas.microsoft.com/office/drawing/2014/main" xmlns="" id="{3A04080A-5C83-4795-9549-78D944F68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xmlns="" id="{3418BC19-C02B-4928-903D-48878ED68974}"/>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9161" name="Picture 5">
            <a:extLst>
              <a:ext uri="{FF2B5EF4-FFF2-40B4-BE49-F238E27FC236}">
                <a16:creationId xmlns:a16="http://schemas.microsoft.com/office/drawing/2014/main" xmlns="" id="{4736FF0F-10B6-4C84-B235-66A52136DF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1676400"/>
            <a:ext cx="77311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161"/>
                                        </p:tgtEl>
                                        <p:attrNameLst>
                                          <p:attrName>style.visibility</p:attrName>
                                        </p:attrNameLst>
                                      </p:cBhvr>
                                      <p:to>
                                        <p:strVal val="visible"/>
                                      </p:to>
                                    </p:set>
                                    <p:animEffect transition="in" filter="barn(inVertical)">
                                      <p:cBhvr>
                                        <p:cTn id="7" dur="500"/>
                                        <p:tgtEl>
                                          <p:spTgt spid="49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a:extLst>
              <a:ext uri="{FF2B5EF4-FFF2-40B4-BE49-F238E27FC236}">
                <a16:creationId xmlns:a16="http://schemas.microsoft.com/office/drawing/2014/main" xmlns="" id="{32BB7BE3-E0E7-4269-9016-A16892F21C70}"/>
              </a:ext>
            </a:extLst>
          </p:cNvPr>
          <p:cNvSpPr>
            <a:spLocks noGrp="1"/>
          </p:cNvSpPr>
          <p:nvPr>
            <p:ph idx="1"/>
          </p:nvPr>
        </p:nvSpPr>
        <p:spPr>
          <a:xfrm>
            <a:off x="228600" y="914400"/>
            <a:ext cx="8763000" cy="47545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xmlns="" id="{56420860-FDAD-4200-8E8A-B0AD02474DD9}"/>
              </a:ext>
            </a:extLst>
          </p:cNvPr>
          <p:cNvSpPr>
            <a:spLocks noGrp="1"/>
          </p:cNvSpPr>
          <p:nvPr>
            <p:ph type="dt" sz="quarter" idx="10"/>
          </p:nvPr>
        </p:nvSpPr>
        <p:spPr/>
        <p:txBody>
          <a:bodyPr/>
          <a:lstStyle/>
          <a:p>
            <a:pPr>
              <a:defRPr/>
            </a:pPr>
            <a:fld id="{157282C9-9F89-4C5F-B2EE-D2E7FF1AAE86}" type="datetime1">
              <a:rPr lang="en-US" smtClean="0"/>
              <a:t>6/20/2022</a:t>
            </a:fld>
            <a:endParaRPr lang="en-US"/>
          </a:p>
        </p:txBody>
      </p:sp>
      <p:sp>
        <p:nvSpPr>
          <p:cNvPr id="5" name="Footer Placeholder 4">
            <a:extLst>
              <a:ext uri="{FF2B5EF4-FFF2-40B4-BE49-F238E27FC236}">
                <a16:creationId xmlns:a16="http://schemas.microsoft.com/office/drawing/2014/main" xmlns="" id="{7E9ABAE9-B67B-4012-ABE8-5709ACD0253A}"/>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BF232127-DD8B-4064-A850-3F44D1750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ACFB58-A810-4E9A-AF15-94C183308BE7}" type="slidenum">
              <a:rPr lang="en-US" altLang="en-US">
                <a:solidFill>
                  <a:srgbClr val="898989"/>
                </a:solidFill>
                <a:latin typeface="Calibri" panose="020F0502020204030204" pitchFamily="34" charset="0"/>
              </a:rPr>
              <a:pPr eaLnBrk="1" hangingPunct="1"/>
              <a:t>88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0183" name="Picture 2" descr="E:\NIET\Project\xLogo11.png.pagespeed.ic.pydHLuCQEZ.png">
            <a:extLst>
              <a:ext uri="{FF2B5EF4-FFF2-40B4-BE49-F238E27FC236}">
                <a16:creationId xmlns:a16="http://schemas.microsoft.com/office/drawing/2014/main" xmlns="" id="{CEF9437C-C4A0-4902-9826-19314BDAB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xmlns="" id="{4F144432-93FF-4FC5-9006-6A7AB2FE95DD}"/>
              </a:ext>
            </a:extLst>
          </p:cNvPr>
          <p:cNvSpPr/>
          <p:nvPr/>
        </p:nvSpPr>
        <p:spPr>
          <a:xfrm>
            <a:off x="533400" y="990600"/>
            <a:ext cx="8229600" cy="3367076"/>
          </a:xfrm>
          <a:prstGeom prst="rect">
            <a:avLst/>
          </a:prstGeom>
        </p:spPr>
        <p:txBody>
          <a:bodyPr>
            <a:spAutoFit/>
          </a:bodyPr>
          <a:lstStyle/>
          <a:p>
            <a:pPr fontAlgn="auto">
              <a:lnSpc>
                <a:spcPct val="95000"/>
              </a:lnSpc>
              <a:spcAft>
                <a:spcPts val="0"/>
              </a:spcAft>
              <a:defRPr/>
            </a:pPr>
            <a:r>
              <a:rPr lang="en-US" sz="2400" b="1" dirty="0">
                <a:solidFill>
                  <a:srgbClr val="3B62AF"/>
                </a:solidFill>
                <a:latin typeface="+mj-lt"/>
                <a:cs typeface="+mn-cs"/>
              </a:rPr>
              <a:t>Bellman Ford (G, W, S)</a:t>
            </a:r>
          </a:p>
          <a:p>
            <a:pPr fontAlgn="auto">
              <a:lnSpc>
                <a:spcPct val="95000"/>
              </a:lnSpc>
              <a:spcAft>
                <a:spcPts val="0"/>
              </a:spcAft>
              <a:defRPr/>
            </a:pPr>
            <a:endParaRPr lang="en-US" sz="2400" b="1" dirty="0">
              <a:solidFill>
                <a:srgbClr val="3B62AF"/>
              </a:solidFill>
              <a:latin typeface="+mj-lt"/>
              <a:cs typeface="+mn-cs"/>
            </a:endParaRPr>
          </a:p>
          <a:p>
            <a:pPr marL="514350" indent="-514350" fontAlgn="auto">
              <a:lnSpc>
                <a:spcPct val="95000"/>
              </a:lnSpc>
              <a:spcAft>
                <a:spcPts val="0"/>
              </a:spcAft>
              <a:buFont typeface="+mj-lt"/>
              <a:buAutoNum type="arabicPeriod"/>
              <a:defRPr/>
            </a:pPr>
            <a:r>
              <a:rPr lang="en-US" sz="2200" b="1" dirty="0">
                <a:solidFill>
                  <a:srgbClr val="3B62AF"/>
                </a:solidFill>
                <a:latin typeface="Arial" charset="0"/>
                <a:cs typeface="+mn-cs"/>
              </a:rPr>
              <a:t> </a:t>
            </a:r>
            <a:r>
              <a:rPr lang="en-US" sz="2200" b="1" dirty="0">
                <a:latin typeface="+mn-lt"/>
                <a:cs typeface="+mn-cs"/>
              </a:rPr>
              <a:t>Initialize Single Source(G, S)</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For </a:t>
            </a:r>
            <a:r>
              <a:rPr lang="en-US" sz="2200" dirty="0" err="1">
                <a:solidFill>
                  <a:srgbClr val="674EA7"/>
                </a:solidFill>
                <a:latin typeface="Constantia" pitchFamily="18" charset="0"/>
                <a:cs typeface="+mn-cs"/>
              </a:rPr>
              <a:t>i</a:t>
            </a:r>
            <a:r>
              <a:rPr lang="en-US" sz="2200" dirty="0">
                <a:solidFill>
                  <a:srgbClr val="674EA7"/>
                </a:solidFill>
                <a:latin typeface="Constantia" pitchFamily="18" charset="0"/>
                <a:cs typeface="+mn-cs"/>
              </a:rPr>
              <a:t> ←1 to [V[G]] -1</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for each edge (u, v)∈ E[G]</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relax(u, v, w)</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for each edge (u, v)∈ E[G]</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if </a:t>
            </a:r>
            <a:r>
              <a:rPr lang="en-US" sz="2200" dirty="0">
                <a:latin typeface="+mn-lt"/>
                <a:cs typeface="+mn-cs"/>
              </a:rPr>
              <a:t> d[v] &gt; d[u] +w(u, v)</a:t>
            </a:r>
            <a:endParaRPr lang="en-US" sz="2200" dirty="0">
              <a:solidFill>
                <a:srgbClr val="674EA7"/>
              </a:solidFill>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then return false</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return true	</a:t>
            </a:r>
            <a:endParaRPr lang="en-US" sz="2200" dirty="0">
              <a:latin typeface="+mn-lt"/>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a:extLst>
              <a:ext uri="{FF2B5EF4-FFF2-40B4-BE49-F238E27FC236}">
                <a16:creationId xmlns:a16="http://schemas.microsoft.com/office/drawing/2014/main" xmlns=""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xmlns="" id="{CEF9437C-C4A0-4902-9826-19314BDAB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726831" y="1142999"/>
            <a:ext cx="7543800" cy="646331"/>
          </a:xfrm>
          <a:prstGeom prst="rect">
            <a:avLst/>
          </a:prstGeom>
        </p:spPr>
        <p:txBody>
          <a:bodyPr wrap="square">
            <a:spAutoFit/>
          </a:bodyPr>
          <a:lstStyle/>
          <a:p>
            <a:r>
              <a:rPr lang="en-US" dirty="0"/>
              <a:t>Example </a:t>
            </a:r>
          </a:p>
          <a:p>
            <a:r>
              <a:rPr lang="en-US" dirty="0"/>
              <a:t>Let us understand the algorithm with following example graph.</a:t>
            </a:r>
          </a:p>
        </p:txBody>
      </p:sp>
      <p:sp>
        <p:nvSpPr>
          <p:cNvPr id="10" name="Rectangle 9"/>
          <p:cNvSpPr/>
          <p:nvPr/>
        </p:nvSpPr>
        <p:spPr>
          <a:xfrm>
            <a:off x="726831" y="1953740"/>
            <a:ext cx="7924800" cy="1200329"/>
          </a:xfrm>
          <a:prstGeom prst="rect">
            <a:avLst/>
          </a:prstGeom>
        </p:spPr>
        <p:txBody>
          <a:bodyPr wrap="square">
            <a:spAutoFit/>
          </a:bodyPr>
          <a:lstStyle/>
          <a:p>
            <a:r>
              <a:rPr lang="en-US" dirty="0"/>
              <a:t>Let the given source vertex be 0. Initialize all distances as infinite, except the distance to the source itself. Total number of vertices in the graph is 5, so all edges must be processed 4 times.</a:t>
            </a:r>
          </a:p>
          <a:p>
            <a:r>
              <a:rPr lang="en-US" dirty="0"/>
              <a:t> </a:t>
            </a:r>
          </a:p>
        </p:txBody>
      </p:sp>
      <p:pic>
        <p:nvPicPr>
          <p:cNvPr id="5122"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706" y="3048000"/>
            <a:ext cx="5734050" cy="340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7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18E59B-4749-4AE9-A161-EB0CAAA85A99}" type="datetime1">
              <a:rPr lang="en-US" smtClean="0"/>
              <a:t>6/20/2022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Sachin Singh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4815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dirty="0" smtClean="0">
                <a:ln>
                  <a:noFill/>
                </a:ln>
                <a:solidFill>
                  <a:schemeClr val="dk1"/>
                </a:solidFill>
                <a:effectLst/>
                <a:uLnTx/>
                <a:uFillTx/>
                <a:latin typeface="Times New Roman" panose="02020603050405020304" pitchFamily="18" charset="0"/>
                <a:cs typeface="Times New Roman" panose="02020603050405020304" pitchFamily="18" charset="0"/>
              </a:rPr>
              <a:t>Program </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xmlns="" id="{541E00FF-D043-46A6-B039-CD5B92081618}"/>
              </a:ext>
            </a:extLst>
          </p:cNvPr>
          <p:cNvSpPr/>
          <p:nvPr/>
        </p:nvSpPr>
        <p:spPr>
          <a:xfrm>
            <a:off x="838200" y="1107707"/>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xmlns="" id="{0975EA2E-9AA8-4F60-B278-BDBF39596728}"/>
              </a:ext>
            </a:extLst>
          </p:cNvPr>
          <p:cNvGraphicFramePr>
            <a:graphicFrameLocks noGrp="1"/>
          </p:cNvGraphicFramePr>
          <p:nvPr>
            <p:ph idx="1"/>
            <p:extLst>
              <p:ext uri="{D42A27DB-BD31-4B8C-83A1-F6EECF244321}">
                <p14:modId xmlns:p14="http://schemas.microsoft.com/office/powerpoint/2010/main" val="1071842147"/>
              </p:ext>
            </p:extLst>
          </p:nvPr>
        </p:nvGraphicFramePr>
        <p:xfrm>
          <a:off x="838200" y="1676399"/>
          <a:ext cx="7620000" cy="4073888"/>
        </p:xfrm>
        <a:graphic>
          <a:graphicData uri="http://schemas.openxmlformats.org/drawingml/2006/table">
            <a:tbl>
              <a:tblPr firstRow="1" firstCol="1" bandRow="1">
                <a:tableStyleId>{5C22544A-7EE6-4342-B048-85BDC9FD1C3A}</a:tableStyleId>
              </a:tblPr>
              <a:tblGrid>
                <a:gridCol w="1426280">
                  <a:extLst>
                    <a:ext uri="{9D8B030D-6E8A-4147-A177-3AD203B41FA5}">
                      <a16:colId xmlns:a16="http://schemas.microsoft.com/office/drawing/2014/main" xmlns="" val="730212534"/>
                    </a:ext>
                  </a:extLst>
                </a:gridCol>
                <a:gridCol w="6193720">
                  <a:extLst>
                    <a:ext uri="{9D8B030D-6E8A-4147-A177-3AD203B41FA5}">
                      <a16:colId xmlns:a16="http://schemas.microsoft.com/office/drawing/2014/main" xmlns="" val="3901585434"/>
                    </a:ext>
                  </a:extLst>
                </a:gridCol>
              </a:tblGrid>
              <a:tr h="313376">
                <a:tc>
                  <a:txBody>
                    <a:bodyPr/>
                    <a:lstStyle/>
                    <a:p>
                      <a:pPr>
                        <a:lnSpc>
                          <a:spcPct val="107000"/>
                        </a:lnSpc>
                        <a:spcAft>
                          <a:spcPts val="0"/>
                        </a:spcAft>
                      </a:pPr>
                      <a:r>
                        <a:rPr lang="en-IN" sz="1400">
                          <a:effectLst/>
                        </a:rPr>
                        <a:t>POs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Graduates will be able to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27662473"/>
                  </a:ext>
                </a:extLst>
              </a:tr>
              <a:tr h="313376">
                <a:tc>
                  <a:txBody>
                    <a:bodyPr/>
                    <a:lstStyle/>
                    <a:p>
                      <a:pPr>
                        <a:lnSpc>
                          <a:spcPct val="107000"/>
                        </a:lnSpc>
                        <a:spcAft>
                          <a:spcPts val="0"/>
                        </a:spcAft>
                      </a:pPr>
                      <a:r>
                        <a:rPr lang="en-IN" sz="1400">
                          <a:effectLst/>
                        </a:rPr>
                        <a:t>PO1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Knowledge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556962074"/>
                  </a:ext>
                </a:extLst>
              </a:tr>
              <a:tr h="313376">
                <a:tc>
                  <a:txBody>
                    <a:bodyPr/>
                    <a:lstStyle/>
                    <a:p>
                      <a:pPr>
                        <a:lnSpc>
                          <a:spcPct val="107000"/>
                        </a:lnSpc>
                        <a:spcAft>
                          <a:spcPts val="0"/>
                        </a:spcAft>
                      </a:pPr>
                      <a:r>
                        <a:rPr lang="en-IN" sz="1400">
                          <a:effectLst/>
                        </a:rPr>
                        <a:t>PO2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Problem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933383004"/>
                  </a:ext>
                </a:extLst>
              </a:tr>
              <a:tr h="313376">
                <a:tc>
                  <a:txBody>
                    <a:bodyPr/>
                    <a:lstStyle/>
                    <a:p>
                      <a:pPr>
                        <a:lnSpc>
                          <a:spcPct val="107000"/>
                        </a:lnSpc>
                        <a:spcAft>
                          <a:spcPts val="0"/>
                        </a:spcAft>
                      </a:pPr>
                      <a:r>
                        <a:rPr lang="en-IN" sz="1400">
                          <a:effectLst/>
                        </a:rPr>
                        <a:t>PO3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Design &amp; Development of solutions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1302825"/>
                  </a:ext>
                </a:extLst>
              </a:tr>
              <a:tr h="313376">
                <a:tc>
                  <a:txBody>
                    <a:bodyPr/>
                    <a:lstStyle/>
                    <a:p>
                      <a:pPr>
                        <a:lnSpc>
                          <a:spcPct val="107000"/>
                        </a:lnSpc>
                        <a:spcAft>
                          <a:spcPts val="0"/>
                        </a:spcAft>
                      </a:pPr>
                      <a:r>
                        <a:rPr lang="en-IN" sz="1400">
                          <a:effectLst/>
                        </a:rPr>
                        <a:t>PO4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Conduct Investigation of complex problems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961366988"/>
                  </a:ext>
                </a:extLst>
              </a:tr>
              <a:tr h="313376">
                <a:tc>
                  <a:txBody>
                    <a:bodyPr/>
                    <a:lstStyle/>
                    <a:p>
                      <a:pPr>
                        <a:lnSpc>
                          <a:spcPct val="107000"/>
                        </a:lnSpc>
                        <a:spcAft>
                          <a:spcPts val="0"/>
                        </a:spcAft>
                      </a:pPr>
                      <a:r>
                        <a:rPr lang="en-IN" sz="1400">
                          <a:effectLst/>
                        </a:rPr>
                        <a:t>PO5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Modern Tool Usage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94335665"/>
                  </a:ext>
                </a:extLst>
              </a:tr>
              <a:tr h="313376">
                <a:tc>
                  <a:txBody>
                    <a:bodyPr/>
                    <a:lstStyle/>
                    <a:p>
                      <a:pPr>
                        <a:lnSpc>
                          <a:spcPct val="107000"/>
                        </a:lnSpc>
                        <a:spcAft>
                          <a:spcPts val="0"/>
                        </a:spcAft>
                      </a:pPr>
                      <a:r>
                        <a:rPr lang="en-IN" sz="1400">
                          <a:effectLst/>
                        </a:rPr>
                        <a:t>PO6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The Engineer and Society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36071200"/>
                  </a:ext>
                </a:extLst>
              </a:tr>
              <a:tr h="313376">
                <a:tc>
                  <a:txBody>
                    <a:bodyPr/>
                    <a:lstStyle/>
                    <a:p>
                      <a:pPr>
                        <a:lnSpc>
                          <a:spcPct val="107000"/>
                        </a:lnSpc>
                        <a:spcAft>
                          <a:spcPts val="0"/>
                        </a:spcAft>
                      </a:pPr>
                      <a:r>
                        <a:rPr lang="en-IN" sz="1400">
                          <a:effectLst/>
                        </a:rPr>
                        <a:t>PO7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Environment and sustainability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57868391"/>
                  </a:ext>
                </a:extLst>
              </a:tr>
              <a:tr h="313376">
                <a:tc>
                  <a:txBody>
                    <a:bodyPr/>
                    <a:lstStyle/>
                    <a:p>
                      <a:pPr>
                        <a:lnSpc>
                          <a:spcPct val="107000"/>
                        </a:lnSpc>
                        <a:spcAft>
                          <a:spcPts val="0"/>
                        </a:spcAft>
                      </a:pPr>
                      <a:r>
                        <a:rPr lang="en-IN" sz="1400">
                          <a:effectLst/>
                        </a:rPr>
                        <a:t>PO8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Ethics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62099741"/>
                  </a:ext>
                </a:extLst>
              </a:tr>
              <a:tr h="313376">
                <a:tc>
                  <a:txBody>
                    <a:bodyPr/>
                    <a:lstStyle/>
                    <a:p>
                      <a:pPr>
                        <a:lnSpc>
                          <a:spcPct val="107000"/>
                        </a:lnSpc>
                        <a:spcAft>
                          <a:spcPts val="0"/>
                        </a:spcAft>
                      </a:pPr>
                      <a:r>
                        <a:rPr lang="en-IN" sz="1400">
                          <a:effectLst/>
                        </a:rPr>
                        <a:t>PO9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Individual &amp; Team 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91395007"/>
                  </a:ext>
                </a:extLst>
              </a:tr>
              <a:tr h="313376">
                <a:tc>
                  <a:txBody>
                    <a:bodyPr/>
                    <a:lstStyle/>
                    <a:p>
                      <a:pPr>
                        <a:lnSpc>
                          <a:spcPct val="107000"/>
                        </a:lnSpc>
                        <a:spcAft>
                          <a:spcPts val="0"/>
                        </a:spcAft>
                      </a:pPr>
                      <a:r>
                        <a:rPr lang="en-IN" sz="1400">
                          <a:effectLst/>
                        </a:rPr>
                        <a:t>PO10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71081910"/>
                  </a:ext>
                </a:extLst>
              </a:tr>
              <a:tr h="313376">
                <a:tc>
                  <a:txBody>
                    <a:bodyPr/>
                    <a:lstStyle/>
                    <a:p>
                      <a:pPr>
                        <a:lnSpc>
                          <a:spcPct val="107000"/>
                        </a:lnSpc>
                        <a:spcAft>
                          <a:spcPts val="0"/>
                        </a:spcAft>
                      </a:pPr>
                      <a:r>
                        <a:rPr lang="en-IN" sz="1400">
                          <a:effectLst/>
                        </a:rPr>
                        <a:t>PO11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Project management and Finance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81012516"/>
                  </a:ext>
                </a:extLst>
              </a:tr>
              <a:tr h="313376">
                <a:tc>
                  <a:txBody>
                    <a:bodyPr/>
                    <a:lstStyle/>
                    <a:p>
                      <a:pPr>
                        <a:lnSpc>
                          <a:spcPct val="107000"/>
                        </a:lnSpc>
                        <a:spcAft>
                          <a:spcPts val="0"/>
                        </a:spcAft>
                      </a:pPr>
                      <a:r>
                        <a:rPr lang="en-IN" sz="1400">
                          <a:effectLst/>
                        </a:rPr>
                        <a:t>PO12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Life Long Learning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969303712"/>
                  </a:ext>
                </a:extLst>
              </a:tr>
            </a:tbl>
          </a:graphicData>
        </a:graphic>
      </p:graphicFrame>
    </p:spTree>
    <p:extLst>
      <p:ext uri="{BB962C8B-B14F-4D97-AF65-F5344CB8AC3E}">
        <p14:creationId xmlns:p14="http://schemas.microsoft.com/office/powerpoint/2010/main" val="15440882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a:extLst>
              <a:ext uri="{FF2B5EF4-FFF2-40B4-BE49-F238E27FC236}">
                <a16:creationId xmlns:a16="http://schemas.microsoft.com/office/drawing/2014/main" xmlns=""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xmlns="" id="{CEF9437C-C4A0-4902-9826-19314BDAB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80292" y="1143000"/>
            <a:ext cx="8077200" cy="1754326"/>
          </a:xfrm>
          <a:prstGeom prst="rect">
            <a:avLst/>
          </a:prstGeom>
        </p:spPr>
        <p:txBody>
          <a:bodyPr wrap="square">
            <a:spAutoFit/>
          </a:bodyPr>
          <a:lstStyle/>
          <a:p>
            <a:pPr algn="just"/>
            <a:r>
              <a:rPr lang="en-US" dirty="0"/>
              <a:t>Let all edges are processed in the following order: (B, E), (D, B), (B, D), (A, B), (A, C), (D, C), (B, C), (E, D). We get the following distances when all edges are processed the first time. The first row shows initial distances. The second row shows distances when edges (B, E), (D, B), (B, D) and (A, B) are processed. The third row shows distances when (A, C) is processed. The fourth row shows when (D, C), (B, C) and (E, D) are processed.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971801"/>
            <a:ext cx="716279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328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a:extLst>
              <a:ext uri="{FF2B5EF4-FFF2-40B4-BE49-F238E27FC236}">
                <a16:creationId xmlns:a16="http://schemas.microsoft.com/office/drawing/2014/main" xmlns=""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xmlns="" id="{CEF9437C-C4A0-4902-9826-19314BDAB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1177729"/>
            <a:ext cx="8153400" cy="923330"/>
          </a:xfrm>
          <a:prstGeom prst="rect">
            <a:avLst/>
          </a:prstGeom>
        </p:spPr>
        <p:txBody>
          <a:bodyPr wrap="square">
            <a:spAutoFit/>
          </a:bodyPr>
          <a:lstStyle/>
          <a:p>
            <a:r>
              <a:rPr lang="en-US" dirty="0"/>
              <a:t>The first iteration guarantees to give all shortest paths which are at most 1 edge long. We get the following distances when all edges are processed second time (The last row shows final values). </a:t>
            </a:r>
          </a:p>
        </p:txBody>
      </p:sp>
      <p:pic>
        <p:nvPicPr>
          <p:cNvPr id="7170"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2514600"/>
            <a:ext cx="64008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688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a:extLst>
              <a:ext uri="{FF2B5EF4-FFF2-40B4-BE49-F238E27FC236}">
                <a16:creationId xmlns:a16="http://schemas.microsoft.com/office/drawing/2014/main" xmlns=""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xmlns="" id="{CEF9437C-C4A0-4902-9826-19314BDAB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33400" y="1295400"/>
            <a:ext cx="7734300" cy="1200329"/>
          </a:xfrm>
          <a:prstGeom prst="rect">
            <a:avLst/>
          </a:prstGeom>
        </p:spPr>
        <p:txBody>
          <a:bodyPr wrap="square">
            <a:spAutoFit/>
          </a:bodyPr>
          <a:lstStyle/>
          <a:p>
            <a:pPr algn="just"/>
            <a:r>
              <a:rPr lang="en-US" dirty="0"/>
              <a:t>The second iteration guarantees to give all shortest paths which are at most 2 edges long. The algorithm processes all edges 2 more times. The distances are minimized after the second iteration, so third and fourth iterations don’t update the distances.</a:t>
            </a:r>
          </a:p>
        </p:txBody>
      </p:sp>
    </p:spTree>
    <p:extLst>
      <p:ext uri="{BB962C8B-B14F-4D97-AF65-F5344CB8AC3E}">
        <p14:creationId xmlns:p14="http://schemas.microsoft.com/office/powerpoint/2010/main" val="4157499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98EE205-9100-4E84-BCB6-745BFB8AB2C2}"/>
              </a:ext>
            </a:extLst>
          </p:cNvPr>
          <p:cNvSpPr>
            <a:spLocks noGrp="1"/>
          </p:cNvSpPr>
          <p:nvPr>
            <p:ph idx="1"/>
          </p:nvPr>
        </p:nvSpPr>
        <p:spPr>
          <a:xfrm>
            <a:off x="228600" y="914400"/>
            <a:ext cx="8763000" cy="4754563"/>
          </a:xfrm>
        </p:spPr>
        <p:txBody>
          <a:bodyPr rtlCol="0">
            <a:normAutofit/>
          </a:bodyPr>
          <a:lstStyle/>
          <a:p>
            <a:pPr algn="just" eaLnBrk="1" fontAlgn="auto" hangingPunct="1">
              <a:spcAft>
                <a:spcPts val="0"/>
              </a:spcAft>
              <a:buFont typeface="Arial" panose="020B0604020202020204" pitchFamily="34" charset="0"/>
              <a:buNone/>
              <a:defRPr/>
            </a:pPr>
            <a:r>
              <a:rPr lang="en-US" dirty="0"/>
              <a:t>	</a:t>
            </a:r>
            <a:r>
              <a:rPr lang="en-US" sz="2800" b="1" dirty="0"/>
              <a:t>Knapsack Problem	</a:t>
            </a:r>
            <a:r>
              <a:rPr lang="en-US" dirty="0"/>
              <a:t>		</a:t>
            </a:r>
          </a:p>
          <a:p>
            <a:pPr marL="609600" indent="-609600" eaLnBrk="1" fontAlgn="auto" hangingPunct="1">
              <a:spcAft>
                <a:spcPts val="0"/>
              </a:spcAft>
              <a:buFont typeface="Monotype Sorts" pitchFamily="80" charset="2"/>
              <a:buNone/>
              <a:defRPr/>
            </a:pPr>
            <a:r>
              <a:rPr lang="en-US" altLang="zh-CN" sz="2200" dirty="0"/>
              <a:t>There are two versions of the problem:</a:t>
            </a:r>
          </a:p>
          <a:p>
            <a:pPr marL="609600" indent="-609600" eaLnBrk="1" fontAlgn="auto" hangingPunct="1">
              <a:spcAft>
                <a:spcPts val="0"/>
              </a:spcAft>
              <a:buFont typeface="Monotype Sorts" pitchFamily="80" charset="2"/>
              <a:buNone/>
              <a:defRPr/>
            </a:pPr>
            <a:endParaRPr lang="en-US" altLang="zh-CN" sz="2200" dirty="0"/>
          </a:p>
          <a:p>
            <a:pPr marL="990600" lvl="1" indent="-533400" eaLnBrk="1" fontAlgn="auto" hangingPunct="1">
              <a:spcBef>
                <a:spcPct val="0"/>
              </a:spcBef>
              <a:spcAft>
                <a:spcPts val="0"/>
              </a:spcAft>
              <a:buFont typeface="+mj-lt"/>
              <a:buAutoNum type="arabicPeriod"/>
              <a:defRPr/>
            </a:pPr>
            <a:r>
              <a:rPr lang="en-US" altLang="zh-CN" sz="2200" dirty="0"/>
              <a:t>“</a:t>
            </a:r>
            <a:r>
              <a:rPr lang="en-US" altLang="zh-CN" sz="2200" b="1" dirty="0"/>
              <a:t>0-1 knapsack problem”</a:t>
            </a:r>
          </a:p>
          <a:p>
            <a:pPr marL="1314450" lvl="2" indent="-457200" eaLnBrk="1" fontAlgn="auto" hangingPunct="1">
              <a:spcBef>
                <a:spcPct val="0"/>
              </a:spcBef>
              <a:spcAft>
                <a:spcPts val="0"/>
              </a:spcAft>
              <a:defRPr/>
            </a:pPr>
            <a:r>
              <a:rPr lang="en-US" altLang="zh-CN" sz="2200" dirty="0"/>
              <a:t>     Items are indivisible,</a:t>
            </a:r>
          </a:p>
          <a:p>
            <a:pPr marL="1314450" lvl="2" indent="-457200" eaLnBrk="1" fontAlgn="auto" hangingPunct="1">
              <a:spcBef>
                <a:spcPct val="0"/>
              </a:spcBef>
              <a:spcAft>
                <a:spcPts val="0"/>
              </a:spcAft>
              <a:defRPr/>
            </a:pPr>
            <a:r>
              <a:rPr lang="en-US" altLang="zh-CN" sz="2200" dirty="0"/>
              <a:t>     you either take an item or not. </a:t>
            </a:r>
          </a:p>
          <a:p>
            <a:pPr marL="857250" lvl="2" indent="0" eaLnBrk="1" fontAlgn="auto" hangingPunct="1">
              <a:spcBef>
                <a:spcPct val="0"/>
              </a:spcBef>
              <a:spcAft>
                <a:spcPts val="0"/>
              </a:spcAft>
              <a:buNone/>
              <a:defRPr/>
            </a:pPr>
            <a:endParaRPr lang="en-US" altLang="zh-CN" sz="2200" i="1" dirty="0">
              <a:solidFill>
                <a:schemeClr val="hlink"/>
              </a:solidFill>
            </a:endParaRPr>
          </a:p>
          <a:p>
            <a:pPr marL="990600" lvl="1" indent="-533400" eaLnBrk="1" fontAlgn="auto" hangingPunct="1">
              <a:spcBef>
                <a:spcPct val="0"/>
              </a:spcBef>
              <a:spcAft>
                <a:spcPts val="0"/>
              </a:spcAft>
              <a:buFont typeface="+mj-lt"/>
              <a:buAutoNum type="arabicPeriod"/>
              <a:defRPr/>
            </a:pPr>
            <a:r>
              <a:rPr lang="en-US" altLang="zh-CN" sz="2200" b="1" dirty="0"/>
              <a:t>“Fractional knapsack problem”</a:t>
            </a:r>
          </a:p>
          <a:p>
            <a:pPr marL="1314450" lvl="2" indent="-457200" eaLnBrk="1" fontAlgn="auto" hangingPunct="1">
              <a:spcBef>
                <a:spcPct val="0"/>
              </a:spcBef>
              <a:spcAft>
                <a:spcPts val="0"/>
              </a:spcAft>
              <a:buFont typeface="Wingdings" pitchFamily="2" charset="2"/>
              <a:buChar char="§"/>
              <a:defRPr/>
            </a:pPr>
            <a:r>
              <a:rPr lang="en-US" altLang="zh-CN" sz="2200" dirty="0"/>
              <a:t>Items are divisible</a:t>
            </a:r>
          </a:p>
          <a:p>
            <a:pPr marL="1314450" lvl="2" indent="-457200" eaLnBrk="1" fontAlgn="auto" hangingPunct="1">
              <a:spcBef>
                <a:spcPct val="0"/>
              </a:spcBef>
              <a:spcAft>
                <a:spcPts val="0"/>
              </a:spcAft>
              <a:buFont typeface="Wingdings" pitchFamily="2" charset="2"/>
              <a:buChar char="§"/>
              <a:defRPr/>
            </a:pPr>
            <a:r>
              <a:rPr lang="en-US" altLang="zh-CN" sz="2200" dirty="0"/>
              <a:t> you can take any fraction of an item </a:t>
            </a:r>
            <a:endParaRPr lang="en-US" altLang="zh-CN" sz="2200" dirty="0">
              <a:solidFill>
                <a:schemeClr val="tx2"/>
              </a:solidFill>
            </a:endParaRPr>
          </a:p>
          <a:p>
            <a:pPr marL="990600" lvl="1" indent="-533400" eaLnBrk="1" fontAlgn="auto" hangingPunct="1">
              <a:spcBef>
                <a:spcPct val="0"/>
              </a:spcBef>
              <a:spcAft>
                <a:spcPts val="0"/>
              </a:spcAft>
              <a:buFont typeface="Arial" panose="020B0604020202020204" pitchFamily="34" charset="0"/>
              <a:buNone/>
              <a:defRPr/>
            </a:pPr>
            <a:endParaRPr lang="en-US" altLang="zh-CN" sz="2200" dirty="0"/>
          </a:p>
          <a:p>
            <a:pPr marL="609600" indent="-609600" eaLnBrk="1" fontAlgn="auto" hangingPunct="1">
              <a:spcBef>
                <a:spcPct val="0"/>
              </a:spcBef>
              <a:spcAft>
                <a:spcPts val="0"/>
              </a:spcAft>
              <a:buFontTx/>
              <a:buNone/>
              <a:defRPr/>
            </a:pPr>
            <a:endParaRPr lang="en-US" altLang="zh-CN" sz="2200" dirty="0"/>
          </a:p>
          <a:p>
            <a:pPr marL="457200" indent="-457200" algn="just" eaLnBrk="1" fontAlgn="auto" hangingPunct="1">
              <a:spcAft>
                <a:spcPts val="0"/>
              </a:spcAft>
              <a:buFont typeface="Wingdings" pitchFamily="2" charset="2"/>
              <a:buChar char="§"/>
              <a:defRPr/>
            </a:pPr>
            <a:endParaRPr lang="en-US" sz="2200" dirty="0"/>
          </a:p>
        </p:txBody>
      </p:sp>
      <p:sp>
        <p:nvSpPr>
          <p:cNvPr id="4" name="Date Placeholder 3">
            <a:extLst>
              <a:ext uri="{FF2B5EF4-FFF2-40B4-BE49-F238E27FC236}">
                <a16:creationId xmlns:a16="http://schemas.microsoft.com/office/drawing/2014/main" xmlns="" id="{6E319EDA-4D23-4098-9862-9EBB7C91F8D1}"/>
              </a:ext>
            </a:extLst>
          </p:cNvPr>
          <p:cNvSpPr>
            <a:spLocks noGrp="1"/>
          </p:cNvSpPr>
          <p:nvPr>
            <p:ph type="dt" sz="quarter" idx="10"/>
          </p:nvPr>
        </p:nvSpPr>
        <p:spPr/>
        <p:txBody>
          <a:bodyPr/>
          <a:lstStyle/>
          <a:p>
            <a:pPr>
              <a:defRPr/>
            </a:pPr>
            <a:fld id="{5EFE770C-7783-4A9F-8C18-53A80F27EE4B}" type="datetime1">
              <a:rPr lang="en-US" smtClean="0"/>
              <a:t>6/20/2022</a:t>
            </a:fld>
            <a:endParaRPr lang="en-US"/>
          </a:p>
        </p:txBody>
      </p:sp>
      <p:sp>
        <p:nvSpPr>
          <p:cNvPr id="5" name="Footer Placeholder 4">
            <a:extLst>
              <a:ext uri="{FF2B5EF4-FFF2-40B4-BE49-F238E27FC236}">
                <a16:creationId xmlns:a16="http://schemas.microsoft.com/office/drawing/2014/main" xmlns="" id="{4B9731E9-6A1F-45F7-B9F7-E8311596335F}"/>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8FC17396-C793-4839-8FAE-182812ECC79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BF2217-9F28-45E7-BA88-89D727B3672B}" type="slidenum">
              <a:rPr lang="en-US" altLang="en-US">
                <a:solidFill>
                  <a:srgbClr val="898989"/>
                </a:solidFill>
                <a:latin typeface="Calibri" panose="020F0502020204030204" pitchFamily="34" charset="0"/>
              </a:rPr>
              <a:pPr eaLnBrk="1" hangingPunct="1"/>
              <a:t>93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08907688-C8AC-4E43-A35D-0E6F5EACC53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1207" name="Picture 2" descr="E:\NIET\Project\xLogo11.png.pagespeed.ic.pydHLuCQEZ.png">
            <a:extLst>
              <a:ext uri="{FF2B5EF4-FFF2-40B4-BE49-F238E27FC236}">
                <a16:creationId xmlns:a16="http://schemas.microsoft.com/office/drawing/2014/main" xmlns="" id="{03960AC2-DE95-4F0E-A0AB-89035C3CD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61F04C2F-B2F5-4006-9A06-F25ACB7F44EF}"/>
              </a:ext>
            </a:extLst>
          </p:cNvPr>
          <p:cNvSpPr>
            <a:spLocks noGrp="1"/>
          </p:cNvSpPr>
          <p:nvPr>
            <p:ph type="dt" sz="quarter" idx="10"/>
          </p:nvPr>
        </p:nvSpPr>
        <p:spPr/>
        <p:txBody>
          <a:bodyPr/>
          <a:lstStyle/>
          <a:p>
            <a:pPr>
              <a:defRPr/>
            </a:pPr>
            <a:fld id="{4F022440-E4F4-4168-B3CC-8FFF6B463118}" type="datetime1">
              <a:rPr lang="en-US" smtClean="0"/>
              <a:t>6/20/2022</a:t>
            </a:fld>
            <a:endParaRPr lang="en-US" dirty="0"/>
          </a:p>
        </p:txBody>
      </p:sp>
      <p:sp>
        <p:nvSpPr>
          <p:cNvPr id="5" name="Footer Placeholder 4">
            <a:extLst>
              <a:ext uri="{FF2B5EF4-FFF2-40B4-BE49-F238E27FC236}">
                <a16:creationId xmlns:a16="http://schemas.microsoft.com/office/drawing/2014/main" xmlns="" id="{C11AB646-0634-43ED-8BA7-D760C38DA345}"/>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DA3A9882-E8DB-4B35-9F29-9D71F620F59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091D1B-8455-456B-A8C5-FADCEB746613}" type="slidenum">
              <a:rPr lang="en-US" altLang="en-US">
                <a:solidFill>
                  <a:srgbClr val="898989"/>
                </a:solidFill>
                <a:latin typeface="Calibri" panose="020F0502020204030204" pitchFamily="34" charset="0"/>
              </a:rPr>
              <a:pPr eaLnBrk="1" hangingPunct="1"/>
              <a:t>94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2941F188-D4FA-41B0-90C8-93F0AF02F57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2230" name="Picture 2" descr="E:\NIET\Project\xLogo11.png.pagespeed.ic.pydHLuCQEZ.png">
            <a:extLst>
              <a:ext uri="{FF2B5EF4-FFF2-40B4-BE49-F238E27FC236}">
                <a16:creationId xmlns:a16="http://schemas.microsoft.com/office/drawing/2014/main" xmlns="" id="{02B1C9BD-19F5-40E7-889C-605B233FC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9">
            <a:extLst>
              <a:ext uri="{FF2B5EF4-FFF2-40B4-BE49-F238E27FC236}">
                <a16:creationId xmlns:a16="http://schemas.microsoft.com/office/drawing/2014/main" xmlns="" id="{5B78B4C3-238F-4657-A643-5E569E33781B}"/>
              </a:ext>
            </a:extLst>
          </p:cNvPr>
          <p:cNvSpPr>
            <a:spLocks noChangeArrowheads="1"/>
          </p:cNvSpPr>
          <p:nvPr/>
        </p:nvSpPr>
        <p:spPr bwMode="auto">
          <a:xfrm>
            <a:off x="457200" y="849215"/>
            <a:ext cx="8458200" cy="386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0000"/>
              </a:lnSpc>
            </a:pPr>
            <a:r>
              <a:rPr lang="en-US" sz="2400" b="1" dirty="0"/>
              <a:t> Knapsack Problem</a:t>
            </a:r>
          </a:p>
          <a:p>
            <a:pPr algn="just" eaLnBrk="1" hangingPunct="1">
              <a:lnSpc>
                <a:spcPct val="110000"/>
              </a:lnSpc>
            </a:pPr>
            <a:r>
              <a:rPr lang="en-US" sz="2400" b="1" dirty="0"/>
              <a:t>	</a:t>
            </a:r>
            <a:endParaRPr lang="en-US" altLang="zh-CN" sz="2200" dirty="0">
              <a:latin typeface="Calibri" panose="020F0502020204030204" pitchFamily="34" charset="0"/>
            </a:endParaRPr>
          </a:p>
          <a:p>
            <a:pPr algn="just" eaLnBrk="1" hangingPunct="1">
              <a:lnSpc>
                <a:spcPct val="110000"/>
              </a:lnSpc>
              <a:buFont typeface="Arial" panose="020B0604020202020204" pitchFamily="34" charset="0"/>
              <a:buChar char="•"/>
            </a:pPr>
            <a:r>
              <a:rPr lang="en-US" altLang="zh-CN" sz="2200" dirty="0">
                <a:latin typeface="Calibri" panose="020F0502020204030204" pitchFamily="34" charset="0"/>
              </a:rPr>
              <a:t>Given a knapsack with maximum capacity </a:t>
            </a:r>
            <a:r>
              <a:rPr lang="en-US" altLang="zh-CN" sz="2200" i="1" dirty="0">
                <a:latin typeface="Calibri" panose="020F0502020204030204" pitchFamily="34" charset="0"/>
              </a:rPr>
              <a:t>W</a:t>
            </a:r>
            <a:r>
              <a:rPr lang="en-US" altLang="zh-CN" sz="2200" dirty="0">
                <a:latin typeface="Calibri" panose="020F0502020204030204" pitchFamily="34" charset="0"/>
              </a:rPr>
              <a:t>, and a set </a:t>
            </a:r>
            <a:r>
              <a:rPr lang="en-US" altLang="zh-CN" sz="2200" i="1" dirty="0">
                <a:latin typeface="Calibri" panose="020F0502020204030204" pitchFamily="34" charset="0"/>
              </a:rPr>
              <a:t>S</a:t>
            </a:r>
            <a:r>
              <a:rPr lang="en-US" altLang="zh-CN" sz="2200" dirty="0">
                <a:latin typeface="Calibri" panose="020F0502020204030204" pitchFamily="34" charset="0"/>
              </a:rPr>
              <a:t> consisting of </a:t>
            </a:r>
            <a:r>
              <a:rPr lang="en-US" altLang="zh-CN" sz="2200" i="1" dirty="0">
                <a:latin typeface="Calibri" panose="020F0502020204030204" pitchFamily="34" charset="0"/>
              </a:rPr>
              <a:t>n</a:t>
            </a:r>
            <a:r>
              <a:rPr lang="en-US" altLang="zh-CN" sz="2200" dirty="0">
                <a:latin typeface="Calibri" panose="020F0502020204030204" pitchFamily="34" charset="0"/>
              </a:rPr>
              <a:t> items </a:t>
            </a:r>
          </a:p>
          <a:p>
            <a:pPr algn="just" eaLnBrk="1" hangingPunct="1">
              <a:lnSpc>
                <a:spcPct val="110000"/>
              </a:lnSpc>
              <a:buFont typeface="Arial" panose="020B0604020202020204" pitchFamily="34" charset="0"/>
              <a:buChar char="•"/>
            </a:pPr>
            <a:endParaRPr lang="en-US" altLang="zh-CN" sz="2200" dirty="0">
              <a:latin typeface="Calibri" panose="020F0502020204030204" pitchFamily="34" charset="0"/>
            </a:endParaRPr>
          </a:p>
          <a:p>
            <a:pPr algn="just" eaLnBrk="1" hangingPunct="1">
              <a:lnSpc>
                <a:spcPct val="110000"/>
              </a:lnSpc>
              <a:buFont typeface="Arial" panose="020B0604020202020204" pitchFamily="34" charset="0"/>
              <a:buChar char="•"/>
            </a:pPr>
            <a:r>
              <a:rPr lang="en-US" altLang="zh-CN" sz="2200" dirty="0">
                <a:latin typeface="Calibri" panose="020F0502020204030204" pitchFamily="34" charset="0"/>
              </a:rPr>
              <a:t>Each item </a:t>
            </a:r>
            <a:r>
              <a:rPr lang="en-US" altLang="zh-CN" sz="2200" i="1" dirty="0" err="1">
                <a:latin typeface="Calibri" panose="020F0502020204030204" pitchFamily="34" charset="0"/>
              </a:rPr>
              <a:t>i</a:t>
            </a:r>
            <a:r>
              <a:rPr lang="en-US" altLang="zh-CN" sz="2200" dirty="0">
                <a:latin typeface="Calibri" panose="020F0502020204030204" pitchFamily="34" charset="0"/>
              </a:rPr>
              <a:t> has some weight </a:t>
            </a:r>
            <a:r>
              <a:rPr lang="en-US" altLang="en-US" sz="2200" dirty="0" err="1">
                <a:latin typeface="Calibri" panose="020F0502020204030204" pitchFamily="34" charset="0"/>
              </a:rPr>
              <a:t>w</a:t>
            </a:r>
            <a:r>
              <a:rPr lang="en-US" altLang="en-US" sz="2200" baseline="-25000" dirty="0" err="1">
                <a:latin typeface="Calibri" panose="020F0502020204030204" pitchFamily="34" charset="0"/>
              </a:rPr>
              <a:t>i</a:t>
            </a:r>
            <a:r>
              <a:rPr lang="en-US" altLang="en-US" sz="2200" baseline="-25000" dirty="0">
                <a:latin typeface="Calibri" panose="020F0502020204030204" pitchFamily="34" charset="0"/>
              </a:rPr>
              <a:t> </a:t>
            </a:r>
            <a:r>
              <a:rPr lang="en-US" altLang="zh-CN" sz="2200" dirty="0">
                <a:latin typeface="Calibri" panose="020F0502020204030204" pitchFamily="34" charset="0"/>
              </a:rPr>
              <a:t>and benefit value </a:t>
            </a:r>
            <a:r>
              <a:rPr lang="en-US" altLang="zh-CN" sz="2200" i="1" dirty="0">
                <a:latin typeface="Calibri" panose="020F0502020204030204" pitchFamily="34" charset="0"/>
              </a:rPr>
              <a:t>b</a:t>
            </a:r>
            <a:r>
              <a:rPr lang="en-US" altLang="zh-CN" sz="2200" i="1" baseline="-25000" dirty="0">
                <a:latin typeface="Calibri" panose="020F0502020204030204" pitchFamily="34" charset="0"/>
              </a:rPr>
              <a:t>i</a:t>
            </a:r>
            <a:r>
              <a:rPr lang="en-US" altLang="zh-CN" sz="2200" baseline="-25000" dirty="0">
                <a:latin typeface="Calibri" panose="020F0502020204030204" pitchFamily="34" charset="0"/>
              </a:rPr>
              <a:t>  </a:t>
            </a:r>
            <a:r>
              <a:rPr lang="en-US" altLang="zh-CN" sz="2200" dirty="0">
                <a:latin typeface="Calibri" panose="020F0502020204030204" pitchFamily="34" charset="0"/>
              </a:rPr>
              <a:t>(all </a:t>
            </a:r>
            <a:r>
              <a:rPr lang="en-US" altLang="en-US" sz="2200" dirty="0" err="1">
                <a:latin typeface="Calibri" panose="020F0502020204030204" pitchFamily="34" charset="0"/>
              </a:rPr>
              <a:t>w</a:t>
            </a:r>
            <a:r>
              <a:rPr lang="en-US" altLang="en-US" sz="2200" baseline="-25000" dirty="0" err="1">
                <a:latin typeface="Calibri" panose="020F0502020204030204" pitchFamily="34" charset="0"/>
              </a:rPr>
              <a:t>i</a:t>
            </a:r>
            <a:r>
              <a:rPr lang="en-US" altLang="zh-CN" sz="2200" dirty="0">
                <a:latin typeface="Calibri" panose="020F0502020204030204" pitchFamily="34" charset="0"/>
              </a:rPr>
              <a:t>  and W are integer values)</a:t>
            </a:r>
          </a:p>
          <a:p>
            <a:pPr algn="just" eaLnBrk="1" hangingPunct="1">
              <a:lnSpc>
                <a:spcPct val="110000"/>
              </a:lnSpc>
              <a:buFont typeface="Arial" panose="020B0604020202020204" pitchFamily="34" charset="0"/>
              <a:buChar char="•"/>
            </a:pPr>
            <a:endParaRPr lang="en-US" altLang="zh-CN" sz="2200" dirty="0">
              <a:latin typeface="Calibri" panose="020F0502020204030204" pitchFamily="34" charset="0"/>
            </a:endParaRPr>
          </a:p>
          <a:p>
            <a:pPr algn="just" eaLnBrk="1" hangingPunct="1">
              <a:lnSpc>
                <a:spcPct val="110000"/>
              </a:lnSpc>
              <a:buFont typeface="Arial" panose="020B0604020202020204" pitchFamily="34" charset="0"/>
              <a:buChar char="•"/>
            </a:pPr>
            <a:r>
              <a:rPr lang="en-US" altLang="zh-CN" sz="2200" u="sng" dirty="0">
                <a:latin typeface="Calibri" panose="020F0502020204030204" pitchFamily="34" charset="0"/>
              </a:rPr>
              <a:t>Problem</a:t>
            </a:r>
            <a:r>
              <a:rPr lang="en-US" altLang="zh-CN" sz="2200" dirty="0">
                <a:latin typeface="Calibri" panose="020F0502020204030204" pitchFamily="34" charset="0"/>
              </a:rPr>
              <a:t>: How to pack the knapsack to achieve maximum total value of packed items?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A7072BF-563B-404E-A551-4854B57B09E9}"/>
              </a:ext>
            </a:extLst>
          </p:cNvPr>
          <p:cNvSpPr>
            <a:spLocks noGrp="1"/>
          </p:cNvSpPr>
          <p:nvPr>
            <p:ph type="dt" sz="quarter" idx="10"/>
          </p:nvPr>
        </p:nvSpPr>
        <p:spPr/>
        <p:txBody>
          <a:bodyPr/>
          <a:lstStyle/>
          <a:p>
            <a:pPr>
              <a:defRPr/>
            </a:pPr>
            <a:fld id="{D34936AF-824E-4C82-BB74-D20752B76A69}" type="datetime1">
              <a:rPr lang="en-US" smtClean="0"/>
              <a:t>6/20/2022</a:t>
            </a:fld>
            <a:endParaRPr lang="en-US"/>
          </a:p>
        </p:txBody>
      </p:sp>
      <p:sp>
        <p:nvSpPr>
          <p:cNvPr id="5" name="Footer Placeholder 4">
            <a:extLst>
              <a:ext uri="{FF2B5EF4-FFF2-40B4-BE49-F238E27FC236}">
                <a16:creationId xmlns:a16="http://schemas.microsoft.com/office/drawing/2014/main" xmlns="" id="{9794AB6D-EDD2-43BB-9343-5508AF9111FD}"/>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817EE643-FD8C-4B46-A963-5F2DCC421C4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B2BA85-A300-44B7-8293-F9F3E4C700E1}" type="slidenum">
              <a:rPr lang="en-US" altLang="en-US">
                <a:solidFill>
                  <a:srgbClr val="898989"/>
                </a:solidFill>
                <a:latin typeface="Calibri" panose="020F0502020204030204" pitchFamily="34" charset="0"/>
              </a:rPr>
              <a:pPr eaLnBrk="1" hangingPunct="1"/>
              <a:t>95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E32F09F9-1820-4BA0-860D-0BD7A9CABFCA}"/>
              </a:ext>
            </a:extLst>
          </p:cNvPr>
          <p:cNvSpPr txBox="1">
            <a:spLocks/>
          </p:cNvSpPr>
          <p:nvPr/>
        </p:nvSpPr>
        <p:spPr>
          <a:xfrm>
            <a:off x="1371600" y="-18426"/>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3255" name="Picture 2" descr="E:\NIET\Project\xLogo11.png.pagespeed.ic.pydHLuCQEZ.png">
            <a:extLst>
              <a:ext uri="{FF2B5EF4-FFF2-40B4-BE49-F238E27FC236}">
                <a16:creationId xmlns:a16="http://schemas.microsoft.com/office/drawing/2014/main" xmlns="" id="{CC7DF8CB-1518-43A9-A6C9-13C2322F4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27185" y="1219200"/>
            <a:ext cx="7010400" cy="4247317"/>
          </a:xfrm>
          <a:prstGeom prst="rect">
            <a:avLst/>
          </a:prstGeom>
        </p:spPr>
        <p:txBody>
          <a:bodyPr wrap="square">
            <a:spAutoFit/>
          </a:bodyPr>
          <a:lstStyle/>
          <a:p>
            <a:r>
              <a:rPr lang="en-US" dirty="0"/>
              <a:t>Algorithm: </a:t>
            </a:r>
            <a:endParaRPr lang="en-US" dirty="0" smtClean="0"/>
          </a:p>
          <a:p>
            <a:endParaRPr lang="en-US" dirty="0"/>
          </a:p>
          <a:p>
            <a:r>
              <a:rPr lang="en-US" dirty="0" smtClean="0"/>
              <a:t>Greedy-Fractional-Knapsack </a:t>
            </a:r>
            <a:r>
              <a:rPr lang="en-US" dirty="0"/>
              <a:t>(w[1..n], p[1..n], W)</a:t>
            </a:r>
          </a:p>
          <a:p>
            <a:r>
              <a:rPr lang="en-US" dirty="0"/>
              <a:t>for i = 1 to n</a:t>
            </a:r>
          </a:p>
          <a:p>
            <a:r>
              <a:rPr lang="en-US" dirty="0"/>
              <a:t>do x[i] = 0</a:t>
            </a:r>
          </a:p>
          <a:p>
            <a:r>
              <a:rPr lang="en-US" dirty="0"/>
              <a:t>weight = 0</a:t>
            </a:r>
          </a:p>
          <a:p>
            <a:r>
              <a:rPr lang="en-US" dirty="0"/>
              <a:t>for i = 1 to n</a:t>
            </a:r>
          </a:p>
          <a:p>
            <a:r>
              <a:rPr lang="en-US" dirty="0"/>
              <a:t>if weight + w[i] ≤ W then</a:t>
            </a:r>
          </a:p>
          <a:p>
            <a:r>
              <a:rPr lang="en-US" dirty="0"/>
              <a:t>x[i] = 1</a:t>
            </a:r>
          </a:p>
          <a:p>
            <a:r>
              <a:rPr lang="en-US" dirty="0"/>
              <a:t>weight = weight + w[i]</a:t>
            </a:r>
          </a:p>
          <a:p>
            <a:r>
              <a:rPr lang="en-US" dirty="0"/>
              <a:t>else</a:t>
            </a:r>
          </a:p>
          <a:p>
            <a:r>
              <a:rPr lang="en-US" dirty="0"/>
              <a:t>x[i] = (W - weight) / w[i]</a:t>
            </a:r>
          </a:p>
          <a:p>
            <a:r>
              <a:rPr lang="en-US" dirty="0"/>
              <a:t>weight = W</a:t>
            </a:r>
          </a:p>
          <a:p>
            <a:r>
              <a:rPr lang="en-US" dirty="0"/>
              <a:t>break</a:t>
            </a:r>
          </a:p>
          <a:p>
            <a:r>
              <a:rPr lang="en-US" dirty="0"/>
              <a:t>return x</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a:extLst>
              <a:ext uri="{FF2B5EF4-FFF2-40B4-BE49-F238E27FC236}">
                <a16:creationId xmlns:a16="http://schemas.microsoft.com/office/drawing/2014/main" xmlns="" id="{E32F09F9-1820-4BA0-860D-0BD7A9CABFCA}"/>
              </a:ext>
            </a:extLst>
          </p:cNvPr>
          <p:cNvSpPr txBox="1">
            <a:spLocks/>
          </p:cNvSpPr>
          <p:nvPr/>
        </p:nvSpPr>
        <p:spPr>
          <a:xfrm>
            <a:off x="1371600" y="-18426"/>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xmlns="" id="{CC7DF8CB-1518-43A9-A6C9-13C2322F4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33400" y="1143000"/>
            <a:ext cx="7086600" cy="1200329"/>
          </a:xfrm>
          <a:prstGeom prst="rect">
            <a:avLst/>
          </a:prstGeom>
        </p:spPr>
        <p:txBody>
          <a:bodyPr wrap="square">
            <a:spAutoFit/>
          </a:bodyPr>
          <a:lstStyle/>
          <a:p>
            <a:r>
              <a:rPr lang="en-US" dirty="0" smtClean="0"/>
              <a:t>Example-</a:t>
            </a:r>
          </a:p>
          <a:p>
            <a:endParaRPr lang="en-US" dirty="0"/>
          </a:p>
          <a:p>
            <a:r>
              <a:rPr lang="en-US" dirty="0"/>
              <a:t>Let us consider that the capacity of the knapsack </a:t>
            </a:r>
            <a:r>
              <a:rPr lang="en-US" b="1" i="1" dirty="0"/>
              <a:t>W</a:t>
            </a:r>
            <a:r>
              <a:rPr lang="en-US" b="1" dirty="0"/>
              <a:t> = 60</a:t>
            </a:r>
            <a:r>
              <a:rPr lang="en-US" dirty="0"/>
              <a:t> and the list of provided items are shown in the following table −</a:t>
            </a:r>
          </a:p>
        </p:txBody>
      </p:sp>
      <p:graphicFrame>
        <p:nvGraphicFramePr>
          <p:cNvPr id="10" name="Table 9"/>
          <p:cNvGraphicFramePr>
            <a:graphicFrameLocks noGrp="1"/>
          </p:cNvGraphicFramePr>
          <p:nvPr>
            <p:extLst>
              <p:ext uri="{D42A27DB-BD31-4B8C-83A1-F6EECF244321}">
                <p14:modId xmlns:p14="http://schemas.microsoft.com/office/powerpoint/2010/main" val="1754799104"/>
              </p:ext>
            </p:extLst>
          </p:nvPr>
        </p:nvGraphicFramePr>
        <p:xfrm>
          <a:off x="723904" y="2699861"/>
          <a:ext cx="7658095" cy="2634138"/>
        </p:xfrm>
        <a:graphic>
          <a:graphicData uri="http://schemas.openxmlformats.org/drawingml/2006/table">
            <a:tbl>
              <a:tblPr/>
              <a:tblGrid>
                <a:gridCol w="1531619"/>
                <a:gridCol w="1531619"/>
                <a:gridCol w="1531619"/>
                <a:gridCol w="1531619"/>
                <a:gridCol w="1531619"/>
              </a:tblGrid>
              <a:tr h="556932">
                <a:tc>
                  <a:txBody>
                    <a:bodyPr/>
                    <a:lstStyle/>
                    <a:p>
                      <a:pPr algn="ctr" fontAlgn="t"/>
                      <a:r>
                        <a:rPr lang="en-US">
                          <a:effectLst/>
                        </a:rPr>
                        <a:t>Item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A</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B</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C</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D</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r>
              <a:tr h="556932">
                <a:tc>
                  <a:txBody>
                    <a:bodyPr/>
                    <a:lstStyle/>
                    <a:p>
                      <a:pPr fontAlgn="t"/>
                      <a:r>
                        <a:rPr lang="en-US">
                          <a:effectLst/>
                        </a:rPr>
                        <a:t>Profit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280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100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556932">
                <a:tc>
                  <a:txBody>
                    <a:bodyPr/>
                    <a:lstStyle/>
                    <a:p>
                      <a:pPr fontAlgn="t"/>
                      <a:r>
                        <a:rPr lang="en-US">
                          <a:effectLst/>
                        </a:rPr>
                        <a:t>Weight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40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24</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963342">
                <a:tc>
                  <a:txBody>
                    <a:bodyPr/>
                    <a:lstStyle/>
                    <a:p>
                      <a:pPr fontAlgn="t"/>
                      <a:r>
                        <a:rPr lang="en-US">
                          <a:effectLst/>
                        </a:rPr>
                        <a:t>Ratio </a:t>
                      </a:r>
                      <a:r>
                        <a:rPr lang="en-US" b="0" i="0" u="none" strike="noStrike">
                          <a:effectLst/>
                          <a:latin typeface="MathJax_Main"/>
                        </a:rPr>
                        <a:t>(</a:t>
                      </a:r>
                      <a:r>
                        <a:rPr lang="en-US" b="0" i="0" u="none" strike="noStrike">
                          <a:effectLst/>
                          <a:latin typeface="MathJax_Math-italic"/>
                        </a:rPr>
                        <a:t>piwi</a:t>
                      </a:r>
                      <a:r>
                        <a:rPr lang="en-US" b="0" i="0" u="none" strike="noStrike">
                          <a:effectLst/>
                          <a:latin typeface="MathJax_Main"/>
                        </a:rPr>
                        <a:t>)</a:t>
                      </a:r>
                      <a:r>
                        <a:rPr lang="en-US" b="0" i="0" u="none" strike="noStrike">
                          <a:effectLst/>
                        </a:rPr>
                        <a:t>(piwi)</a:t>
                      </a:r>
                      <a:endParaRPr lang="en-US">
                        <a:effectLst/>
                      </a:endParaRP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7</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6</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dirty="0">
                          <a:effectLst/>
                        </a:rPr>
                        <a:t>5</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79955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pic>
        <p:nvPicPr>
          <p:cNvPr id="7" name="Picture 2" descr="E:\NIET\Project\xLogo11.png.pagespeed.ic.pydHLuCQEZ.png">
            <a:extLst>
              <a:ext uri="{FF2B5EF4-FFF2-40B4-BE49-F238E27FC236}">
                <a16:creationId xmlns:a16="http://schemas.microsoft.com/office/drawing/2014/main" xmlns="" id="{CC7DF8CB-1518-43A9-A6C9-13C2322F4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xmlns="" id="{E32F09F9-1820-4BA0-860D-0BD7A9CABFCA}"/>
              </a:ext>
            </a:extLst>
          </p:cNvPr>
          <p:cNvSpPr txBox="1">
            <a:spLocks/>
          </p:cNvSpPr>
          <p:nvPr/>
        </p:nvSpPr>
        <p:spPr>
          <a:xfrm>
            <a:off x="1371600" y="-18426"/>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graphicFrame>
        <p:nvGraphicFramePr>
          <p:cNvPr id="9" name="Table 8"/>
          <p:cNvGraphicFramePr>
            <a:graphicFrameLocks noGrp="1"/>
          </p:cNvGraphicFramePr>
          <p:nvPr>
            <p:extLst>
              <p:ext uri="{D42A27DB-BD31-4B8C-83A1-F6EECF244321}">
                <p14:modId xmlns:p14="http://schemas.microsoft.com/office/powerpoint/2010/main" val="3311359998"/>
              </p:ext>
            </p:extLst>
          </p:nvPr>
        </p:nvGraphicFramePr>
        <p:xfrm>
          <a:off x="990600" y="2362200"/>
          <a:ext cx="6858000" cy="2743200"/>
        </p:xfrm>
        <a:graphic>
          <a:graphicData uri="http://schemas.openxmlformats.org/drawingml/2006/table">
            <a:tbl>
              <a:tblPr/>
              <a:tblGrid>
                <a:gridCol w="1371600"/>
                <a:gridCol w="1371600"/>
                <a:gridCol w="1371600"/>
                <a:gridCol w="1371600"/>
                <a:gridCol w="1371600"/>
              </a:tblGrid>
              <a:tr h="579991">
                <a:tc>
                  <a:txBody>
                    <a:bodyPr/>
                    <a:lstStyle/>
                    <a:p>
                      <a:pPr algn="ctr" fontAlgn="t"/>
                      <a:r>
                        <a:rPr lang="en-US" dirty="0">
                          <a:effectLst/>
                        </a:rPr>
                        <a:t>Item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B</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A</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C</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D</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r>
              <a:tr h="579991">
                <a:tc>
                  <a:txBody>
                    <a:bodyPr/>
                    <a:lstStyle/>
                    <a:p>
                      <a:pPr fontAlgn="t"/>
                      <a:r>
                        <a:rPr lang="en-US">
                          <a:effectLst/>
                        </a:rPr>
                        <a:t>Profit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100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dirty="0">
                          <a:effectLst/>
                        </a:rPr>
                        <a:t>280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579991">
                <a:tc>
                  <a:txBody>
                    <a:bodyPr/>
                    <a:lstStyle/>
                    <a:p>
                      <a:pPr fontAlgn="t"/>
                      <a:r>
                        <a:rPr lang="en-US">
                          <a:effectLst/>
                        </a:rPr>
                        <a:t>Weight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40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24</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1003227">
                <a:tc>
                  <a:txBody>
                    <a:bodyPr/>
                    <a:lstStyle/>
                    <a:p>
                      <a:pPr fontAlgn="t"/>
                      <a:r>
                        <a:rPr lang="en-US">
                          <a:effectLst/>
                        </a:rPr>
                        <a:t>Ratio </a:t>
                      </a:r>
                      <a:r>
                        <a:rPr lang="en-US" b="0" i="0" u="none" strike="noStrike">
                          <a:effectLst/>
                          <a:latin typeface="MathJax_Main"/>
                        </a:rPr>
                        <a:t>(</a:t>
                      </a:r>
                      <a:r>
                        <a:rPr lang="en-US" b="0" i="0" u="none" strike="noStrike">
                          <a:effectLst/>
                          <a:latin typeface="MathJax_Math-italic"/>
                        </a:rPr>
                        <a:t>piwi</a:t>
                      </a:r>
                      <a:r>
                        <a:rPr lang="en-US" b="0" i="0" u="none" strike="noStrike">
                          <a:effectLst/>
                          <a:latin typeface="MathJax_Main"/>
                        </a:rPr>
                        <a:t>)</a:t>
                      </a:r>
                      <a:r>
                        <a:rPr lang="en-US" b="0" i="0" u="none" strike="noStrike">
                          <a:effectLst/>
                        </a:rPr>
                        <a:t>(piwi)</a:t>
                      </a:r>
                      <a:endParaRPr lang="en-US">
                        <a:effectLst/>
                      </a:endParaRP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7</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6</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dirty="0">
                          <a:effectLst/>
                        </a:rPr>
                        <a:t>5</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bl>
          </a:graphicData>
        </a:graphic>
      </p:graphicFrame>
      <p:sp>
        <p:nvSpPr>
          <p:cNvPr id="10" name="Rectangle 1"/>
          <p:cNvSpPr>
            <a:spLocks noChangeArrowheads="1"/>
          </p:cNvSpPr>
          <p:nvPr/>
        </p:nvSpPr>
        <p:spPr bwMode="auto">
          <a:xfrm>
            <a:off x="0" y="1241110"/>
            <a:ext cx="92221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Nunito"/>
                <a:cs typeface="Arial" pitchFamily="34" charset="0"/>
              </a:rPr>
              <a:t>As the provided items are not sorted based on </a:t>
            </a:r>
            <a:r>
              <a:rPr kumimoji="0" lang="en-US" sz="1400" b="0" i="0" u="none" strike="noStrike" cap="none" normalizeH="0" baseline="0" dirty="0" smtClean="0">
                <a:ln>
                  <a:noFill/>
                </a:ln>
                <a:solidFill>
                  <a:srgbClr val="000000"/>
                </a:solidFill>
                <a:effectLst/>
                <a:latin typeface="MathJax_Main-bold"/>
                <a:cs typeface="Arial" pitchFamily="34" charset="0"/>
              </a:rPr>
              <a:t>pi/</a:t>
            </a:r>
            <a:r>
              <a:rPr kumimoji="0" lang="en-US" sz="1400" b="0" i="0" u="none" strike="noStrike" cap="none" normalizeH="0" baseline="0" dirty="0" err="1" smtClean="0">
                <a:ln>
                  <a:noFill/>
                </a:ln>
                <a:solidFill>
                  <a:srgbClr val="000000"/>
                </a:solidFill>
                <a:effectLst/>
                <a:latin typeface="Nunito"/>
                <a:cs typeface="Arial" pitchFamily="34" charset="0"/>
              </a:rPr>
              <a:t>wi</a:t>
            </a:r>
            <a:r>
              <a:rPr kumimoji="0" lang="en-US" sz="1400" b="0" i="0" u="none" strike="noStrike" cap="none" normalizeH="0" baseline="0" dirty="0" smtClean="0">
                <a:ln>
                  <a:noFill/>
                </a:ln>
                <a:solidFill>
                  <a:srgbClr val="000000"/>
                </a:solidFill>
                <a:effectLst/>
                <a:latin typeface="Nunito"/>
                <a:cs typeface="Arial" pitchFamily="34" charset="0"/>
              </a:rPr>
              <a:t>. After sorting, the items are as shown in the following table</a:t>
            </a:r>
            <a:r>
              <a:rPr kumimoji="0" lang="en-US" sz="1200" b="0" i="0" u="none" strike="noStrike" cap="none" normalizeH="0" baseline="0" dirty="0" smtClean="0">
                <a:ln>
                  <a:noFill/>
                </a:ln>
                <a:solidFill>
                  <a:srgbClr val="000000"/>
                </a:solidFill>
                <a:effectLst/>
                <a:latin typeface="Nunito"/>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362557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EBDC5F-6A5D-4E7B-BA24-FEA68C5BE445}" type="datetime1">
              <a:rPr lang="en-US" smtClean="0"/>
              <a:t>6/20/2022</a:t>
            </a:fld>
            <a:endParaRPr lang="en-US"/>
          </a:p>
        </p:txBody>
      </p:sp>
      <p:sp>
        <p:nvSpPr>
          <p:cNvPr id="5" name="Footer Placeholder 4"/>
          <p:cNvSpPr>
            <a:spLocks noGrp="1"/>
          </p:cNvSpPr>
          <p:nvPr>
            <p:ph type="ftr" sz="quarter" idx="11"/>
          </p:nvPr>
        </p:nvSpPr>
        <p:spPr/>
        <p:txBody>
          <a:bodyPr/>
          <a:lstStyle/>
          <a:p>
            <a:r>
              <a:rPr lang="en-IN" smtClean="0"/>
              <a:t>Sachin Singh   DAA        Unit III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a:extLst>
              <a:ext uri="{FF2B5EF4-FFF2-40B4-BE49-F238E27FC236}">
                <a16:creationId xmlns:a16="http://schemas.microsoft.com/office/drawing/2014/main" xmlns="" id="{EDE439D4-1693-4483-AA64-FB2316AB9AB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xmlns="" id="{BAFD8EB4-2404-46B9-9604-E1C6B3C6E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81000" y="1219200"/>
            <a:ext cx="8382000" cy="5078313"/>
          </a:xfrm>
          <a:prstGeom prst="rect">
            <a:avLst/>
          </a:prstGeom>
        </p:spPr>
        <p:txBody>
          <a:bodyPr wrap="square">
            <a:spAutoFit/>
          </a:bodyPr>
          <a:lstStyle/>
          <a:p>
            <a:r>
              <a:rPr lang="en-US" dirty="0"/>
              <a:t>Solution</a:t>
            </a:r>
          </a:p>
          <a:p>
            <a:r>
              <a:rPr lang="en-US" dirty="0"/>
              <a:t>After sorting all the items according to </a:t>
            </a:r>
            <a:r>
              <a:rPr lang="en-US" dirty="0" smtClean="0"/>
              <a:t>pi/</a:t>
            </a:r>
            <a:r>
              <a:rPr lang="en-US" dirty="0" err="1" smtClean="0"/>
              <a:t>wi</a:t>
            </a:r>
            <a:r>
              <a:rPr lang="en-US" dirty="0"/>
              <a:t>. First all of B is chosen as weight of B is less than the capacity of the knapsack. Next, item A is chosen, as the available capacity of the knapsack is greater than the weight of A. Now, C is chosen as the next item. However, the whole item cannot be chosen as the remaining capacity of the knapsack is less than the weight of C.</a:t>
            </a:r>
          </a:p>
          <a:p>
            <a:endParaRPr lang="en-US" dirty="0"/>
          </a:p>
          <a:p>
            <a:r>
              <a:rPr lang="en-US" dirty="0"/>
              <a:t>Hence, fraction of C (i.e. (60 − 50)/20) is chosen.</a:t>
            </a:r>
          </a:p>
          <a:p>
            <a:endParaRPr lang="en-US" dirty="0"/>
          </a:p>
          <a:p>
            <a:r>
              <a:rPr lang="en-US" dirty="0"/>
              <a:t>Now, the capacity of the Knapsack is equal to the selected items. Hence, no more item can be selected.</a:t>
            </a:r>
          </a:p>
          <a:p>
            <a:endParaRPr lang="en-US" dirty="0"/>
          </a:p>
          <a:p>
            <a:r>
              <a:rPr lang="en-US" dirty="0"/>
              <a:t>The total weight of the selected items is 10 + 40 + 20 * (10/20) = 60</a:t>
            </a:r>
          </a:p>
          <a:p>
            <a:endParaRPr lang="en-US" dirty="0"/>
          </a:p>
          <a:p>
            <a:r>
              <a:rPr lang="en-US" dirty="0"/>
              <a:t>And the total profit is 100 + 280 + 120 * (10/20) = 380 + 60 = 440</a:t>
            </a:r>
          </a:p>
          <a:p>
            <a:endParaRPr lang="en-US" dirty="0"/>
          </a:p>
          <a:p>
            <a:r>
              <a:rPr lang="en-US" dirty="0"/>
              <a:t>This is the optimal solution. We cannot gain more profit selecting any different combination of items.</a:t>
            </a:r>
          </a:p>
        </p:txBody>
      </p:sp>
    </p:spTree>
    <p:extLst>
      <p:ext uri="{BB962C8B-B14F-4D97-AF65-F5344CB8AC3E}">
        <p14:creationId xmlns:p14="http://schemas.microsoft.com/office/powerpoint/2010/main" val="38496096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xmlns="" id="{BAC7FD92-43C5-439E-8489-8D278A7865C5}"/>
              </a:ext>
            </a:extLst>
          </p:cNvPr>
          <p:cNvSpPr>
            <a:spLocks noGrp="1"/>
          </p:cNvSpPr>
          <p:nvPr>
            <p:ph idx="1"/>
          </p:nvPr>
        </p:nvSpPr>
        <p:spPr>
          <a:xfrm>
            <a:off x="228600" y="914400"/>
            <a:ext cx="8763000" cy="1676400"/>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xmlns="" id="{EC8320CA-CAD4-47B1-90AF-DD14E4864AAF}"/>
              </a:ext>
            </a:extLst>
          </p:cNvPr>
          <p:cNvSpPr>
            <a:spLocks noGrp="1"/>
          </p:cNvSpPr>
          <p:nvPr>
            <p:ph type="dt" sz="quarter" idx="10"/>
          </p:nvPr>
        </p:nvSpPr>
        <p:spPr/>
        <p:txBody>
          <a:bodyPr/>
          <a:lstStyle/>
          <a:p>
            <a:pPr>
              <a:defRPr/>
            </a:pPr>
            <a:fld id="{26D6C744-865A-490E-B680-EC522F333BED}" type="datetime1">
              <a:rPr lang="en-US" smtClean="0"/>
              <a:t>6/20/2022</a:t>
            </a:fld>
            <a:endParaRPr lang="en-US"/>
          </a:p>
        </p:txBody>
      </p:sp>
      <p:sp>
        <p:nvSpPr>
          <p:cNvPr id="5" name="Footer Placeholder 4">
            <a:extLst>
              <a:ext uri="{FF2B5EF4-FFF2-40B4-BE49-F238E27FC236}">
                <a16:creationId xmlns:a16="http://schemas.microsoft.com/office/drawing/2014/main" xmlns="" id="{E4BA6D6A-6EA9-4144-A571-BEE1BEEA823B}"/>
              </a:ext>
            </a:extLst>
          </p:cNvPr>
          <p:cNvSpPr>
            <a:spLocks noGrp="1"/>
          </p:cNvSpPr>
          <p:nvPr>
            <p:ph type="ftr" sz="quarter" idx="11"/>
          </p:nvPr>
        </p:nvSpPr>
        <p:spPr>
          <a:xfrm>
            <a:off x="2514600" y="6356350"/>
            <a:ext cx="5029200" cy="365125"/>
          </a:xfrm>
        </p:spPr>
        <p:txBody>
          <a:bodyPr/>
          <a:lstStyle/>
          <a:p>
            <a:pPr>
              <a:defRPr/>
            </a:pPr>
            <a:r>
              <a:rPr lang="en-IN" smtClean="0"/>
              <a:t>Sachin Singh   DAA        Unit III</a:t>
            </a:r>
            <a:endParaRPr lang="en-US" dirty="0"/>
          </a:p>
        </p:txBody>
      </p:sp>
      <p:sp>
        <p:nvSpPr>
          <p:cNvPr id="6" name="Slide Number Placeholder 5">
            <a:extLst>
              <a:ext uri="{FF2B5EF4-FFF2-40B4-BE49-F238E27FC236}">
                <a16:creationId xmlns:a16="http://schemas.microsoft.com/office/drawing/2014/main" xmlns="" id="{DBBDCC2C-B093-434C-BC67-A9A21D9A607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60C1891-611B-4E29-BB59-58AE47C08C93}" type="slidenum">
              <a:rPr lang="en-US" altLang="en-US">
                <a:solidFill>
                  <a:srgbClr val="898989"/>
                </a:solidFill>
                <a:latin typeface="Calibri" panose="020F0502020204030204" pitchFamily="34" charset="0"/>
              </a:rPr>
              <a:pPr eaLnBrk="1" hangingPunct="1"/>
              <a:t>99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EDE439D4-1693-4483-AA64-FB2316AB9AB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5303" name="Picture 2" descr="E:\NIET\Project\xLogo11.png.pagespeed.ic.pydHLuCQEZ.png">
            <a:extLst>
              <a:ext uri="{FF2B5EF4-FFF2-40B4-BE49-F238E27FC236}">
                <a16:creationId xmlns:a16="http://schemas.microsoft.com/office/drawing/2014/main" xmlns="" id="{BAFD8EB4-2404-46B9-9604-E1C6B3C6E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xmlns="" id="{B1A89BF2-8070-432C-A694-ACA9838AB4B4}"/>
              </a:ext>
            </a:extLst>
          </p:cNvPr>
          <p:cNvSpPr/>
          <p:nvPr/>
        </p:nvSpPr>
        <p:spPr>
          <a:xfrm>
            <a:off x="241300" y="914400"/>
            <a:ext cx="8445500" cy="501676"/>
          </a:xfrm>
          <a:prstGeom prst="rect">
            <a:avLst/>
          </a:prstGeom>
        </p:spPr>
        <p:txBody>
          <a:bodyPr>
            <a:spAutoFit/>
          </a:bodyPr>
          <a:lstStyle/>
          <a:p>
            <a:pPr fontAlgn="auto">
              <a:lnSpc>
                <a:spcPct val="95000"/>
              </a:lnSpc>
              <a:spcAft>
                <a:spcPts val="0"/>
              </a:spcAft>
              <a:defRPr/>
            </a:pPr>
            <a:r>
              <a:rPr lang="en-US" sz="2800" b="1" dirty="0">
                <a:solidFill>
                  <a:srgbClr val="3B62AF"/>
                </a:solidFill>
                <a:latin typeface="+mj-lt"/>
                <a:cs typeface="+mn-cs"/>
              </a:rPr>
              <a:t>Huffman Coding </a:t>
            </a:r>
          </a:p>
        </p:txBody>
      </p:sp>
      <p:pic>
        <p:nvPicPr>
          <p:cNvPr id="55305" name="Picture 2" descr="characters sorted according to frequencies">
            <a:extLst>
              <a:ext uri="{FF2B5EF4-FFF2-40B4-BE49-F238E27FC236}">
                <a16:creationId xmlns:a16="http://schemas.microsoft.com/office/drawing/2014/main" xmlns="" id="{448B62A7-51A2-4D81-82F3-9D3D4E0F1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956" y="1799056"/>
            <a:ext cx="67960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Rectangle 10">
            <a:extLst>
              <a:ext uri="{FF2B5EF4-FFF2-40B4-BE49-F238E27FC236}">
                <a16:creationId xmlns:a16="http://schemas.microsoft.com/office/drawing/2014/main" xmlns="" id="{569FDC5A-C0B4-4734-AF08-C96B4ADE5B37}"/>
              </a:ext>
            </a:extLst>
          </p:cNvPr>
          <p:cNvSpPr>
            <a:spLocks noChangeArrowheads="1"/>
          </p:cNvSpPr>
          <p:nvPr/>
        </p:nvSpPr>
        <p:spPr bwMode="auto">
          <a:xfrm>
            <a:off x="539750" y="2838091"/>
            <a:ext cx="7848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a:p>
            <a:pPr marL="342900" indent="-342900" algn="just" eaLnBrk="1" hangingPunct="1">
              <a:buFont typeface="Arial" panose="020B0604020202020204" pitchFamily="34" charset="0"/>
              <a:buChar char="•"/>
            </a:pPr>
            <a:r>
              <a:rPr lang="en-US" altLang="en-US" sz="2200" dirty="0">
                <a:latin typeface="+mj-lt"/>
              </a:rPr>
              <a:t>we make a new node and then pick the first two nodes from the sorted character and make the first node left child of the new node and second node as the right child of the new node. </a:t>
            </a:r>
          </a:p>
          <a:p>
            <a:pPr marL="342900" indent="-342900" algn="just" eaLnBrk="1" hangingPunct="1">
              <a:buFont typeface="Arial" panose="020B0604020202020204" pitchFamily="34" charset="0"/>
              <a:buChar char="•"/>
            </a:pPr>
            <a:r>
              <a:rPr lang="en-US" altLang="en-US" sz="2200" dirty="0">
                <a:latin typeface="+mj-lt"/>
              </a:rPr>
              <a:t>The value of the new node is the summation of the values of the children nodes.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1116</TotalTime>
  <Words>7331</Words>
  <Application>Microsoft Office PowerPoint</Application>
  <PresentationFormat>On-screen Show (4:3)</PresentationFormat>
  <Paragraphs>2120</Paragraphs>
  <Slides>146</Slides>
  <Notes>43</Notes>
  <HiddenSlides>0</HiddenSlides>
  <MMClips>0</MMClips>
  <ScaleCrop>false</ScaleCrop>
  <HeadingPairs>
    <vt:vector size="4" baseType="variant">
      <vt:variant>
        <vt:lpstr>Theme</vt:lpstr>
      </vt:variant>
      <vt:variant>
        <vt:i4>1</vt:i4>
      </vt:variant>
      <vt:variant>
        <vt:lpstr>Slide Titles</vt:lpstr>
      </vt:variant>
      <vt:variant>
        <vt:i4>146</vt:i4>
      </vt:variant>
    </vt:vector>
  </HeadingPairs>
  <TitlesOfParts>
    <vt:vector size="14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admin</cp:lastModifiedBy>
  <cp:revision>122</cp:revision>
  <dcterms:created xsi:type="dcterms:W3CDTF">2006-08-16T00:00:00Z</dcterms:created>
  <dcterms:modified xsi:type="dcterms:W3CDTF">2022-06-20T04:21:10Z</dcterms:modified>
</cp:coreProperties>
</file>